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53"/>
  </p:notesMasterIdLst>
  <p:sldIdLst>
    <p:sldId id="256" r:id="rId6"/>
    <p:sldId id="1654" r:id="rId7"/>
    <p:sldId id="1579" r:id="rId8"/>
    <p:sldId id="1748" r:id="rId9"/>
    <p:sldId id="1744" r:id="rId10"/>
    <p:sldId id="1740" r:id="rId11"/>
    <p:sldId id="1745" r:id="rId12"/>
    <p:sldId id="1746" r:id="rId13"/>
    <p:sldId id="1750" r:id="rId14"/>
    <p:sldId id="1736" r:id="rId15"/>
    <p:sldId id="1732" r:id="rId16"/>
    <p:sldId id="1733" r:id="rId17"/>
    <p:sldId id="1737" r:id="rId18"/>
    <p:sldId id="1751" r:id="rId19"/>
    <p:sldId id="1626" r:id="rId20"/>
    <p:sldId id="1754" r:id="rId21"/>
    <p:sldId id="1712" r:id="rId22"/>
    <p:sldId id="1753" r:id="rId23"/>
    <p:sldId id="1778" r:id="rId24"/>
    <p:sldId id="1779" r:id="rId25"/>
    <p:sldId id="1780" r:id="rId26"/>
    <p:sldId id="1781" r:id="rId27"/>
    <p:sldId id="1717" r:id="rId28"/>
    <p:sldId id="1730" r:id="rId29"/>
    <p:sldId id="1760" r:id="rId30"/>
    <p:sldId id="1719" r:id="rId31"/>
    <p:sldId id="1762" r:id="rId32"/>
    <p:sldId id="1783" r:id="rId33"/>
    <p:sldId id="1765" r:id="rId34"/>
    <p:sldId id="1767" r:id="rId35"/>
    <p:sldId id="1769" r:id="rId36"/>
    <p:sldId id="1771" r:id="rId37"/>
    <p:sldId id="1786" r:id="rId38"/>
    <p:sldId id="1789" r:id="rId39"/>
    <p:sldId id="1788" r:id="rId40"/>
    <p:sldId id="1785" r:id="rId41"/>
    <p:sldId id="1784" r:id="rId42"/>
    <p:sldId id="1776" r:id="rId43"/>
    <p:sldId id="1556" r:id="rId44"/>
    <p:sldId id="1648" r:id="rId45"/>
    <p:sldId id="1651" r:id="rId46"/>
    <p:sldId id="1524" r:id="rId47"/>
    <p:sldId id="1790" r:id="rId48"/>
    <p:sldId id="1540" r:id="rId49"/>
    <p:sldId id="1653" r:id="rId50"/>
    <p:sldId id="275" r:id="rId51"/>
    <p:sldId id="302" r:id="rId5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D5492C-91BF-41AF-BB86-1A60E70E3AFF}" type="doc">
      <dgm:prSet loTypeId="urn:microsoft.com/office/officeart/2005/8/layout/hChevron3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5C1C829-AA41-4F65-8597-05A15713DB80}">
      <dgm:prSet phldrT="[Text]"/>
      <dgm:spPr/>
      <dgm:t>
        <a:bodyPr/>
        <a:lstStyle/>
        <a:p>
          <a:r>
            <a:rPr lang="en-US" dirty="0"/>
            <a:t>WHY FOCUS ON EMPLOYMENT</a:t>
          </a:r>
        </a:p>
      </dgm:t>
    </dgm:pt>
    <dgm:pt modelId="{8B8D5A15-27E7-4FD3-9BD3-B54AFF361FEB}" type="parTrans" cxnId="{7F580B0F-1134-4E92-8EA4-1056084F7419}">
      <dgm:prSet/>
      <dgm:spPr/>
      <dgm:t>
        <a:bodyPr/>
        <a:lstStyle/>
        <a:p>
          <a:endParaRPr lang="en-US" sz="1100"/>
        </a:p>
      </dgm:t>
    </dgm:pt>
    <dgm:pt modelId="{4589E8E6-3E18-4E65-9AAA-1F31F6703F76}" type="sibTrans" cxnId="{7F580B0F-1134-4E92-8EA4-1056084F7419}">
      <dgm:prSet/>
      <dgm:spPr/>
      <dgm:t>
        <a:bodyPr/>
        <a:lstStyle/>
        <a:p>
          <a:endParaRPr lang="en-US"/>
        </a:p>
      </dgm:t>
    </dgm:pt>
    <dgm:pt modelId="{9D2B8CEF-649F-47B2-B806-7751B6856BB3}" type="pres">
      <dgm:prSet presAssocID="{42D5492C-91BF-41AF-BB86-1A60E70E3AFF}" presName="Name0" presStyleCnt="0">
        <dgm:presLayoutVars>
          <dgm:dir/>
          <dgm:resizeHandles val="exact"/>
        </dgm:presLayoutVars>
      </dgm:prSet>
      <dgm:spPr/>
    </dgm:pt>
    <dgm:pt modelId="{B8F99B14-D8D0-40DC-A347-4B11497DB25A}" type="pres">
      <dgm:prSet presAssocID="{E5C1C829-AA41-4F65-8597-05A15713DB80}" presName="parTxOnly" presStyleLbl="node1" presStyleIdx="0" presStyleCnt="1">
        <dgm:presLayoutVars>
          <dgm:bulletEnabled val="1"/>
        </dgm:presLayoutVars>
      </dgm:prSet>
      <dgm:spPr/>
    </dgm:pt>
  </dgm:ptLst>
  <dgm:cxnLst>
    <dgm:cxn modelId="{7F580B0F-1134-4E92-8EA4-1056084F7419}" srcId="{42D5492C-91BF-41AF-BB86-1A60E70E3AFF}" destId="{E5C1C829-AA41-4F65-8597-05A15713DB80}" srcOrd="0" destOrd="0" parTransId="{8B8D5A15-27E7-4FD3-9BD3-B54AFF361FEB}" sibTransId="{4589E8E6-3E18-4E65-9AAA-1F31F6703F76}"/>
    <dgm:cxn modelId="{AB42271B-F068-435E-ADF3-35FEFFF6FFC9}" type="presOf" srcId="{E5C1C829-AA41-4F65-8597-05A15713DB80}" destId="{B8F99B14-D8D0-40DC-A347-4B11497DB25A}" srcOrd="0" destOrd="0" presId="urn:microsoft.com/office/officeart/2005/8/layout/hChevron3"/>
    <dgm:cxn modelId="{191691B7-EE47-40B9-A9F5-2A081FA1698F}" type="presOf" srcId="{42D5492C-91BF-41AF-BB86-1A60E70E3AFF}" destId="{9D2B8CEF-649F-47B2-B806-7751B6856BB3}" srcOrd="0" destOrd="0" presId="urn:microsoft.com/office/officeart/2005/8/layout/hChevron3"/>
    <dgm:cxn modelId="{E42973AA-9B01-48FF-B2F4-3D169CC01377}" type="presParOf" srcId="{9D2B8CEF-649F-47B2-B806-7751B6856BB3}" destId="{B8F99B14-D8D0-40DC-A347-4B11497DB25A}" srcOrd="0" destOrd="0" presId="urn:microsoft.com/office/officeart/2005/8/layout/hChevron3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C5554D-A4E7-4BAB-A195-28B9B989B15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6DC08A-8D3E-473C-823C-0F7D379AE2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Wyatt/Olmstead Litigation </a:t>
          </a:r>
        </a:p>
      </dgm:t>
    </dgm:pt>
    <dgm:pt modelId="{F425BBC1-BA3A-456E-9FA6-BD81EAFD2476}" type="parTrans" cxnId="{6F240574-8440-432F-B6C4-C2BAE0042AB0}">
      <dgm:prSet/>
      <dgm:spPr/>
      <dgm:t>
        <a:bodyPr/>
        <a:lstStyle/>
        <a:p>
          <a:endParaRPr lang="en-US"/>
        </a:p>
      </dgm:t>
    </dgm:pt>
    <dgm:pt modelId="{70A16FEB-45A9-4DD6-8144-D521EB774D21}" type="sibTrans" cxnId="{6F240574-8440-432F-B6C4-C2BAE0042AB0}">
      <dgm:prSet/>
      <dgm:spPr/>
      <dgm:t>
        <a:bodyPr/>
        <a:lstStyle/>
        <a:p>
          <a:endParaRPr lang="en-US"/>
        </a:p>
      </dgm:t>
    </dgm:pt>
    <dgm:pt modelId="{7F9D3BFC-4FC1-4F7F-A2EB-051A77CAD7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Substance Abuse &amp; Mental Health Service Administration (SAMHSA)Strategic Initiatives</a:t>
          </a:r>
        </a:p>
      </dgm:t>
    </dgm:pt>
    <dgm:pt modelId="{EACBDC0F-DE66-49F7-8E6C-47D5CC7216B3}" type="parTrans" cxnId="{4A3FB665-7051-4786-99DE-3F1667FB865C}">
      <dgm:prSet/>
      <dgm:spPr/>
      <dgm:t>
        <a:bodyPr/>
        <a:lstStyle/>
        <a:p>
          <a:endParaRPr lang="en-US"/>
        </a:p>
      </dgm:t>
    </dgm:pt>
    <dgm:pt modelId="{5CEF3942-C7FD-4D56-A11A-4EA4E96C4641}" type="sibTrans" cxnId="{4A3FB665-7051-4786-99DE-3F1667FB865C}">
      <dgm:prSet/>
      <dgm:spPr/>
      <dgm:t>
        <a:bodyPr/>
        <a:lstStyle/>
        <a:p>
          <a:endParaRPr lang="en-US"/>
        </a:p>
      </dgm:t>
    </dgm:pt>
    <dgm:pt modelId="{3B231B2B-59E8-4C5A-A54E-FACC8A0A41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Consumer Voice</a:t>
          </a:r>
        </a:p>
      </dgm:t>
    </dgm:pt>
    <dgm:pt modelId="{7724EE3A-6C62-4FB6-BA36-39D6BDA003E6}" type="parTrans" cxnId="{D8210410-276F-41E0-857C-DA8DCADCF48F}">
      <dgm:prSet/>
      <dgm:spPr/>
      <dgm:t>
        <a:bodyPr/>
        <a:lstStyle/>
        <a:p>
          <a:endParaRPr lang="en-US"/>
        </a:p>
      </dgm:t>
    </dgm:pt>
    <dgm:pt modelId="{6055ABCA-3B96-43B7-8C03-AEE3076FBB73}" type="sibTrans" cxnId="{D8210410-276F-41E0-857C-DA8DCADCF48F}">
      <dgm:prSet/>
      <dgm:spPr/>
      <dgm:t>
        <a:bodyPr/>
        <a:lstStyle/>
        <a:p>
          <a:endParaRPr lang="en-US"/>
        </a:p>
      </dgm:t>
    </dgm:pt>
    <dgm:pt modelId="{F91ACC1E-B3A5-4906-A2E1-D886EA73C7FB}" type="pres">
      <dgm:prSet presAssocID="{50C5554D-A4E7-4BAB-A195-28B9B989B15B}" presName="root" presStyleCnt="0">
        <dgm:presLayoutVars>
          <dgm:dir/>
          <dgm:resizeHandles val="exact"/>
        </dgm:presLayoutVars>
      </dgm:prSet>
      <dgm:spPr/>
    </dgm:pt>
    <dgm:pt modelId="{5B997054-7C89-4071-B4B1-628A3A6E2AF0}" type="pres">
      <dgm:prSet presAssocID="{DB6DC08A-8D3E-473C-823C-0F7D379AE2E2}" presName="compNode" presStyleCnt="0"/>
      <dgm:spPr/>
    </dgm:pt>
    <dgm:pt modelId="{8E0C2A0A-87B9-423A-84BB-CC2F2CE0D6DF}" type="pres">
      <dgm:prSet presAssocID="{DB6DC08A-8D3E-473C-823C-0F7D379AE2E2}" presName="bgRect" presStyleLbl="bgShp" presStyleIdx="0" presStyleCnt="3"/>
      <dgm:spPr/>
    </dgm:pt>
    <dgm:pt modelId="{5EA23A23-39A7-4EA9-B2DA-60E43EFFD328}" type="pres">
      <dgm:prSet presAssocID="{DB6DC08A-8D3E-473C-823C-0F7D379AE2E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dding Rings"/>
        </a:ext>
      </dgm:extLst>
    </dgm:pt>
    <dgm:pt modelId="{340A3413-B815-414C-B226-274F6BDCC04A}" type="pres">
      <dgm:prSet presAssocID="{DB6DC08A-8D3E-473C-823C-0F7D379AE2E2}" presName="spaceRect" presStyleCnt="0"/>
      <dgm:spPr/>
    </dgm:pt>
    <dgm:pt modelId="{49873615-35FE-42DB-B46C-E930959DA1A5}" type="pres">
      <dgm:prSet presAssocID="{DB6DC08A-8D3E-473C-823C-0F7D379AE2E2}" presName="parTx" presStyleLbl="revTx" presStyleIdx="0" presStyleCnt="3">
        <dgm:presLayoutVars>
          <dgm:chMax val="0"/>
          <dgm:chPref val="0"/>
        </dgm:presLayoutVars>
      </dgm:prSet>
      <dgm:spPr/>
    </dgm:pt>
    <dgm:pt modelId="{ECAB585B-DAC6-4887-A07A-C3972956B4C5}" type="pres">
      <dgm:prSet presAssocID="{70A16FEB-45A9-4DD6-8144-D521EB774D21}" presName="sibTrans" presStyleCnt="0"/>
      <dgm:spPr/>
    </dgm:pt>
    <dgm:pt modelId="{BA20B429-A93F-4306-B855-65DC6FA50E2B}" type="pres">
      <dgm:prSet presAssocID="{7F9D3BFC-4FC1-4F7F-A2EB-051A77CAD712}" presName="compNode" presStyleCnt="0"/>
      <dgm:spPr/>
    </dgm:pt>
    <dgm:pt modelId="{47D571DA-4280-4B67-A49A-9F1065B533A5}" type="pres">
      <dgm:prSet presAssocID="{7F9D3BFC-4FC1-4F7F-A2EB-051A77CAD712}" presName="bgRect" presStyleLbl="bgShp" presStyleIdx="1" presStyleCnt="3"/>
      <dgm:spPr/>
    </dgm:pt>
    <dgm:pt modelId="{D828F60C-6550-44D4-A8D9-F40D59C664E4}" type="pres">
      <dgm:prSet presAssocID="{7F9D3BFC-4FC1-4F7F-A2EB-051A77CAD71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F612BC89-EE13-49FB-8066-6C8FF08C1CC7}" type="pres">
      <dgm:prSet presAssocID="{7F9D3BFC-4FC1-4F7F-A2EB-051A77CAD712}" presName="spaceRect" presStyleCnt="0"/>
      <dgm:spPr/>
    </dgm:pt>
    <dgm:pt modelId="{7F88D857-7498-4F03-8ED1-79B47A086312}" type="pres">
      <dgm:prSet presAssocID="{7F9D3BFC-4FC1-4F7F-A2EB-051A77CAD712}" presName="parTx" presStyleLbl="revTx" presStyleIdx="1" presStyleCnt="3">
        <dgm:presLayoutVars>
          <dgm:chMax val="0"/>
          <dgm:chPref val="0"/>
        </dgm:presLayoutVars>
      </dgm:prSet>
      <dgm:spPr/>
    </dgm:pt>
    <dgm:pt modelId="{4A24976A-35D9-41C2-90CB-0BD990CB6D31}" type="pres">
      <dgm:prSet presAssocID="{5CEF3942-C7FD-4D56-A11A-4EA4E96C4641}" presName="sibTrans" presStyleCnt="0"/>
      <dgm:spPr/>
    </dgm:pt>
    <dgm:pt modelId="{A4AD378F-0A1F-43A3-8542-75FC2A2F19B7}" type="pres">
      <dgm:prSet presAssocID="{3B231B2B-59E8-4C5A-A54E-FACC8A0A4100}" presName="compNode" presStyleCnt="0"/>
      <dgm:spPr/>
    </dgm:pt>
    <dgm:pt modelId="{4115AA92-9EDA-4504-B4EC-9D1CF163282E}" type="pres">
      <dgm:prSet presAssocID="{3B231B2B-59E8-4C5A-A54E-FACC8A0A4100}" presName="bgRect" presStyleLbl="bgShp" presStyleIdx="2" presStyleCnt="3"/>
      <dgm:spPr/>
    </dgm:pt>
    <dgm:pt modelId="{CE174EF8-020F-443E-B846-898EC3764E05}" type="pres">
      <dgm:prSet presAssocID="{3B231B2B-59E8-4C5A-A54E-FACC8A0A410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 microphone"/>
        </a:ext>
      </dgm:extLst>
    </dgm:pt>
    <dgm:pt modelId="{55598BBC-CA08-4611-A2E5-AF71B0112B47}" type="pres">
      <dgm:prSet presAssocID="{3B231B2B-59E8-4C5A-A54E-FACC8A0A4100}" presName="spaceRect" presStyleCnt="0"/>
      <dgm:spPr/>
    </dgm:pt>
    <dgm:pt modelId="{8DF89972-CA80-4E39-AD14-9FE998FAAF0A}" type="pres">
      <dgm:prSet presAssocID="{3B231B2B-59E8-4C5A-A54E-FACC8A0A410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8210410-276F-41E0-857C-DA8DCADCF48F}" srcId="{50C5554D-A4E7-4BAB-A195-28B9B989B15B}" destId="{3B231B2B-59E8-4C5A-A54E-FACC8A0A4100}" srcOrd="2" destOrd="0" parTransId="{7724EE3A-6C62-4FB6-BA36-39D6BDA003E6}" sibTransId="{6055ABCA-3B96-43B7-8C03-AEE3076FBB73}"/>
    <dgm:cxn modelId="{E0B38211-BE21-4B62-AB46-69C9164E2F3E}" type="presOf" srcId="{50C5554D-A4E7-4BAB-A195-28B9B989B15B}" destId="{F91ACC1E-B3A5-4906-A2E1-D886EA73C7FB}" srcOrd="0" destOrd="0" presId="urn:microsoft.com/office/officeart/2018/2/layout/IconVerticalSolidList"/>
    <dgm:cxn modelId="{1E729131-8F1B-4A0B-A8DB-8F4EDA5659C1}" type="presOf" srcId="{DB6DC08A-8D3E-473C-823C-0F7D379AE2E2}" destId="{49873615-35FE-42DB-B46C-E930959DA1A5}" srcOrd="0" destOrd="0" presId="urn:microsoft.com/office/officeart/2018/2/layout/IconVerticalSolidList"/>
    <dgm:cxn modelId="{4A3FB665-7051-4786-99DE-3F1667FB865C}" srcId="{50C5554D-A4E7-4BAB-A195-28B9B989B15B}" destId="{7F9D3BFC-4FC1-4F7F-A2EB-051A77CAD712}" srcOrd="1" destOrd="0" parTransId="{EACBDC0F-DE66-49F7-8E6C-47D5CC7216B3}" sibTransId="{5CEF3942-C7FD-4D56-A11A-4EA4E96C4641}"/>
    <dgm:cxn modelId="{6F240574-8440-432F-B6C4-C2BAE0042AB0}" srcId="{50C5554D-A4E7-4BAB-A195-28B9B989B15B}" destId="{DB6DC08A-8D3E-473C-823C-0F7D379AE2E2}" srcOrd="0" destOrd="0" parTransId="{F425BBC1-BA3A-456E-9FA6-BD81EAFD2476}" sibTransId="{70A16FEB-45A9-4DD6-8144-D521EB774D21}"/>
    <dgm:cxn modelId="{27531983-98A2-44C8-BC30-6B62C161C0D9}" type="presOf" srcId="{3B231B2B-59E8-4C5A-A54E-FACC8A0A4100}" destId="{8DF89972-CA80-4E39-AD14-9FE998FAAF0A}" srcOrd="0" destOrd="0" presId="urn:microsoft.com/office/officeart/2018/2/layout/IconVerticalSolidList"/>
    <dgm:cxn modelId="{07FDE8AA-03CD-4750-91B4-82E3B43F238F}" type="presOf" srcId="{7F9D3BFC-4FC1-4F7F-A2EB-051A77CAD712}" destId="{7F88D857-7498-4F03-8ED1-79B47A086312}" srcOrd="0" destOrd="0" presId="urn:microsoft.com/office/officeart/2018/2/layout/IconVerticalSolidList"/>
    <dgm:cxn modelId="{086DAC99-4BDB-4F86-9762-BF5FAFB0C1EE}" type="presParOf" srcId="{F91ACC1E-B3A5-4906-A2E1-D886EA73C7FB}" destId="{5B997054-7C89-4071-B4B1-628A3A6E2AF0}" srcOrd="0" destOrd="0" presId="urn:microsoft.com/office/officeart/2018/2/layout/IconVerticalSolidList"/>
    <dgm:cxn modelId="{799A9B5A-2089-4908-8AFA-D235C348FBB7}" type="presParOf" srcId="{5B997054-7C89-4071-B4B1-628A3A6E2AF0}" destId="{8E0C2A0A-87B9-423A-84BB-CC2F2CE0D6DF}" srcOrd="0" destOrd="0" presId="urn:microsoft.com/office/officeart/2018/2/layout/IconVerticalSolidList"/>
    <dgm:cxn modelId="{D5066BC7-1107-4AFE-8206-1C9BA0A5C29F}" type="presParOf" srcId="{5B997054-7C89-4071-B4B1-628A3A6E2AF0}" destId="{5EA23A23-39A7-4EA9-B2DA-60E43EFFD328}" srcOrd="1" destOrd="0" presId="urn:microsoft.com/office/officeart/2018/2/layout/IconVerticalSolidList"/>
    <dgm:cxn modelId="{B9CB1902-9E97-4909-BEF7-A6ABB512F29B}" type="presParOf" srcId="{5B997054-7C89-4071-B4B1-628A3A6E2AF0}" destId="{340A3413-B815-414C-B226-274F6BDCC04A}" srcOrd="2" destOrd="0" presId="urn:microsoft.com/office/officeart/2018/2/layout/IconVerticalSolidList"/>
    <dgm:cxn modelId="{8FE2B13D-50E2-4BE8-A0A7-E1B5B63E660F}" type="presParOf" srcId="{5B997054-7C89-4071-B4B1-628A3A6E2AF0}" destId="{49873615-35FE-42DB-B46C-E930959DA1A5}" srcOrd="3" destOrd="0" presId="urn:microsoft.com/office/officeart/2018/2/layout/IconVerticalSolidList"/>
    <dgm:cxn modelId="{563C4C35-E05A-4EA4-AA48-CB1281F0236A}" type="presParOf" srcId="{F91ACC1E-B3A5-4906-A2E1-D886EA73C7FB}" destId="{ECAB585B-DAC6-4887-A07A-C3972956B4C5}" srcOrd="1" destOrd="0" presId="urn:microsoft.com/office/officeart/2018/2/layout/IconVerticalSolidList"/>
    <dgm:cxn modelId="{C94A7D79-1BCA-4AB8-BC44-52E50BB0F531}" type="presParOf" srcId="{F91ACC1E-B3A5-4906-A2E1-D886EA73C7FB}" destId="{BA20B429-A93F-4306-B855-65DC6FA50E2B}" srcOrd="2" destOrd="0" presId="urn:microsoft.com/office/officeart/2018/2/layout/IconVerticalSolidList"/>
    <dgm:cxn modelId="{5C024BDC-8485-47C4-8FD2-7292C4369976}" type="presParOf" srcId="{BA20B429-A93F-4306-B855-65DC6FA50E2B}" destId="{47D571DA-4280-4B67-A49A-9F1065B533A5}" srcOrd="0" destOrd="0" presId="urn:microsoft.com/office/officeart/2018/2/layout/IconVerticalSolidList"/>
    <dgm:cxn modelId="{0682463F-B68B-4475-BBF6-A41FB4200346}" type="presParOf" srcId="{BA20B429-A93F-4306-B855-65DC6FA50E2B}" destId="{D828F60C-6550-44D4-A8D9-F40D59C664E4}" srcOrd="1" destOrd="0" presId="urn:microsoft.com/office/officeart/2018/2/layout/IconVerticalSolidList"/>
    <dgm:cxn modelId="{D543E5D1-297B-4796-98E9-03DD0A1EBED9}" type="presParOf" srcId="{BA20B429-A93F-4306-B855-65DC6FA50E2B}" destId="{F612BC89-EE13-49FB-8066-6C8FF08C1CC7}" srcOrd="2" destOrd="0" presId="urn:microsoft.com/office/officeart/2018/2/layout/IconVerticalSolidList"/>
    <dgm:cxn modelId="{DC31374D-C21D-45D2-81CF-9FCBB5554F98}" type="presParOf" srcId="{BA20B429-A93F-4306-B855-65DC6FA50E2B}" destId="{7F88D857-7498-4F03-8ED1-79B47A086312}" srcOrd="3" destOrd="0" presId="urn:microsoft.com/office/officeart/2018/2/layout/IconVerticalSolidList"/>
    <dgm:cxn modelId="{2871D160-879A-4055-8CE9-5AFAF19C86D6}" type="presParOf" srcId="{F91ACC1E-B3A5-4906-A2E1-D886EA73C7FB}" destId="{4A24976A-35D9-41C2-90CB-0BD990CB6D31}" srcOrd="3" destOrd="0" presId="urn:microsoft.com/office/officeart/2018/2/layout/IconVerticalSolidList"/>
    <dgm:cxn modelId="{92C9E7D8-F5A4-4003-83B7-8ABAE179CFC2}" type="presParOf" srcId="{F91ACC1E-B3A5-4906-A2E1-D886EA73C7FB}" destId="{A4AD378F-0A1F-43A3-8542-75FC2A2F19B7}" srcOrd="4" destOrd="0" presId="urn:microsoft.com/office/officeart/2018/2/layout/IconVerticalSolidList"/>
    <dgm:cxn modelId="{90758F58-8C5C-47DA-9799-338D002A1461}" type="presParOf" srcId="{A4AD378F-0A1F-43A3-8542-75FC2A2F19B7}" destId="{4115AA92-9EDA-4504-B4EC-9D1CF163282E}" srcOrd="0" destOrd="0" presId="urn:microsoft.com/office/officeart/2018/2/layout/IconVerticalSolidList"/>
    <dgm:cxn modelId="{A312EEA3-7C01-48A9-B08E-91F3984A4702}" type="presParOf" srcId="{A4AD378F-0A1F-43A3-8542-75FC2A2F19B7}" destId="{CE174EF8-020F-443E-B846-898EC3764E05}" srcOrd="1" destOrd="0" presId="urn:microsoft.com/office/officeart/2018/2/layout/IconVerticalSolidList"/>
    <dgm:cxn modelId="{57BF5E6D-0E2E-4C12-A193-BFEF577F3BA9}" type="presParOf" srcId="{A4AD378F-0A1F-43A3-8542-75FC2A2F19B7}" destId="{55598BBC-CA08-4611-A2E5-AF71B0112B47}" srcOrd="2" destOrd="0" presId="urn:microsoft.com/office/officeart/2018/2/layout/IconVerticalSolidList"/>
    <dgm:cxn modelId="{88B642C7-E548-4970-A3E0-8BDCD58FBB1D}" type="presParOf" srcId="{A4AD378F-0A1F-43A3-8542-75FC2A2F19B7}" destId="{8DF89972-CA80-4E39-AD14-9FE998FAAF0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7B3B52-1291-4615-B21B-A85FC53E59C6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5B9C63-1535-407D-BAC3-7884617BA613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Wellness </a:t>
          </a:r>
        </a:p>
      </dgm:t>
    </dgm:pt>
    <dgm:pt modelId="{4E2259DB-2459-420C-A09B-8431F7E9B505}" type="parTrans" cxnId="{F144551B-3A5F-422A-89CA-BDE56F8AE05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E444A559-42F3-4E60-A758-5DE2F8D19F52}" type="sibTrans" cxnId="{F144551B-3A5F-422A-89CA-BDE56F8AE05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E463140-CFD1-4D85-AE9B-C41422876D63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Financial – Satisfaction with current and future financial situations  </a:t>
          </a:r>
        </a:p>
      </dgm:t>
    </dgm:pt>
    <dgm:pt modelId="{75E1D831-FD4C-47D6-BEA3-E687A0ADBB38}" type="parTrans" cxnId="{44C153DC-E0DD-4F7A-9B6C-E3DA9E7586CF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C2AC694-C07F-4E49-9EC4-72B09D94E85F}" type="sibTrans" cxnId="{44C153DC-E0DD-4F7A-9B6C-E3DA9E7586CF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352CFA7-5014-4379-801B-F1E036B78410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Occupational – Personal satisfaction and enrichment derived from one’s work  </a:t>
          </a:r>
        </a:p>
      </dgm:t>
    </dgm:pt>
    <dgm:pt modelId="{28639125-B086-41CC-951A-346BE97E1E80}" type="parTrans" cxnId="{C6FA838D-893C-4FEA-B204-5DFE46039E7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AF676A6-1298-47FE-BF0B-5B67C4E9D224}" type="sibTrans" cxnId="{C6FA838D-893C-4FEA-B204-5DFE46039E7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C7B3397-4F63-47F4-949B-DB1561AAC09F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Physical – Recognizing the need for physical activity, sleep, and nutrition  </a:t>
          </a:r>
        </a:p>
      </dgm:t>
    </dgm:pt>
    <dgm:pt modelId="{DEE6EAFA-9255-404B-9373-3690F7AA41DB}" type="parTrans" cxnId="{69A51A50-1B22-4D06-B75A-BEB07D65A15F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1CC7A80-E3DA-4827-B0D5-F2C010246A47}" type="sibTrans" cxnId="{69A51A50-1B22-4D06-B75A-BEB07D65A15F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35EB075-81D6-4CF2-A31A-800664B0AC65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Emotional – Develop skills and strategies to cope with stress</a:t>
          </a:r>
        </a:p>
      </dgm:t>
    </dgm:pt>
    <dgm:pt modelId="{337DD53D-8D3A-411B-BE85-094867810D24}" type="parTrans" cxnId="{C9B072EE-6D06-4B06-853C-97783DB5D4E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B8FA1EC-79E3-4D38-A0E2-AF81737E9843}" type="sibTrans" cxnId="{C9B072EE-6D06-4B06-853C-97783DB5D4E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A13219B-1394-409C-A276-FE53CE2FF9FF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Spiritual – Search for meaning and purpose in the human experience  </a:t>
          </a:r>
        </a:p>
      </dgm:t>
    </dgm:pt>
    <dgm:pt modelId="{A8804630-9A30-4C2C-BCFC-ACF4A6FDAFB6}" type="parTrans" cxnId="{01EBCCA4-123F-467E-9B33-FC87588AA96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14A6FEC-031E-4A66-8D97-6D3DE7B50DAB}" type="sibTrans" cxnId="{01EBCCA4-123F-467E-9B33-FC87588AA96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E7F43A67-5D10-47E6-B485-A3B65C4687BF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Environmental – Good health by occupying pleasant, stimulating environments that support well-being  </a:t>
          </a:r>
        </a:p>
      </dgm:t>
    </dgm:pt>
    <dgm:pt modelId="{AB65D670-B269-4548-B97D-1F922C33DA7B}" type="parTrans" cxnId="{B3688D1C-2189-45A0-A94F-2376CF4F867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DF0802B-58AA-4DE1-858E-1E5E5488FEE9}" type="sibTrans" cxnId="{B3688D1C-2189-45A0-A94F-2376CF4F867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CC92F3B-ECCE-4276-9242-0EB8E8E57003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Social – Developing a sense of connection and a well-developed support system </a:t>
          </a:r>
        </a:p>
      </dgm:t>
    </dgm:pt>
    <dgm:pt modelId="{DF875F20-2391-4E43-BF2C-AEB9FEDEF36F}" type="parTrans" cxnId="{05DA3547-2592-4414-963A-A9AA8A40331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E7AE6F93-6C28-4047-B632-EAED848F6BDA}" type="sibTrans" cxnId="{05DA3547-2592-4414-963A-A9AA8A40331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397369F-A21F-4E0E-BE26-721E0B0C34AD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Intellectual – Recognizing creative abilities and finding ways to expand knowledge and skills </a:t>
          </a:r>
        </a:p>
      </dgm:t>
    </dgm:pt>
    <dgm:pt modelId="{31FFCE9F-FF7A-460E-A133-3D6135087265}" type="parTrans" cxnId="{B07AE12B-58F2-4903-B14F-EB0D5CEA0CAA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E9DD93CD-D291-46DE-A3CF-EED1B8A564C1}" type="sibTrans" cxnId="{B07AE12B-58F2-4903-B14F-EB0D5CEA0CAA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769DB03-56ED-4430-B296-BA38D192A02D}" type="pres">
      <dgm:prSet presAssocID="{FE7B3B52-1291-4615-B21B-A85FC53E59C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0FC6E5C-F682-487E-9A02-E0873685F4FA}" type="pres">
      <dgm:prSet presAssocID="{415B9C63-1535-407D-BAC3-7884617BA613}" presName="centerShape" presStyleLbl="node0" presStyleIdx="0" presStyleCnt="1" custLinFactNeighborX="584" custLinFactNeighborY="-195"/>
      <dgm:spPr/>
    </dgm:pt>
    <dgm:pt modelId="{262AE085-4C15-4E0D-B446-58D1BA232A14}" type="pres">
      <dgm:prSet presAssocID="{AE463140-CFD1-4D85-AE9B-C41422876D63}" presName="node" presStyleLbl="node1" presStyleIdx="0" presStyleCnt="8" custScaleX="123936" custScaleY="124974">
        <dgm:presLayoutVars>
          <dgm:bulletEnabled val="1"/>
        </dgm:presLayoutVars>
      </dgm:prSet>
      <dgm:spPr/>
    </dgm:pt>
    <dgm:pt modelId="{07F746D9-F0A7-4F6B-9063-0A7E942FFD3C}" type="pres">
      <dgm:prSet presAssocID="{AE463140-CFD1-4D85-AE9B-C41422876D63}" presName="dummy" presStyleCnt="0"/>
      <dgm:spPr/>
    </dgm:pt>
    <dgm:pt modelId="{FC93BF9A-6CCF-4D6C-A85E-0DE1DD36D728}" type="pres">
      <dgm:prSet presAssocID="{8C2AC694-C07F-4E49-9EC4-72B09D94E85F}" presName="sibTrans" presStyleLbl="sibTrans2D1" presStyleIdx="0" presStyleCnt="8"/>
      <dgm:spPr/>
    </dgm:pt>
    <dgm:pt modelId="{A0EFADCB-B462-411C-BCE9-C8998A036370}" type="pres">
      <dgm:prSet presAssocID="{5CC92F3B-ECCE-4276-9242-0EB8E8E57003}" presName="node" presStyleLbl="node1" presStyleIdx="1" presStyleCnt="8" custScaleX="150344" custScaleY="127340">
        <dgm:presLayoutVars>
          <dgm:bulletEnabled val="1"/>
        </dgm:presLayoutVars>
      </dgm:prSet>
      <dgm:spPr/>
    </dgm:pt>
    <dgm:pt modelId="{E6ECB1C4-3E0D-4F37-A00D-8679F4DC0C00}" type="pres">
      <dgm:prSet presAssocID="{5CC92F3B-ECCE-4276-9242-0EB8E8E57003}" presName="dummy" presStyleCnt="0"/>
      <dgm:spPr/>
    </dgm:pt>
    <dgm:pt modelId="{868EBBFB-AE1A-4E1B-82F3-3BA7B34803F3}" type="pres">
      <dgm:prSet presAssocID="{E7AE6F93-6C28-4047-B632-EAED848F6BDA}" presName="sibTrans" presStyleLbl="sibTrans2D1" presStyleIdx="1" presStyleCnt="8"/>
      <dgm:spPr/>
    </dgm:pt>
    <dgm:pt modelId="{99CD8FD3-CD7A-454C-A05E-BB693928C1ED}" type="pres">
      <dgm:prSet presAssocID="{0A13219B-1394-409C-A276-FE53CE2FF9FF}" presName="node" presStyleLbl="node1" presStyleIdx="2" presStyleCnt="8" custScaleX="135769" custScaleY="135636">
        <dgm:presLayoutVars>
          <dgm:bulletEnabled val="1"/>
        </dgm:presLayoutVars>
      </dgm:prSet>
      <dgm:spPr/>
    </dgm:pt>
    <dgm:pt modelId="{32E7D727-A406-4398-A60C-200BFCF43040}" type="pres">
      <dgm:prSet presAssocID="{0A13219B-1394-409C-A276-FE53CE2FF9FF}" presName="dummy" presStyleCnt="0"/>
      <dgm:spPr/>
    </dgm:pt>
    <dgm:pt modelId="{8A40A181-F03C-4C05-BDA2-1956B1DB6E6C}" type="pres">
      <dgm:prSet presAssocID="{C14A6FEC-031E-4A66-8D97-6D3DE7B50DAB}" presName="sibTrans" presStyleLbl="sibTrans2D1" presStyleIdx="2" presStyleCnt="8"/>
      <dgm:spPr/>
    </dgm:pt>
    <dgm:pt modelId="{1206D799-68CB-4386-8EA0-6388A6675C94}" type="pres">
      <dgm:prSet presAssocID="{B352CFA7-5014-4379-801B-F1E036B78410}" presName="node" presStyleLbl="node1" presStyleIdx="3" presStyleCnt="8" custScaleX="156024" custScaleY="114467">
        <dgm:presLayoutVars>
          <dgm:bulletEnabled val="1"/>
        </dgm:presLayoutVars>
      </dgm:prSet>
      <dgm:spPr/>
    </dgm:pt>
    <dgm:pt modelId="{30AFD9BC-4375-4271-B014-ED0DECFE2B35}" type="pres">
      <dgm:prSet presAssocID="{B352CFA7-5014-4379-801B-F1E036B78410}" presName="dummy" presStyleCnt="0"/>
      <dgm:spPr/>
    </dgm:pt>
    <dgm:pt modelId="{62F4A113-4945-4CD0-B71E-433B87AEFD71}" type="pres">
      <dgm:prSet presAssocID="{DAF676A6-1298-47FE-BF0B-5B67C4E9D224}" presName="sibTrans" presStyleLbl="sibTrans2D1" presStyleIdx="3" presStyleCnt="8"/>
      <dgm:spPr/>
    </dgm:pt>
    <dgm:pt modelId="{6F99D4B6-91C1-44F1-BBEE-E7EF938BD87E}" type="pres">
      <dgm:prSet presAssocID="{7C7B3397-4F63-47F4-949B-DB1561AAC09F}" presName="node" presStyleLbl="node1" presStyleIdx="4" presStyleCnt="8" custScaleX="126398" custScaleY="112374">
        <dgm:presLayoutVars>
          <dgm:bulletEnabled val="1"/>
        </dgm:presLayoutVars>
      </dgm:prSet>
      <dgm:spPr/>
    </dgm:pt>
    <dgm:pt modelId="{79FABFCD-DF66-4B81-885F-98A34693A75B}" type="pres">
      <dgm:prSet presAssocID="{7C7B3397-4F63-47F4-949B-DB1561AAC09F}" presName="dummy" presStyleCnt="0"/>
      <dgm:spPr/>
    </dgm:pt>
    <dgm:pt modelId="{603F80CC-9768-4C63-841F-9D44EB897974}" type="pres">
      <dgm:prSet presAssocID="{B1CC7A80-E3DA-4827-B0D5-F2C010246A47}" presName="sibTrans" presStyleLbl="sibTrans2D1" presStyleIdx="4" presStyleCnt="8"/>
      <dgm:spPr/>
    </dgm:pt>
    <dgm:pt modelId="{52FFEB67-2274-4A13-8CC7-0A96B4012F98}" type="pres">
      <dgm:prSet presAssocID="{A397369F-A21F-4E0E-BE26-721E0B0C34AD}" presName="node" presStyleLbl="node1" presStyleIdx="5" presStyleCnt="8" custScaleX="165631" custScaleY="115593">
        <dgm:presLayoutVars>
          <dgm:bulletEnabled val="1"/>
        </dgm:presLayoutVars>
      </dgm:prSet>
      <dgm:spPr/>
    </dgm:pt>
    <dgm:pt modelId="{F09C3233-75D7-4AA7-ADCC-9193BF3ABAAC}" type="pres">
      <dgm:prSet presAssocID="{A397369F-A21F-4E0E-BE26-721E0B0C34AD}" presName="dummy" presStyleCnt="0"/>
      <dgm:spPr/>
    </dgm:pt>
    <dgm:pt modelId="{132BFA5C-F5F0-48FB-8F4E-8CE8BB858395}" type="pres">
      <dgm:prSet presAssocID="{E9DD93CD-D291-46DE-A3CF-EED1B8A564C1}" presName="sibTrans" presStyleLbl="sibTrans2D1" presStyleIdx="5" presStyleCnt="8"/>
      <dgm:spPr/>
    </dgm:pt>
    <dgm:pt modelId="{D0065F98-5D4D-47AE-BFA9-9D3E4B956A5C}" type="pres">
      <dgm:prSet presAssocID="{E7F43A67-5D10-47E6-B485-A3B65C4687BF}" presName="node" presStyleLbl="node1" presStyleIdx="6" presStyleCnt="8" custScaleX="131989" custScaleY="127306">
        <dgm:presLayoutVars>
          <dgm:bulletEnabled val="1"/>
        </dgm:presLayoutVars>
      </dgm:prSet>
      <dgm:spPr/>
    </dgm:pt>
    <dgm:pt modelId="{12601BC1-4BC1-4BF1-9275-FB67C439AAB6}" type="pres">
      <dgm:prSet presAssocID="{E7F43A67-5D10-47E6-B485-A3B65C4687BF}" presName="dummy" presStyleCnt="0"/>
      <dgm:spPr/>
    </dgm:pt>
    <dgm:pt modelId="{FD18ADD9-097C-42DA-A431-720E01575CE7}" type="pres">
      <dgm:prSet presAssocID="{1DF0802B-58AA-4DE1-858E-1E5E5488FEE9}" presName="sibTrans" presStyleLbl="sibTrans2D1" presStyleIdx="6" presStyleCnt="8"/>
      <dgm:spPr/>
    </dgm:pt>
    <dgm:pt modelId="{154B4BE2-3C53-4095-8602-EFC3925F5E59}" type="pres">
      <dgm:prSet presAssocID="{635EB075-81D6-4CF2-A31A-800664B0AC65}" presName="node" presStyleLbl="node1" presStyleIdx="7" presStyleCnt="8" custScaleX="154308" custScaleY="123257">
        <dgm:presLayoutVars>
          <dgm:bulletEnabled val="1"/>
        </dgm:presLayoutVars>
      </dgm:prSet>
      <dgm:spPr/>
    </dgm:pt>
    <dgm:pt modelId="{571167E8-5442-4BF3-9EBB-11D0D1ABB859}" type="pres">
      <dgm:prSet presAssocID="{635EB075-81D6-4CF2-A31A-800664B0AC65}" presName="dummy" presStyleCnt="0"/>
      <dgm:spPr/>
    </dgm:pt>
    <dgm:pt modelId="{0806D83C-DE9E-4189-94A7-47178566C196}" type="pres">
      <dgm:prSet presAssocID="{DB8FA1EC-79E3-4D38-A0E2-AF81737E9843}" presName="sibTrans" presStyleLbl="sibTrans2D1" presStyleIdx="7" presStyleCnt="8"/>
      <dgm:spPr/>
    </dgm:pt>
  </dgm:ptLst>
  <dgm:cxnLst>
    <dgm:cxn modelId="{9DDE0E05-457C-4EDA-A6F4-9A33FC1456FB}" type="presOf" srcId="{0A13219B-1394-409C-A276-FE53CE2FF9FF}" destId="{99CD8FD3-CD7A-454C-A05E-BB693928C1ED}" srcOrd="0" destOrd="0" presId="urn:microsoft.com/office/officeart/2005/8/layout/radial6"/>
    <dgm:cxn modelId="{F144551B-3A5F-422A-89CA-BDE56F8AE057}" srcId="{FE7B3B52-1291-4615-B21B-A85FC53E59C6}" destId="{415B9C63-1535-407D-BAC3-7884617BA613}" srcOrd="0" destOrd="0" parTransId="{4E2259DB-2459-420C-A09B-8431F7E9B505}" sibTransId="{E444A559-42F3-4E60-A758-5DE2F8D19F52}"/>
    <dgm:cxn modelId="{B3688D1C-2189-45A0-A94F-2376CF4F8679}" srcId="{415B9C63-1535-407D-BAC3-7884617BA613}" destId="{E7F43A67-5D10-47E6-B485-A3B65C4687BF}" srcOrd="6" destOrd="0" parTransId="{AB65D670-B269-4548-B97D-1F922C33DA7B}" sibTransId="{1DF0802B-58AA-4DE1-858E-1E5E5488FEE9}"/>
    <dgm:cxn modelId="{03A24A20-EA72-4A4B-87CF-3B2C529DF3C3}" type="presOf" srcId="{5CC92F3B-ECCE-4276-9242-0EB8E8E57003}" destId="{A0EFADCB-B462-411C-BCE9-C8998A036370}" srcOrd="0" destOrd="0" presId="urn:microsoft.com/office/officeart/2005/8/layout/radial6"/>
    <dgm:cxn modelId="{0F89B020-D07E-480A-B9B7-D1ED31E7FBF8}" type="presOf" srcId="{B352CFA7-5014-4379-801B-F1E036B78410}" destId="{1206D799-68CB-4386-8EA0-6388A6675C94}" srcOrd="0" destOrd="0" presId="urn:microsoft.com/office/officeart/2005/8/layout/radial6"/>
    <dgm:cxn modelId="{A8B5EB23-9B5D-42E4-A5AE-D167B3CAA3CD}" type="presOf" srcId="{E7F43A67-5D10-47E6-B485-A3B65C4687BF}" destId="{D0065F98-5D4D-47AE-BFA9-9D3E4B956A5C}" srcOrd="0" destOrd="0" presId="urn:microsoft.com/office/officeart/2005/8/layout/radial6"/>
    <dgm:cxn modelId="{B07AE12B-58F2-4903-B14F-EB0D5CEA0CAA}" srcId="{415B9C63-1535-407D-BAC3-7884617BA613}" destId="{A397369F-A21F-4E0E-BE26-721E0B0C34AD}" srcOrd="5" destOrd="0" parTransId="{31FFCE9F-FF7A-460E-A133-3D6135087265}" sibTransId="{E9DD93CD-D291-46DE-A3CF-EED1B8A564C1}"/>
    <dgm:cxn modelId="{0E159A66-3A00-4244-96E4-D2D780CDB274}" type="presOf" srcId="{7C7B3397-4F63-47F4-949B-DB1561AAC09F}" destId="{6F99D4B6-91C1-44F1-BBEE-E7EF938BD87E}" srcOrd="0" destOrd="0" presId="urn:microsoft.com/office/officeart/2005/8/layout/radial6"/>
    <dgm:cxn modelId="{05DA3547-2592-4414-963A-A9AA8A403318}" srcId="{415B9C63-1535-407D-BAC3-7884617BA613}" destId="{5CC92F3B-ECCE-4276-9242-0EB8E8E57003}" srcOrd="1" destOrd="0" parTransId="{DF875F20-2391-4E43-BF2C-AEB9FEDEF36F}" sibTransId="{E7AE6F93-6C28-4047-B632-EAED848F6BDA}"/>
    <dgm:cxn modelId="{3E5AAE48-9838-4F41-B5A8-CA0F1C20D71D}" type="presOf" srcId="{8C2AC694-C07F-4E49-9EC4-72B09D94E85F}" destId="{FC93BF9A-6CCF-4D6C-A85E-0DE1DD36D728}" srcOrd="0" destOrd="0" presId="urn:microsoft.com/office/officeart/2005/8/layout/radial6"/>
    <dgm:cxn modelId="{5527B769-3D78-4AA7-BFE4-5D3EFA36FBF7}" type="presOf" srcId="{AE463140-CFD1-4D85-AE9B-C41422876D63}" destId="{262AE085-4C15-4E0D-B446-58D1BA232A14}" srcOrd="0" destOrd="0" presId="urn:microsoft.com/office/officeart/2005/8/layout/radial6"/>
    <dgm:cxn modelId="{EB1D416D-09A9-4C71-844D-810179100849}" type="presOf" srcId="{E9DD93CD-D291-46DE-A3CF-EED1B8A564C1}" destId="{132BFA5C-F5F0-48FB-8F4E-8CE8BB858395}" srcOrd="0" destOrd="0" presId="urn:microsoft.com/office/officeart/2005/8/layout/radial6"/>
    <dgm:cxn modelId="{69A51A50-1B22-4D06-B75A-BEB07D65A15F}" srcId="{415B9C63-1535-407D-BAC3-7884617BA613}" destId="{7C7B3397-4F63-47F4-949B-DB1561AAC09F}" srcOrd="4" destOrd="0" parTransId="{DEE6EAFA-9255-404B-9373-3690F7AA41DB}" sibTransId="{B1CC7A80-E3DA-4827-B0D5-F2C010246A47}"/>
    <dgm:cxn modelId="{E0F48174-BD4F-4850-B1B7-8257CBF15620}" type="presOf" srcId="{B1CC7A80-E3DA-4827-B0D5-F2C010246A47}" destId="{603F80CC-9768-4C63-841F-9D44EB897974}" srcOrd="0" destOrd="0" presId="urn:microsoft.com/office/officeart/2005/8/layout/radial6"/>
    <dgm:cxn modelId="{1AE58481-BD83-473E-A230-54C1E33F615D}" type="presOf" srcId="{1DF0802B-58AA-4DE1-858E-1E5E5488FEE9}" destId="{FD18ADD9-097C-42DA-A431-720E01575CE7}" srcOrd="0" destOrd="0" presId="urn:microsoft.com/office/officeart/2005/8/layout/radial6"/>
    <dgm:cxn modelId="{C6FA838D-893C-4FEA-B204-5DFE46039E75}" srcId="{415B9C63-1535-407D-BAC3-7884617BA613}" destId="{B352CFA7-5014-4379-801B-F1E036B78410}" srcOrd="3" destOrd="0" parTransId="{28639125-B086-41CC-951A-346BE97E1E80}" sibTransId="{DAF676A6-1298-47FE-BF0B-5B67C4E9D224}"/>
    <dgm:cxn modelId="{ABB82C92-DB99-430D-86F8-A0F4AC8243DE}" type="presOf" srcId="{C14A6FEC-031E-4A66-8D97-6D3DE7B50DAB}" destId="{8A40A181-F03C-4C05-BDA2-1956B1DB6E6C}" srcOrd="0" destOrd="0" presId="urn:microsoft.com/office/officeart/2005/8/layout/radial6"/>
    <dgm:cxn modelId="{01EBCCA4-123F-467E-9B33-FC87588AA96E}" srcId="{415B9C63-1535-407D-BAC3-7884617BA613}" destId="{0A13219B-1394-409C-A276-FE53CE2FF9FF}" srcOrd="2" destOrd="0" parTransId="{A8804630-9A30-4C2C-BCFC-ACF4A6FDAFB6}" sibTransId="{C14A6FEC-031E-4A66-8D97-6D3DE7B50DAB}"/>
    <dgm:cxn modelId="{6F6736CD-3C5F-477F-AB4C-F6000724702C}" type="presOf" srcId="{415B9C63-1535-407D-BAC3-7884617BA613}" destId="{A0FC6E5C-F682-487E-9A02-E0873685F4FA}" srcOrd="0" destOrd="0" presId="urn:microsoft.com/office/officeart/2005/8/layout/radial6"/>
    <dgm:cxn modelId="{F86AE5D5-3FB8-457B-B414-6D8C855B468E}" type="presOf" srcId="{FE7B3B52-1291-4615-B21B-A85FC53E59C6}" destId="{0769DB03-56ED-4430-B296-BA38D192A02D}" srcOrd="0" destOrd="0" presId="urn:microsoft.com/office/officeart/2005/8/layout/radial6"/>
    <dgm:cxn modelId="{2048ECDA-BC91-4C9B-9144-72DEB1882796}" type="presOf" srcId="{DB8FA1EC-79E3-4D38-A0E2-AF81737E9843}" destId="{0806D83C-DE9E-4189-94A7-47178566C196}" srcOrd="0" destOrd="0" presId="urn:microsoft.com/office/officeart/2005/8/layout/radial6"/>
    <dgm:cxn modelId="{074584DB-CD1D-4D50-B9DA-5ADB2DA227DE}" type="presOf" srcId="{635EB075-81D6-4CF2-A31A-800664B0AC65}" destId="{154B4BE2-3C53-4095-8602-EFC3925F5E59}" srcOrd="0" destOrd="0" presId="urn:microsoft.com/office/officeart/2005/8/layout/radial6"/>
    <dgm:cxn modelId="{44C153DC-E0DD-4F7A-9B6C-E3DA9E7586CF}" srcId="{415B9C63-1535-407D-BAC3-7884617BA613}" destId="{AE463140-CFD1-4D85-AE9B-C41422876D63}" srcOrd="0" destOrd="0" parTransId="{75E1D831-FD4C-47D6-BEA3-E687A0ADBB38}" sibTransId="{8C2AC694-C07F-4E49-9EC4-72B09D94E85F}"/>
    <dgm:cxn modelId="{C9B072EE-6D06-4B06-853C-97783DB5D4E0}" srcId="{415B9C63-1535-407D-BAC3-7884617BA613}" destId="{635EB075-81D6-4CF2-A31A-800664B0AC65}" srcOrd="7" destOrd="0" parTransId="{337DD53D-8D3A-411B-BE85-094867810D24}" sibTransId="{DB8FA1EC-79E3-4D38-A0E2-AF81737E9843}"/>
    <dgm:cxn modelId="{91B045F7-A4B9-4184-AFFB-F00786F2B412}" type="presOf" srcId="{E7AE6F93-6C28-4047-B632-EAED848F6BDA}" destId="{868EBBFB-AE1A-4E1B-82F3-3BA7B34803F3}" srcOrd="0" destOrd="0" presId="urn:microsoft.com/office/officeart/2005/8/layout/radial6"/>
    <dgm:cxn modelId="{B5EA76FD-C5CB-4E92-9894-AA892E3A3D61}" type="presOf" srcId="{DAF676A6-1298-47FE-BF0B-5B67C4E9D224}" destId="{62F4A113-4945-4CD0-B71E-433B87AEFD71}" srcOrd="0" destOrd="0" presId="urn:microsoft.com/office/officeart/2005/8/layout/radial6"/>
    <dgm:cxn modelId="{0EFA93FE-0EB7-4556-B900-02577FC2DC40}" type="presOf" srcId="{A397369F-A21F-4E0E-BE26-721E0B0C34AD}" destId="{52FFEB67-2274-4A13-8CC7-0A96B4012F98}" srcOrd="0" destOrd="0" presId="urn:microsoft.com/office/officeart/2005/8/layout/radial6"/>
    <dgm:cxn modelId="{80C3BD0E-FDDA-497E-99EB-B9DE7A4A8A49}" type="presParOf" srcId="{0769DB03-56ED-4430-B296-BA38D192A02D}" destId="{A0FC6E5C-F682-487E-9A02-E0873685F4FA}" srcOrd="0" destOrd="0" presId="urn:microsoft.com/office/officeart/2005/8/layout/radial6"/>
    <dgm:cxn modelId="{ADC856E3-C490-41A4-9ADB-20F23FA5143E}" type="presParOf" srcId="{0769DB03-56ED-4430-B296-BA38D192A02D}" destId="{262AE085-4C15-4E0D-B446-58D1BA232A14}" srcOrd="1" destOrd="0" presId="urn:microsoft.com/office/officeart/2005/8/layout/radial6"/>
    <dgm:cxn modelId="{9762E099-0390-40BF-A3CD-71A4B29342AB}" type="presParOf" srcId="{0769DB03-56ED-4430-B296-BA38D192A02D}" destId="{07F746D9-F0A7-4F6B-9063-0A7E942FFD3C}" srcOrd="2" destOrd="0" presId="urn:microsoft.com/office/officeart/2005/8/layout/radial6"/>
    <dgm:cxn modelId="{5B40F323-DEBE-42A9-9DF1-B4CABDBD32D4}" type="presParOf" srcId="{0769DB03-56ED-4430-B296-BA38D192A02D}" destId="{FC93BF9A-6CCF-4D6C-A85E-0DE1DD36D728}" srcOrd="3" destOrd="0" presId="urn:microsoft.com/office/officeart/2005/8/layout/radial6"/>
    <dgm:cxn modelId="{463D2EC8-E701-45E1-9FD8-03278F5540E1}" type="presParOf" srcId="{0769DB03-56ED-4430-B296-BA38D192A02D}" destId="{A0EFADCB-B462-411C-BCE9-C8998A036370}" srcOrd="4" destOrd="0" presId="urn:microsoft.com/office/officeart/2005/8/layout/radial6"/>
    <dgm:cxn modelId="{235F5C5B-E6CF-40FA-A005-314AF725680A}" type="presParOf" srcId="{0769DB03-56ED-4430-B296-BA38D192A02D}" destId="{E6ECB1C4-3E0D-4F37-A00D-8679F4DC0C00}" srcOrd="5" destOrd="0" presId="urn:microsoft.com/office/officeart/2005/8/layout/radial6"/>
    <dgm:cxn modelId="{398C71C2-CB55-4F94-8863-66A3509AA566}" type="presParOf" srcId="{0769DB03-56ED-4430-B296-BA38D192A02D}" destId="{868EBBFB-AE1A-4E1B-82F3-3BA7B34803F3}" srcOrd="6" destOrd="0" presId="urn:microsoft.com/office/officeart/2005/8/layout/radial6"/>
    <dgm:cxn modelId="{FD78D516-993D-4AD6-B43C-6D0323320FF9}" type="presParOf" srcId="{0769DB03-56ED-4430-B296-BA38D192A02D}" destId="{99CD8FD3-CD7A-454C-A05E-BB693928C1ED}" srcOrd="7" destOrd="0" presId="urn:microsoft.com/office/officeart/2005/8/layout/radial6"/>
    <dgm:cxn modelId="{C7A29D0B-E614-45CF-967C-9693805C45C4}" type="presParOf" srcId="{0769DB03-56ED-4430-B296-BA38D192A02D}" destId="{32E7D727-A406-4398-A60C-200BFCF43040}" srcOrd="8" destOrd="0" presId="urn:microsoft.com/office/officeart/2005/8/layout/radial6"/>
    <dgm:cxn modelId="{E5CE09E6-077C-4FEB-AD7A-7496FAB095E9}" type="presParOf" srcId="{0769DB03-56ED-4430-B296-BA38D192A02D}" destId="{8A40A181-F03C-4C05-BDA2-1956B1DB6E6C}" srcOrd="9" destOrd="0" presId="urn:microsoft.com/office/officeart/2005/8/layout/radial6"/>
    <dgm:cxn modelId="{37EE9CB3-FA48-464B-B09E-CF5EEDFFC803}" type="presParOf" srcId="{0769DB03-56ED-4430-B296-BA38D192A02D}" destId="{1206D799-68CB-4386-8EA0-6388A6675C94}" srcOrd="10" destOrd="0" presId="urn:microsoft.com/office/officeart/2005/8/layout/radial6"/>
    <dgm:cxn modelId="{BC73A980-C802-4EC6-9A87-4D604D53E73E}" type="presParOf" srcId="{0769DB03-56ED-4430-B296-BA38D192A02D}" destId="{30AFD9BC-4375-4271-B014-ED0DECFE2B35}" srcOrd="11" destOrd="0" presId="urn:microsoft.com/office/officeart/2005/8/layout/radial6"/>
    <dgm:cxn modelId="{CCD4A002-3685-4236-8EAB-838EABC1FABE}" type="presParOf" srcId="{0769DB03-56ED-4430-B296-BA38D192A02D}" destId="{62F4A113-4945-4CD0-B71E-433B87AEFD71}" srcOrd="12" destOrd="0" presId="urn:microsoft.com/office/officeart/2005/8/layout/radial6"/>
    <dgm:cxn modelId="{B5F85A8D-1F5D-4A38-9EAA-227357010380}" type="presParOf" srcId="{0769DB03-56ED-4430-B296-BA38D192A02D}" destId="{6F99D4B6-91C1-44F1-BBEE-E7EF938BD87E}" srcOrd="13" destOrd="0" presId="urn:microsoft.com/office/officeart/2005/8/layout/radial6"/>
    <dgm:cxn modelId="{AFE1D8DE-8CD0-4593-89C1-27BD28B18BEB}" type="presParOf" srcId="{0769DB03-56ED-4430-B296-BA38D192A02D}" destId="{79FABFCD-DF66-4B81-885F-98A34693A75B}" srcOrd="14" destOrd="0" presId="urn:microsoft.com/office/officeart/2005/8/layout/radial6"/>
    <dgm:cxn modelId="{A0F8A293-8EAC-445E-9260-672C304A0455}" type="presParOf" srcId="{0769DB03-56ED-4430-B296-BA38D192A02D}" destId="{603F80CC-9768-4C63-841F-9D44EB897974}" srcOrd="15" destOrd="0" presId="urn:microsoft.com/office/officeart/2005/8/layout/radial6"/>
    <dgm:cxn modelId="{D9A59D2F-F7D6-427D-B1C6-BD3909FBD04A}" type="presParOf" srcId="{0769DB03-56ED-4430-B296-BA38D192A02D}" destId="{52FFEB67-2274-4A13-8CC7-0A96B4012F98}" srcOrd="16" destOrd="0" presId="urn:microsoft.com/office/officeart/2005/8/layout/radial6"/>
    <dgm:cxn modelId="{3E2B353C-87A8-411D-BEF3-CF1BBCC1AE89}" type="presParOf" srcId="{0769DB03-56ED-4430-B296-BA38D192A02D}" destId="{F09C3233-75D7-4AA7-ADCC-9193BF3ABAAC}" srcOrd="17" destOrd="0" presId="urn:microsoft.com/office/officeart/2005/8/layout/radial6"/>
    <dgm:cxn modelId="{04267C2F-3DE7-4013-92CD-BF878E1C718F}" type="presParOf" srcId="{0769DB03-56ED-4430-B296-BA38D192A02D}" destId="{132BFA5C-F5F0-48FB-8F4E-8CE8BB858395}" srcOrd="18" destOrd="0" presId="urn:microsoft.com/office/officeart/2005/8/layout/radial6"/>
    <dgm:cxn modelId="{EB65BF83-3DB7-4485-86D4-697962546F06}" type="presParOf" srcId="{0769DB03-56ED-4430-B296-BA38D192A02D}" destId="{D0065F98-5D4D-47AE-BFA9-9D3E4B956A5C}" srcOrd="19" destOrd="0" presId="urn:microsoft.com/office/officeart/2005/8/layout/radial6"/>
    <dgm:cxn modelId="{C2593872-2C64-434A-8398-A01CAA41DA1E}" type="presParOf" srcId="{0769DB03-56ED-4430-B296-BA38D192A02D}" destId="{12601BC1-4BC1-4BF1-9275-FB67C439AAB6}" srcOrd="20" destOrd="0" presId="urn:microsoft.com/office/officeart/2005/8/layout/radial6"/>
    <dgm:cxn modelId="{9B9B821A-C2A6-47CA-BACB-87880907F0A7}" type="presParOf" srcId="{0769DB03-56ED-4430-B296-BA38D192A02D}" destId="{FD18ADD9-097C-42DA-A431-720E01575CE7}" srcOrd="21" destOrd="0" presId="urn:microsoft.com/office/officeart/2005/8/layout/radial6"/>
    <dgm:cxn modelId="{0858B826-FD57-41FA-8336-D82AD1DB6E04}" type="presParOf" srcId="{0769DB03-56ED-4430-B296-BA38D192A02D}" destId="{154B4BE2-3C53-4095-8602-EFC3925F5E59}" srcOrd="22" destOrd="0" presId="urn:microsoft.com/office/officeart/2005/8/layout/radial6"/>
    <dgm:cxn modelId="{789706CD-F95C-432C-B517-D5E93547463C}" type="presParOf" srcId="{0769DB03-56ED-4430-B296-BA38D192A02D}" destId="{571167E8-5442-4BF3-9EBB-11D0D1ABB859}" srcOrd="23" destOrd="0" presId="urn:microsoft.com/office/officeart/2005/8/layout/radial6"/>
    <dgm:cxn modelId="{2120A78E-A429-408D-8AD9-3CF61616C681}" type="presParOf" srcId="{0769DB03-56ED-4430-B296-BA38D192A02D}" destId="{0806D83C-DE9E-4189-94A7-47178566C196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5A5777-550C-4280-9DB3-E9C54CBB7675}" type="doc">
      <dgm:prSet loTypeId="urn:microsoft.com/office/officeart/2005/8/layout/radial4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F5860BE-BE8C-40C6-AD2A-F5FA0DB70F76}">
      <dgm:prSet phldrT="[Text]"/>
      <dgm:spPr/>
      <dgm:t>
        <a:bodyPr/>
        <a:lstStyle/>
        <a:p>
          <a:r>
            <a:rPr lang="en-US" b="1" dirty="0"/>
            <a:t>Work is strongly linked to health, purpose, and community. </a:t>
          </a:r>
        </a:p>
      </dgm:t>
    </dgm:pt>
    <dgm:pt modelId="{70DA2B89-7AFA-4A59-AF31-F25C1EA5E39D}" type="parTrans" cxnId="{94F2E82B-0914-4EEC-B9A2-4EBC8D4B5289}">
      <dgm:prSet/>
      <dgm:spPr/>
      <dgm:t>
        <a:bodyPr/>
        <a:lstStyle/>
        <a:p>
          <a:endParaRPr lang="en-US"/>
        </a:p>
      </dgm:t>
    </dgm:pt>
    <dgm:pt modelId="{6EA725C0-4456-4136-A87E-DD35E5FB5D06}" type="sibTrans" cxnId="{94F2E82B-0914-4EEC-B9A2-4EBC8D4B5289}">
      <dgm:prSet/>
      <dgm:spPr/>
      <dgm:t>
        <a:bodyPr/>
        <a:lstStyle/>
        <a:p>
          <a:endParaRPr lang="en-US"/>
        </a:p>
      </dgm:t>
    </dgm:pt>
    <dgm:pt modelId="{43324380-4DF9-4F36-A03E-98332C805822}">
      <dgm:prSet phldrT="[Text]"/>
      <dgm:spPr/>
      <dgm:t>
        <a:bodyPr/>
        <a:lstStyle/>
        <a:p>
          <a:r>
            <a:rPr lang="en-US" b="1" dirty="0"/>
            <a:t>Community </a:t>
          </a:r>
        </a:p>
      </dgm:t>
    </dgm:pt>
    <dgm:pt modelId="{60D5ADF6-54E0-45F1-83C5-BC41CF233FFB}" type="parTrans" cxnId="{5FA9DC8D-F8B8-48BD-86D3-897F90F78036}">
      <dgm:prSet/>
      <dgm:spPr/>
      <dgm:t>
        <a:bodyPr/>
        <a:lstStyle/>
        <a:p>
          <a:endParaRPr lang="en-US"/>
        </a:p>
      </dgm:t>
    </dgm:pt>
    <dgm:pt modelId="{5D0C5B48-AECA-42A4-93A4-6AE44C562711}" type="sibTrans" cxnId="{5FA9DC8D-F8B8-48BD-86D3-897F90F78036}">
      <dgm:prSet/>
      <dgm:spPr/>
      <dgm:t>
        <a:bodyPr/>
        <a:lstStyle/>
        <a:p>
          <a:endParaRPr lang="en-US"/>
        </a:p>
      </dgm:t>
    </dgm:pt>
    <dgm:pt modelId="{7BAF92D8-6520-43E6-82A6-818515FFF266}">
      <dgm:prSet phldrT="[Text]"/>
      <dgm:spPr/>
      <dgm:t>
        <a:bodyPr/>
        <a:lstStyle/>
        <a:p>
          <a:r>
            <a:rPr lang="en-US" b="1" dirty="0"/>
            <a:t>Home</a:t>
          </a:r>
        </a:p>
      </dgm:t>
    </dgm:pt>
    <dgm:pt modelId="{E37B52AE-3A77-4BC3-9AAC-D01F521536B8}" type="parTrans" cxnId="{26D81B5E-E001-47B1-A49E-8DDDEB8B4416}">
      <dgm:prSet/>
      <dgm:spPr/>
      <dgm:t>
        <a:bodyPr/>
        <a:lstStyle/>
        <a:p>
          <a:endParaRPr lang="en-US"/>
        </a:p>
      </dgm:t>
    </dgm:pt>
    <dgm:pt modelId="{A5E07767-1DF3-45C5-9431-4C6EFFA879DF}" type="sibTrans" cxnId="{26D81B5E-E001-47B1-A49E-8DDDEB8B4416}">
      <dgm:prSet/>
      <dgm:spPr/>
      <dgm:t>
        <a:bodyPr/>
        <a:lstStyle/>
        <a:p>
          <a:endParaRPr lang="en-US"/>
        </a:p>
      </dgm:t>
    </dgm:pt>
    <dgm:pt modelId="{BCF78EBD-412D-4BD5-A3AC-EA0BDB89583B}">
      <dgm:prSet phldrT="[Text]"/>
      <dgm:spPr/>
      <dgm:t>
        <a:bodyPr/>
        <a:lstStyle/>
        <a:p>
          <a:r>
            <a:rPr lang="en-US" b="1" dirty="0"/>
            <a:t>Health</a:t>
          </a:r>
        </a:p>
      </dgm:t>
    </dgm:pt>
    <dgm:pt modelId="{59C034CE-A1B5-4E36-8611-6219E2EC947F}" type="parTrans" cxnId="{57196A79-C08D-4786-B639-2A50B6183F09}">
      <dgm:prSet/>
      <dgm:spPr/>
      <dgm:t>
        <a:bodyPr/>
        <a:lstStyle/>
        <a:p>
          <a:endParaRPr lang="en-US"/>
        </a:p>
      </dgm:t>
    </dgm:pt>
    <dgm:pt modelId="{BE2B70C5-3D4E-4CD9-8E15-7CDDDF220AC2}" type="sibTrans" cxnId="{57196A79-C08D-4786-B639-2A50B6183F09}">
      <dgm:prSet/>
      <dgm:spPr/>
      <dgm:t>
        <a:bodyPr/>
        <a:lstStyle/>
        <a:p>
          <a:endParaRPr lang="en-US"/>
        </a:p>
      </dgm:t>
    </dgm:pt>
    <dgm:pt modelId="{7005B963-C457-45D4-A820-02925B706F8D}">
      <dgm:prSet/>
      <dgm:spPr/>
      <dgm:t>
        <a:bodyPr/>
        <a:lstStyle/>
        <a:p>
          <a:r>
            <a:rPr lang="en-US" b="1" dirty="0"/>
            <a:t>Purpose</a:t>
          </a:r>
        </a:p>
      </dgm:t>
    </dgm:pt>
    <dgm:pt modelId="{17D89D45-8054-400B-B674-65D7E86E1C8F}" type="parTrans" cxnId="{C8A9DC1D-217A-48F5-A7F4-BB99D764C2A8}">
      <dgm:prSet/>
      <dgm:spPr/>
      <dgm:t>
        <a:bodyPr/>
        <a:lstStyle/>
        <a:p>
          <a:endParaRPr lang="en-US"/>
        </a:p>
      </dgm:t>
    </dgm:pt>
    <dgm:pt modelId="{708A4049-8D9C-4970-A89C-550AB619C7F0}" type="sibTrans" cxnId="{C8A9DC1D-217A-48F5-A7F4-BB99D764C2A8}">
      <dgm:prSet/>
      <dgm:spPr/>
      <dgm:t>
        <a:bodyPr/>
        <a:lstStyle/>
        <a:p>
          <a:endParaRPr lang="en-US"/>
        </a:p>
      </dgm:t>
    </dgm:pt>
    <dgm:pt modelId="{F33B8A23-D4CC-4C46-9D5E-0D15527603A9}" type="pres">
      <dgm:prSet presAssocID="{295A5777-550C-4280-9DB3-E9C54CBB767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ECCD36-64B1-4AE7-84F0-C73A991755AE}" type="pres">
      <dgm:prSet presAssocID="{0F5860BE-BE8C-40C6-AD2A-F5FA0DB70F76}" presName="centerShape" presStyleLbl="node0" presStyleIdx="0" presStyleCnt="1"/>
      <dgm:spPr/>
    </dgm:pt>
    <dgm:pt modelId="{535C7AFE-929B-49F9-9644-3CCE505A7A6D}" type="pres">
      <dgm:prSet presAssocID="{60D5ADF6-54E0-45F1-83C5-BC41CF233FFB}" presName="parTrans" presStyleLbl="bgSibTrans2D1" presStyleIdx="0" presStyleCnt="4"/>
      <dgm:spPr/>
    </dgm:pt>
    <dgm:pt modelId="{730FFFD7-4AAE-4A1B-AD3F-61A2C7A5BD4B}" type="pres">
      <dgm:prSet presAssocID="{43324380-4DF9-4F36-A03E-98332C805822}" presName="node" presStyleLbl="node1" presStyleIdx="0" presStyleCnt="4">
        <dgm:presLayoutVars>
          <dgm:bulletEnabled val="1"/>
        </dgm:presLayoutVars>
      </dgm:prSet>
      <dgm:spPr/>
    </dgm:pt>
    <dgm:pt modelId="{1C901EA1-FB92-44C7-B9A2-7F4BC891EA30}" type="pres">
      <dgm:prSet presAssocID="{E37B52AE-3A77-4BC3-9AAC-D01F521536B8}" presName="parTrans" presStyleLbl="bgSibTrans2D1" presStyleIdx="1" presStyleCnt="4"/>
      <dgm:spPr/>
    </dgm:pt>
    <dgm:pt modelId="{AD6FE85B-0F00-4153-A386-051735698B9A}" type="pres">
      <dgm:prSet presAssocID="{7BAF92D8-6520-43E6-82A6-818515FFF266}" presName="node" presStyleLbl="node1" presStyleIdx="1" presStyleCnt="4">
        <dgm:presLayoutVars>
          <dgm:bulletEnabled val="1"/>
        </dgm:presLayoutVars>
      </dgm:prSet>
      <dgm:spPr/>
    </dgm:pt>
    <dgm:pt modelId="{32D9040D-DB10-476C-805E-D34764BE44DF}" type="pres">
      <dgm:prSet presAssocID="{59C034CE-A1B5-4E36-8611-6219E2EC947F}" presName="parTrans" presStyleLbl="bgSibTrans2D1" presStyleIdx="2" presStyleCnt="4"/>
      <dgm:spPr/>
    </dgm:pt>
    <dgm:pt modelId="{505DDEC8-31CE-455E-8066-674405EB1864}" type="pres">
      <dgm:prSet presAssocID="{BCF78EBD-412D-4BD5-A3AC-EA0BDB89583B}" presName="node" presStyleLbl="node1" presStyleIdx="2" presStyleCnt="4">
        <dgm:presLayoutVars>
          <dgm:bulletEnabled val="1"/>
        </dgm:presLayoutVars>
      </dgm:prSet>
      <dgm:spPr/>
    </dgm:pt>
    <dgm:pt modelId="{5551F689-9F6B-4C0E-8F36-E604BD718820}" type="pres">
      <dgm:prSet presAssocID="{17D89D45-8054-400B-B674-65D7E86E1C8F}" presName="parTrans" presStyleLbl="bgSibTrans2D1" presStyleIdx="3" presStyleCnt="4"/>
      <dgm:spPr/>
    </dgm:pt>
    <dgm:pt modelId="{C48C8975-3E91-435C-BF23-48776000B00F}" type="pres">
      <dgm:prSet presAssocID="{7005B963-C457-45D4-A820-02925B706F8D}" presName="node" presStyleLbl="node1" presStyleIdx="3" presStyleCnt="4">
        <dgm:presLayoutVars>
          <dgm:bulletEnabled val="1"/>
        </dgm:presLayoutVars>
      </dgm:prSet>
      <dgm:spPr/>
    </dgm:pt>
  </dgm:ptLst>
  <dgm:cxnLst>
    <dgm:cxn modelId="{C8A9DC1D-217A-48F5-A7F4-BB99D764C2A8}" srcId="{0F5860BE-BE8C-40C6-AD2A-F5FA0DB70F76}" destId="{7005B963-C457-45D4-A820-02925B706F8D}" srcOrd="3" destOrd="0" parTransId="{17D89D45-8054-400B-B674-65D7E86E1C8F}" sibTransId="{708A4049-8D9C-4970-A89C-550AB619C7F0}"/>
    <dgm:cxn modelId="{94F2E82B-0914-4EEC-B9A2-4EBC8D4B5289}" srcId="{295A5777-550C-4280-9DB3-E9C54CBB7675}" destId="{0F5860BE-BE8C-40C6-AD2A-F5FA0DB70F76}" srcOrd="0" destOrd="0" parTransId="{70DA2B89-7AFA-4A59-AF31-F25C1EA5E39D}" sibTransId="{6EA725C0-4456-4136-A87E-DD35E5FB5D06}"/>
    <dgm:cxn modelId="{353FAD34-812B-4AF1-8CC8-7277DDE3C218}" type="presOf" srcId="{0F5860BE-BE8C-40C6-AD2A-F5FA0DB70F76}" destId="{9BECCD36-64B1-4AE7-84F0-C73A991755AE}" srcOrd="0" destOrd="0" presId="urn:microsoft.com/office/officeart/2005/8/layout/radial4"/>
    <dgm:cxn modelId="{58C4DD34-DE8F-41E8-A64F-FF55A3E0B109}" type="presOf" srcId="{7BAF92D8-6520-43E6-82A6-818515FFF266}" destId="{AD6FE85B-0F00-4153-A386-051735698B9A}" srcOrd="0" destOrd="0" presId="urn:microsoft.com/office/officeart/2005/8/layout/radial4"/>
    <dgm:cxn modelId="{26D81B5E-E001-47B1-A49E-8DDDEB8B4416}" srcId="{0F5860BE-BE8C-40C6-AD2A-F5FA0DB70F76}" destId="{7BAF92D8-6520-43E6-82A6-818515FFF266}" srcOrd="1" destOrd="0" parTransId="{E37B52AE-3A77-4BC3-9AAC-D01F521536B8}" sibTransId="{A5E07767-1DF3-45C5-9431-4C6EFFA879DF}"/>
    <dgm:cxn modelId="{5B02764E-AB1C-43C9-855F-CDA6CD923342}" type="presOf" srcId="{17D89D45-8054-400B-B674-65D7E86E1C8F}" destId="{5551F689-9F6B-4C0E-8F36-E604BD718820}" srcOrd="0" destOrd="0" presId="urn:microsoft.com/office/officeart/2005/8/layout/radial4"/>
    <dgm:cxn modelId="{A48EBA4E-D051-4597-8C52-E0E3170655E2}" type="presOf" srcId="{BCF78EBD-412D-4BD5-A3AC-EA0BDB89583B}" destId="{505DDEC8-31CE-455E-8066-674405EB1864}" srcOrd="0" destOrd="0" presId="urn:microsoft.com/office/officeart/2005/8/layout/radial4"/>
    <dgm:cxn modelId="{4A339A51-47B4-4650-B3BB-FF2F2DE2A553}" type="presOf" srcId="{60D5ADF6-54E0-45F1-83C5-BC41CF233FFB}" destId="{535C7AFE-929B-49F9-9644-3CCE505A7A6D}" srcOrd="0" destOrd="0" presId="urn:microsoft.com/office/officeart/2005/8/layout/radial4"/>
    <dgm:cxn modelId="{57196A79-C08D-4786-B639-2A50B6183F09}" srcId="{0F5860BE-BE8C-40C6-AD2A-F5FA0DB70F76}" destId="{BCF78EBD-412D-4BD5-A3AC-EA0BDB89583B}" srcOrd="2" destOrd="0" parTransId="{59C034CE-A1B5-4E36-8611-6219E2EC947F}" sibTransId="{BE2B70C5-3D4E-4CD9-8E15-7CDDDF220AC2}"/>
    <dgm:cxn modelId="{0BC28179-2C72-40DE-A3E6-3FC826943C1B}" type="presOf" srcId="{43324380-4DF9-4F36-A03E-98332C805822}" destId="{730FFFD7-4AAE-4A1B-AD3F-61A2C7A5BD4B}" srcOrd="0" destOrd="0" presId="urn:microsoft.com/office/officeart/2005/8/layout/radial4"/>
    <dgm:cxn modelId="{5FA9DC8D-F8B8-48BD-86D3-897F90F78036}" srcId="{0F5860BE-BE8C-40C6-AD2A-F5FA0DB70F76}" destId="{43324380-4DF9-4F36-A03E-98332C805822}" srcOrd="0" destOrd="0" parTransId="{60D5ADF6-54E0-45F1-83C5-BC41CF233FFB}" sibTransId="{5D0C5B48-AECA-42A4-93A4-6AE44C562711}"/>
    <dgm:cxn modelId="{8EFCE497-3680-46BF-9B8E-CFBA77F8E96C}" type="presOf" srcId="{59C034CE-A1B5-4E36-8611-6219E2EC947F}" destId="{32D9040D-DB10-476C-805E-D34764BE44DF}" srcOrd="0" destOrd="0" presId="urn:microsoft.com/office/officeart/2005/8/layout/radial4"/>
    <dgm:cxn modelId="{84CB1C9D-2D84-4E89-B72A-F7553BB5066B}" type="presOf" srcId="{295A5777-550C-4280-9DB3-E9C54CBB7675}" destId="{F33B8A23-D4CC-4C46-9D5E-0D15527603A9}" srcOrd="0" destOrd="0" presId="urn:microsoft.com/office/officeart/2005/8/layout/radial4"/>
    <dgm:cxn modelId="{1848BAAB-F516-4EA8-A8B5-D5840AE9DEB9}" type="presOf" srcId="{7005B963-C457-45D4-A820-02925B706F8D}" destId="{C48C8975-3E91-435C-BF23-48776000B00F}" srcOrd="0" destOrd="0" presId="urn:microsoft.com/office/officeart/2005/8/layout/radial4"/>
    <dgm:cxn modelId="{291FCCBD-D1F1-427C-A3D5-1BF78F247C73}" type="presOf" srcId="{E37B52AE-3A77-4BC3-9AAC-D01F521536B8}" destId="{1C901EA1-FB92-44C7-B9A2-7F4BC891EA30}" srcOrd="0" destOrd="0" presId="urn:microsoft.com/office/officeart/2005/8/layout/radial4"/>
    <dgm:cxn modelId="{0EEA09E5-DB38-4C16-B894-F197172E33AA}" type="presParOf" srcId="{F33B8A23-D4CC-4C46-9D5E-0D15527603A9}" destId="{9BECCD36-64B1-4AE7-84F0-C73A991755AE}" srcOrd="0" destOrd="0" presId="urn:microsoft.com/office/officeart/2005/8/layout/radial4"/>
    <dgm:cxn modelId="{802F80EE-32F4-462A-92F5-34AB2CA5EFBC}" type="presParOf" srcId="{F33B8A23-D4CC-4C46-9D5E-0D15527603A9}" destId="{535C7AFE-929B-49F9-9644-3CCE505A7A6D}" srcOrd="1" destOrd="0" presId="urn:microsoft.com/office/officeart/2005/8/layout/radial4"/>
    <dgm:cxn modelId="{F0CA1AA2-48B5-4CF6-916E-B0A1FE3724F8}" type="presParOf" srcId="{F33B8A23-D4CC-4C46-9D5E-0D15527603A9}" destId="{730FFFD7-4AAE-4A1B-AD3F-61A2C7A5BD4B}" srcOrd="2" destOrd="0" presId="urn:microsoft.com/office/officeart/2005/8/layout/radial4"/>
    <dgm:cxn modelId="{8BA8BE18-D2D4-4754-873F-85C2FA9D0481}" type="presParOf" srcId="{F33B8A23-D4CC-4C46-9D5E-0D15527603A9}" destId="{1C901EA1-FB92-44C7-B9A2-7F4BC891EA30}" srcOrd="3" destOrd="0" presId="urn:microsoft.com/office/officeart/2005/8/layout/radial4"/>
    <dgm:cxn modelId="{C3B1B7B6-8492-48C5-A280-51F323277473}" type="presParOf" srcId="{F33B8A23-D4CC-4C46-9D5E-0D15527603A9}" destId="{AD6FE85B-0F00-4153-A386-051735698B9A}" srcOrd="4" destOrd="0" presId="urn:microsoft.com/office/officeart/2005/8/layout/radial4"/>
    <dgm:cxn modelId="{8E967D4B-E0C0-482F-87B5-B9E15254270B}" type="presParOf" srcId="{F33B8A23-D4CC-4C46-9D5E-0D15527603A9}" destId="{32D9040D-DB10-476C-805E-D34764BE44DF}" srcOrd="5" destOrd="0" presId="urn:microsoft.com/office/officeart/2005/8/layout/radial4"/>
    <dgm:cxn modelId="{9F5CB6BB-BE9A-453B-99C3-031A99952DCA}" type="presParOf" srcId="{F33B8A23-D4CC-4C46-9D5E-0D15527603A9}" destId="{505DDEC8-31CE-455E-8066-674405EB1864}" srcOrd="6" destOrd="0" presId="urn:microsoft.com/office/officeart/2005/8/layout/radial4"/>
    <dgm:cxn modelId="{304AA442-773B-416D-8C0E-C16E74DFDBE1}" type="presParOf" srcId="{F33B8A23-D4CC-4C46-9D5E-0D15527603A9}" destId="{5551F689-9F6B-4C0E-8F36-E604BD718820}" srcOrd="7" destOrd="0" presId="urn:microsoft.com/office/officeart/2005/8/layout/radial4"/>
    <dgm:cxn modelId="{55AB47B1-6558-4C74-8C45-F3D18DBC6D0D}" type="presParOf" srcId="{F33B8A23-D4CC-4C46-9D5E-0D15527603A9}" destId="{C48C8975-3E91-435C-BF23-48776000B00F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B78015-16A8-4DC9-883C-A592314B706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5C1C357-9F01-43BD-9346-B2F6E2F18025}">
      <dgm:prSet/>
      <dgm:spPr/>
      <dgm:t>
        <a:bodyPr/>
        <a:lstStyle/>
        <a:p>
          <a:r>
            <a:rPr lang="en-US" dirty="0"/>
            <a:t>MYTH or</a:t>
          </a:r>
        </a:p>
      </dgm:t>
    </dgm:pt>
    <dgm:pt modelId="{86708643-723A-4379-939E-EB31862A097A}" type="parTrans" cxnId="{F93FB8FC-5F97-489F-9BF1-16E0F9FC2529}">
      <dgm:prSet/>
      <dgm:spPr/>
      <dgm:t>
        <a:bodyPr/>
        <a:lstStyle/>
        <a:p>
          <a:endParaRPr lang="en-US"/>
        </a:p>
      </dgm:t>
    </dgm:pt>
    <dgm:pt modelId="{8F4BBAE8-203D-4924-9FDA-7E37CA0A1365}" type="sibTrans" cxnId="{F93FB8FC-5F97-489F-9BF1-16E0F9FC2529}">
      <dgm:prSet/>
      <dgm:spPr/>
      <dgm:t>
        <a:bodyPr/>
        <a:lstStyle/>
        <a:p>
          <a:endParaRPr lang="en-US"/>
        </a:p>
      </dgm:t>
    </dgm:pt>
    <dgm:pt modelId="{E2EBF8EF-F9EC-4351-B6CF-28B502AAFAD7}">
      <dgm:prSet/>
      <dgm:spPr/>
      <dgm:t>
        <a:bodyPr/>
        <a:lstStyle/>
        <a:p>
          <a:r>
            <a:rPr lang="en-US" dirty="0"/>
            <a:t>FACT?</a:t>
          </a:r>
        </a:p>
      </dgm:t>
    </dgm:pt>
    <dgm:pt modelId="{DCC30765-9B89-4BB3-8C8F-149D5A935D89}" type="parTrans" cxnId="{C6735F4D-70C1-4957-A577-5779D76E8B09}">
      <dgm:prSet/>
      <dgm:spPr/>
      <dgm:t>
        <a:bodyPr/>
        <a:lstStyle/>
        <a:p>
          <a:endParaRPr lang="en-US"/>
        </a:p>
      </dgm:t>
    </dgm:pt>
    <dgm:pt modelId="{15101905-6EB8-4917-BA08-C515222A515D}" type="sibTrans" cxnId="{C6735F4D-70C1-4957-A577-5779D76E8B09}">
      <dgm:prSet/>
      <dgm:spPr/>
      <dgm:t>
        <a:bodyPr/>
        <a:lstStyle/>
        <a:p>
          <a:endParaRPr lang="en-US"/>
        </a:p>
      </dgm:t>
    </dgm:pt>
    <dgm:pt modelId="{2E0C0948-4170-45B3-A1D7-A2D32740AD04}" type="pres">
      <dgm:prSet presAssocID="{A1B78015-16A8-4DC9-883C-A592314B706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33C0C7-1E81-478E-8D53-90FCBF067496}" type="pres">
      <dgm:prSet presAssocID="{25C1C357-9F01-43BD-9346-B2F6E2F18025}" presName="root" presStyleCnt="0"/>
      <dgm:spPr/>
    </dgm:pt>
    <dgm:pt modelId="{CC2D8294-182E-4245-B368-D906264F75FE}" type="pres">
      <dgm:prSet presAssocID="{25C1C357-9F01-43BD-9346-B2F6E2F18025}" presName="rootComposite" presStyleCnt="0"/>
      <dgm:spPr/>
    </dgm:pt>
    <dgm:pt modelId="{C9B9AB4D-6852-4F22-BEB7-CEDEF70C2984}" type="pres">
      <dgm:prSet presAssocID="{25C1C357-9F01-43BD-9346-B2F6E2F18025}" presName="rootText" presStyleLbl="node1" presStyleIdx="0" presStyleCnt="2"/>
      <dgm:spPr/>
    </dgm:pt>
    <dgm:pt modelId="{5AF08382-BAA6-4901-8BA5-B9F96DB0E125}" type="pres">
      <dgm:prSet presAssocID="{25C1C357-9F01-43BD-9346-B2F6E2F18025}" presName="rootConnector" presStyleLbl="node1" presStyleIdx="0" presStyleCnt="2"/>
      <dgm:spPr/>
    </dgm:pt>
    <dgm:pt modelId="{8C525153-68BE-4C00-81CA-CBDADFB242A6}" type="pres">
      <dgm:prSet presAssocID="{25C1C357-9F01-43BD-9346-B2F6E2F18025}" presName="childShape" presStyleCnt="0"/>
      <dgm:spPr/>
    </dgm:pt>
    <dgm:pt modelId="{A5B5BABB-C40D-4C3A-B929-C1BAA74A8A0A}" type="pres">
      <dgm:prSet presAssocID="{E2EBF8EF-F9EC-4351-B6CF-28B502AAFAD7}" presName="root" presStyleCnt="0"/>
      <dgm:spPr/>
    </dgm:pt>
    <dgm:pt modelId="{923A2062-BE4C-4D21-9E0E-2AF5B18A61A4}" type="pres">
      <dgm:prSet presAssocID="{E2EBF8EF-F9EC-4351-B6CF-28B502AAFAD7}" presName="rootComposite" presStyleCnt="0"/>
      <dgm:spPr/>
    </dgm:pt>
    <dgm:pt modelId="{FE9BA240-9555-4FB9-88C2-D69830C8A5FD}" type="pres">
      <dgm:prSet presAssocID="{E2EBF8EF-F9EC-4351-B6CF-28B502AAFAD7}" presName="rootText" presStyleLbl="node1" presStyleIdx="1" presStyleCnt="2"/>
      <dgm:spPr/>
    </dgm:pt>
    <dgm:pt modelId="{89D19C86-09E2-45F1-9EA1-EA2EEB6BF4CA}" type="pres">
      <dgm:prSet presAssocID="{E2EBF8EF-F9EC-4351-B6CF-28B502AAFAD7}" presName="rootConnector" presStyleLbl="node1" presStyleIdx="1" presStyleCnt="2"/>
      <dgm:spPr/>
    </dgm:pt>
    <dgm:pt modelId="{13BACA55-66B5-4DA6-B2BB-B343CB36D8B5}" type="pres">
      <dgm:prSet presAssocID="{E2EBF8EF-F9EC-4351-B6CF-28B502AAFAD7}" presName="childShape" presStyleCnt="0"/>
      <dgm:spPr/>
    </dgm:pt>
  </dgm:ptLst>
  <dgm:cxnLst>
    <dgm:cxn modelId="{10978D0D-547C-4B26-B2D1-573C0E9B3D26}" type="presOf" srcId="{E2EBF8EF-F9EC-4351-B6CF-28B502AAFAD7}" destId="{89D19C86-09E2-45F1-9EA1-EA2EEB6BF4CA}" srcOrd="1" destOrd="0" presId="urn:microsoft.com/office/officeart/2005/8/layout/hierarchy3"/>
    <dgm:cxn modelId="{C6735F4D-70C1-4957-A577-5779D76E8B09}" srcId="{A1B78015-16A8-4DC9-883C-A592314B7063}" destId="{E2EBF8EF-F9EC-4351-B6CF-28B502AAFAD7}" srcOrd="1" destOrd="0" parTransId="{DCC30765-9B89-4BB3-8C8F-149D5A935D89}" sibTransId="{15101905-6EB8-4917-BA08-C515222A515D}"/>
    <dgm:cxn modelId="{BAC43D5A-8D54-4A76-92EB-61E1FCD3A583}" type="presOf" srcId="{25C1C357-9F01-43BD-9346-B2F6E2F18025}" destId="{C9B9AB4D-6852-4F22-BEB7-CEDEF70C2984}" srcOrd="0" destOrd="0" presId="urn:microsoft.com/office/officeart/2005/8/layout/hierarchy3"/>
    <dgm:cxn modelId="{335615CA-3117-45A8-9734-C21A7B3CB9F2}" type="presOf" srcId="{E2EBF8EF-F9EC-4351-B6CF-28B502AAFAD7}" destId="{FE9BA240-9555-4FB9-88C2-D69830C8A5FD}" srcOrd="0" destOrd="0" presId="urn:microsoft.com/office/officeart/2005/8/layout/hierarchy3"/>
    <dgm:cxn modelId="{247FCDCD-F0B8-4550-BD5E-B8F04852D1B6}" type="presOf" srcId="{25C1C357-9F01-43BD-9346-B2F6E2F18025}" destId="{5AF08382-BAA6-4901-8BA5-B9F96DB0E125}" srcOrd="1" destOrd="0" presId="urn:microsoft.com/office/officeart/2005/8/layout/hierarchy3"/>
    <dgm:cxn modelId="{044657DA-2913-4B63-AEE6-54BF6DE82143}" type="presOf" srcId="{A1B78015-16A8-4DC9-883C-A592314B7063}" destId="{2E0C0948-4170-45B3-A1D7-A2D32740AD04}" srcOrd="0" destOrd="0" presId="urn:microsoft.com/office/officeart/2005/8/layout/hierarchy3"/>
    <dgm:cxn modelId="{F93FB8FC-5F97-489F-9BF1-16E0F9FC2529}" srcId="{A1B78015-16A8-4DC9-883C-A592314B7063}" destId="{25C1C357-9F01-43BD-9346-B2F6E2F18025}" srcOrd="0" destOrd="0" parTransId="{86708643-723A-4379-939E-EB31862A097A}" sibTransId="{8F4BBAE8-203D-4924-9FDA-7E37CA0A1365}"/>
    <dgm:cxn modelId="{5896FC20-F95B-4A42-B6F7-7979D9E065F1}" type="presParOf" srcId="{2E0C0948-4170-45B3-A1D7-A2D32740AD04}" destId="{5933C0C7-1E81-478E-8D53-90FCBF067496}" srcOrd="0" destOrd="0" presId="urn:microsoft.com/office/officeart/2005/8/layout/hierarchy3"/>
    <dgm:cxn modelId="{E4E2DB81-07E1-4C5A-8E95-8559863C7FC7}" type="presParOf" srcId="{5933C0C7-1E81-478E-8D53-90FCBF067496}" destId="{CC2D8294-182E-4245-B368-D906264F75FE}" srcOrd="0" destOrd="0" presId="urn:microsoft.com/office/officeart/2005/8/layout/hierarchy3"/>
    <dgm:cxn modelId="{55B3279B-12EB-4FFA-A0AC-A65DA2622504}" type="presParOf" srcId="{CC2D8294-182E-4245-B368-D906264F75FE}" destId="{C9B9AB4D-6852-4F22-BEB7-CEDEF70C2984}" srcOrd="0" destOrd="0" presId="urn:microsoft.com/office/officeart/2005/8/layout/hierarchy3"/>
    <dgm:cxn modelId="{E86EDBF6-BF8D-42AE-B3B9-0304B8098008}" type="presParOf" srcId="{CC2D8294-182E-4245-B368-D906264F75FE}" destId="{5AF08382-BAA6-4901-8BA5-B9F96DB0E125}" srcOrd="1" destOrd="0" presId="urn:microsoft.com/office/officeart/2005/8/layout/hierarchy3"/>
    <dgm:cxn modelId="{4F18F356-F5BD-40B2-8F09-271235ED22C0}" type="presParOf" srcId="{5933C0C7-1E81-478E-8D53-90FCBF067496}" destId="{8C525153-68BE-4C00-81CA-CBDADFB242A6}" srcOrd="1" destOrd="0" presId="urn:microsoft.com/office/officeart/2005/8/layout/hierarchy3"/>
    <dgm:cxn modelId="{608F52B5-1197-4AA5-87D8-B43C52B15ACF}" type="presParOf" srcId="{2E0C0948-4170-45B3-A1D7-A2D32740AD04}" destId="{A5B5BABB-C40D-4C3A-B929-C1BAA74A8A0A}" srcOrd="1" destOrd="0" presId="urn:microsoft.com/office/officeart/2005/8/layout/hierarchy3"/>
    <dgm:cxn modelId="{0C29A915-C4D6-42C0-BAC5-09124C020F92}" type="presParOf" srcId="{A5B5BABB-C40D-4C3A-B929-C1BAA74A8A0A}" destId="{923A2062-BE4C-4D21-9E0E-2AF5B18A61A4}" srcOrd="0" destOrd="0" presId="urn:microsoft.com/office/officeart/2005/8/layout/hierarchy3"/>
    <dgm:cxn modelId="{72D01348-9AB7-41C2-BD5B-BFBEBFB4B237}" type="presParOf" srcId="{923A2062-BE4C-4D21-9E0E-2AF5B18A61A4}" destId="{FE9BA240-9555-4FB9-88C2-D69830C8A5FD}" srcOrd="0" destOrd="0" presId="urn:microsoft.com/office/officeart/2005/8/layout/hierarchy3"/>
    <dgm:cxn modelId="{A5E5BE56-31F8-4C63-9D59-C25BA68CC412}" type="presParOf" srcId="{923A2062-BE4C-4D21-9E0E-2AF5B18A61A4}" destId="{89D19C86-09E2-45F1-9EA1-EA2EEB6BF4CA}" srcOrd="1" destOrd="0" presId="urn:microsoft.com/office/officeart/2005/8/layout/hierarchy3"/>
    <dgm:cxn modelId="{90C068F3-F07F-4154-BB72-77A6B1683606}" type="presParOf" srcId="{A5B5BABB-C40D-4C3A-B929-C1BAA74A8A0A}" destId="{13BACA55-66B5-4DA6-B2BB-B343CB36D8B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909067-EA5C-4271-96C6-375CB8E79BF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8AC27F-28FE-4AB5-AA6B-EE8C6D37349D}">
      <dgm:prSet/>
      <dgm:spPr/>
      <dgm:t>
        <a:bodyPr/>
        <a:lstStyle/>
        <a:p>
          <a:r>
            <a:rPr lang="en-US" b="1" i="1" dirty="0"/>
            <a:t>Antwoinette Ware, Certified Peer Specialist, AltaPointe Health</a:t>
          </a:r>
          <a:endParaRPr lang="en-US" dirty="0"/>
        </a:p>
      </dgm:t>
    </dgm:pt>
    <dgm:pt modelId="{92963437-1E49-4698-A29E-F3B157F11708}" type="parTrans" cxnId="{6A7B7FB4-036E-4E46-A981-3F89B525E99F}">
      <dgm:prSet/>
      <dgm:spPr/>
      <dgm:t>
        <a:bodyPr/>
        <a:lstStyle/>
        <a:p>
          <a:endParaRPr lang="en-US"/>
        </a:p>
      </dgm:t>
    </dgm:pt>
    <dgm:pt modelId="{50FF4A49-CC0C-44B6-8E0B-E431452B3A31}" type="sibTrans" cxnId="{6A7B7FB4-036E-4E46-A981-3F89B525E99F}">
      <dgm:prSet/>
      <dgm:spPr/>
      <dgm:t>
        <a:bodyPr/>
        <a:lstStyle/>
        <a:p>
          <a:endParaRPr lang="en-US"/>
        </a:p>
      </dgm:t>
    </dgm:pt>
    <dgm:pt modelId="{B475A1B1-0447-4EBB-ABE1-3C2355C8EFAE}">
      <dgm:prSet/>
      <dgm:spPr/>
      <dgm:t>
        <a:bodyPr/>
        <a:lstStyle/>
        <a:p>
          <a:r>
            <a:rPr lang="en-US" b="1" i="1" dirty="0"/>
            <a:t>Charles Haslerig, Certified Peer Specialist, Carastar Health</a:t>
          </a:r>
          <a:endParaRPr lang="en-US" dirty="0"/>
        </a:p>
      </dgm:t>
    </dgm:pt>
    <dgm:pt modelId="{180386B0-D96B-4D99-B57A-D7A5493DDE02}" type="parTrans" cxnId="{78F1E6D7-9A40-448B-B3DB-0E86BAE0B068}">
      <dgm:prSet/>
      <dgm:spPr/>
      <dgm:t>
        <a:bodyPr/>
        <a:lstStyle/>
        <a:p>
          <a:endParaRPr lang="en-US"/>
        </a:p>
      </dgm:t>
    </dgm:pt>
    <dgm:pt modelId="{0B2777C9-1366-4B89-87C5-904FF1FADA75}" type="sibTrans" cxnId="{78F1E6D7-9A40-448B-B3DB-0E86BAE0B068}">
      <dgm:prSet/>
      <dgm:spPr/>
      <dgm:t>
        <a:bodyPr/>
        <a:lstStyle/>
        <a:p>
          <a:endParaRPr lang="en-US"/>
        </a:p>
      </dgm:t>
    </dgm:pt>
    <dgm:pt modelId="{D30EF009-F09B-40A1-8D15-C508E0240483}">
      <dgm:prSet/>
      <dgm:spPr/>
      <dgm:t>
        <a:bodyPr/>
        <a:lstStyle/>
        <a:p>
          <a:r>
            <a:rPr lang="en-US" b="1" i="1" dirty="0"/>
            <a:t>Myth Buster and Respect Initiative Speaker</a:t>
          </a:r>
          <a:endParaRPr lang="en-US" dirty="0"/>
        </a:p>
      </dgm:t>
    </dgm:pt>
    <dgm:pt modelId="{336BD0D4-398E-4F7A-A6F4-804938CF2753}" type="parTrans" cxnId="{19ECD489-8CD5-402E-B3F7-565ADF27D05B}">
      <dgm:prSet/>
      <dgm:spPr/>
      <dgm:t>
        <a:bodyPr/>
        <a:lstStyle/>
        <a:p>
          <a:endParaRPr lang="en-US"/>
        </a:p>
      </dgm:t>
    </dgm:pt>
    <dgm:pt modelId="{236DD953-9D65-4FEF-BB51-5378CDD631FE}" type="sibTrans" cxnId="{19ECD489-8CD5-402E-B3F7-565ADF27D05B}">
      <dgm:prSet/>
      <dgm:spPr/>
      <dgm:t>
        <a:bodyPr/>
        <a:lstStyle/>
        <a:p>
          <a:endParaRPr lang="en-US"/>
        </a:p>
      </dgm:t>
    </dgm:pt>
    <dgm:pt modelId="{5A5198F4-1AC1-49A0-A6E6-9970289D464E}">
      <dgm:prSet/>
      <dgm:spPr/>
      <dgm:t>
        <a:bodyPr/>
        <a:lstStyle/>
        <a:p>
          <a:r>
            <a:rPr lang="en-US" b="1" i="1" dirty="0"/>
            <a:t>Myth Buster and Respect Initiative Speaker</a:t>
          </a:r>
          <a:endParaRPr lang="en-US" dirty="0"/>
        </a:p>
      </dgm:t>
    </dgm:pt>
    <dgm:pt modelId="{19398BEE-DCD4-4547-9182-2FBC0EF0175C}" type="parTrans" cxnId="{CE51D117-A080-4E39-B009-572DFEB78A80}">
      <dgm:prSet/>
      <dgm:spPr/>
      <dgm:t>
        <a:bodyPr/>
        <a:lstStyle/>
        <a:p>
          <a:endParaRPr lang="en-US"/>
        </a:p>
      </dgm:t>
    </dgm:pt>
    <dgm:pt modelId="{B0D2A24E-BA58-4BE6-BC10-C95702179D39}" type="sibTrans" cxnId="{CE51D117-A080-4E39-B009-572DFEB78A80}">
      <dgm:prSet/>
      <dgm:spPr/>
      <dgm:t>
        <a:bodyPr/>
        <a:lstStyle/>
        <a:p>
          <a:endParaRPr lang="en-US"/>
        </a:p>
      </dgm:t>
    </dgm:pt>
    <dgm:pt modelId="{0A1F283F-C66D-4ADC-A337-5356FD5F33A3}" type="pres">
      <dgm:prSet presAssocID="{8E909067-EA5C-4271-96C6-375CB8E79BFF}" presName="root" presStyleCnt="0">
        <dgm:presLayoutVars>
          <dgm:dir/>
          <dgm:resizeHandles val="exact"/>
        </dgm:presLayoutVars>
      </dgm:prSet>
      <dgm:spPr/>
    </dgm:pt>
    <dgm:pt modelId="{557CDDFB-C217-4219-B171-F9BBCA1F4EAE}" type="pres">
      <dgm:prSet presAssocID="{BF8AC27F-28FE-4AB5-AA6B-EE8C6D37349D}" presName="compNode" presStyleCnt="0"/>
      <dgm:spPr/>
    </dgm:pt>
    <dgm:pt modelId="{805831CB-A1A0-4880-B79C-B73A7CD749B8}" type="pres">
      <dgm:prSet presAssocID="{BF8AC27F-28FE-4AB5-AA6B-EE8C6D37349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9687C82C-12C0-4F97-865B-D048738EC6C5}" type="pres">
      <dgm:prSet presAssocID="{BF8AC27F-28FE-4AB5-AA6B-EE8C6D37349D}" presName="spaceRect" presStyleCnt="0"/>
      <dgm:spPr/>
    </dgm:pt>
    <dgm:pt modelId="{05D97D18-C295-4C1F-A3FB-529C372A6DD4}" type="pres">
      <dgm:prSet presAssocID="{BF8AC27F-28FE-4AB5-AA6B-EE8C6D37349D}" presName="textRect" presStyleLbl="revTx" presStyleIdx="0" presStyleCnt="4">
        <dgm:presLayoutVars>
          <dgm:chMax val="1"/>
          <dgm:chPref val="1"/>
        </dgm:presLayoutVars>
      </dgm:prSet>
      <dgm:spPr/>
    </dgm:pt>
    <dgm:pt modelId="{F63CED3E-8216-4A9C-BAAC-CB5440F2F0EA}" type="pres">
      <dgm:prSet presAssocID="{50FF4A49-CC0C-44B6-8E0B-E431452B3A31}" presName="sibTrans" presStyleCnt="0"/>
      <dgm:spPr/>
    </dgm:pt>
    <dgm:pt modelId="{559946CC-95E5-441E-A971-D3F947255B6D}" type="pres">
      <dgm:prSet presAssocID="{B475A1B1-0447-4EBB-ABE1-3C2355C8EFAE}" presName="compNode" presStyleCnt="0"/>
      <dgm:spPr/>
    </dgm:pt>
    <dgm:pt modelId="{5A58E9AF-8B04-4EAF-B9DC-8027E37F22A1}" type="pres">
      <dgm:prSet presAssocID="{B475A1B1-0447-4EBB-ABE1-3C2355C8EFA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17826252-6186-48EF-8E44-F8A6DA583BEF}" type="pres">
      <dgm:prSet presAssocID="{B475A1B1-0447-4EBB-ABE1-3C2355C8EFAE}" presName="spaceRect" presStyleCnt="0"/>
      <dgm:spPr/>
    </dgm:pt>
    <dgm:pt modelId="{2C66F3D6-C0AE-48D3-9292-346EA9AC6951}" type="pres">
      <dgm:prSet presAssocID="{B475A1B1-0447-4EBB-ABE1-3C2355C8EFAE}" presName="textRect" presStyleLbl="revTx" presStyleIdx="1" presStyleCnt="4">
        <dgm:presLayoutVars>
          <dgm:chMax val="1"/>
          <dgm:chPref val="1"/>
        </dgm:presLayoutVars>
      </dgm:prSet>
      <dgm:spPr/>
    </dgm:pt>
    <dgm:pt modelId="{2102F3B1-2EAC-44D6-B646-C0DBB60000D8}" type="pres">
      <dgm:prSet presAssocID="{0B2777C9-1366-4B89-87C5-904FF1FADA75}" presName="sibTrans" presStyleCnt="0"/>
      <dgm:spPr/>
    </dgm:pt>
    <dgm:pt modelId="{437B2119-9B5F-4BA1-BD49-0504EC4C06A9}" type="pres">
      <dgm:prSet presAssocID="{D30EF009-F09B-40A1-8D15-C508E0240483}" presName="compNode" presStyleCnt="0"/>
      <dgm:spPr/>
    </dgm:pt>
    <dgm:pt modelId="{100547F3-CE05-4705-82C9-03EDA8351FD4}" type="pres">
      <dgm:prSet presAssocID="{D30EF009-F09B-40A1-8D15-C508E024048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85F4D17A-C2E2-4287-9D0D-DD8C751F94FF}" type="pres">
      <dgm:prSet presAssocID="{D30EF009-F09B-40A1-8D15-C508E0240483}" presName="spaceRect" presStyleCnt="0"/>
      <dgm:spPr/>
    </dgm:pt>
    <dgm:pt modelId="{61374BE1-D376-46B5-831D-B4AA8F7E73C5}" type="pres">
      <dgm:prSet presAssocID="{D30EF009-F09B-40A1-8D15-C508E0240483}" presName="textRect" presStyleLbl="revTx" presStyleIdx="2" presStyleCnt="4">
        <dgm:presLayoutVars>
          <dgm:chMax val="1"/>
          <dgm:chPref val="1"/>
        </dgm:presLayoutVars>
      </dgm:prSet>
      <dgm:spPr/>
    </dgm:pt>
    <dgm:pt modelId="{2B44B006-223A-4104-98D6-25C77107FA88}" type="pres">
      <dgm:prSet presAssocID="{236DD953-9D65-4FEF-BB51-5378CDD631FE}" presName="sibTrans" presStyleCnt="0"/>
      <dgm:spPr/>
    </dgm:pt>
    <dgm:pt modelId="{BDBB6048-F99F-413E-8D95-21B21811CBE9}" type="pres">
      <dgm:prSet presAssocID="{5A5198F4-1AC1-49A0-A6E6-9970289D464E}" presName="compNode" presStyleCnt="0"/>
      <dgm:spPr/>
    </dgm:pt>
    <dgm:pt modelId="{A7E26BE2-537D-4B0B-A9F7-E8C08FB9FBAD}" type="pres">
      <dgm:prSet presAssocID="{5A5198F4-1AC1-49A0-A6E6-9970289D464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854ACD37-85B2-40C9-88B5-1DD0FA770D81}" type="pres">
      <dgm:prSet presAssocID="{5A5198F4-1AC1-49A0-A6E6-9970289D464E}" presName="spaceRect" presStyleCnt="0"/>
      <dgm:spPr/>
    </dgm:pt>
    <dgm:pt modelId="{CAB56B10-EFC5-4FF7-A46F-CF306FAB6D48}" type="pres">
      <dgm:prSet presAssocID="{5A5198F4-1AC1-49A0-A6E6-9970289D464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48A290F-B7AE-476E-B291-C25B0280A399}" type="presOf" srcId="{8E909067-EA5C-4271-96C6-375CB8E79BFF}" destId="{0A1F283F-C66D-4ADC-A337-5356FD5F33A3}" srcOrd="0" destOrd="0" presId="urn:microsoft.com/office/officeart/2018/2/layout/IconLabelList"/>
    <dgm:cxn modelId="{CE51D117-A080-4E39-B009-572DFEB78A80}" srcId="{8E909067-EA5C-4271-96C6-375CB8E79BFF}" destId="{5A5198F4-1AC1-49A0-A6E6-9970289D464E}" srcOrd="3" destOrd="0" parTransId="{19398BEE-DCD4-4547-9182-2FBC0EF0175C}" sibTransId="{B0D2A24E-BA58-4BE6-BC10-C95702179D39}"/>
    <dgm:cxn modelId="{BBA5086B-D1AF-43DE-83B6-677CDCE6AFF6}" type="presOf" srcId="{D30EF009-F09B-40A1-8D15-C508E0240483}" destId="{61374BE1-D376-46B5-831D-B4AA8F7E73C5}" srcOrd="0" destOrd="0" presId="urn:microsoft.com/office/officeart/2018/2/layout/IconLabelList"/>
    <dgm:cxn modelId="{19ECD489-8CD5-402E-B3F7-565ADF27D05B}" srcId="{8E909067-EA5C-4271-96C6-375CB8E79BFF}" destId="{D30EF009-F09B-40A1-8D15-C508E0240483}" srcOrd="2" destOrd="0" parTransId="{336BD0D4-398E-4F7A-A6F4-804938CF2753}" sibTransId="{236DD953-9D65-4FEF-BB51-5378CDD631FE}"/>
    <dgm:cxn modelId="{51604791-D2D8-4D85-8F76-6862F9F31DFD}" type="presOf" srcId="{B475A1B1-0447-4EBB-ABE1-3C2355C8EFAE}" destId="{2C66F3D6-C0AE-48D3-9292-346EA9AC6951}" srcOrd="0" destOrd="0" presId="urn:microsoft.com/office/officeart/2018/2/layout/IconLabelList"/>
    <dgm:cxn modelId="{6A7B7FB4-036E-4E46-A981-3F89B525E99F}" srcId="{8E909067-EA5C-4271-96C6-375CB8E79BFF}" destId="{BF8AC27F-28FE-4AB5-AA6B-EE8C6D37349D}" srcOrd="0" destOrd="0" parTransId="{92963437-1E49-4698-A29E-F3B157F11708}" sibTransId="{50FF4A49-CC0C-44B6-8E0B-E431452B3A31}"/>
    <dgm:cxn modelId="{03D4E0BA-BC3D-45FE-B590-FE80BF84793C}" type="presOf" srcId="{BF8AC27F-28FE-4AB5-AA6B-EE8C6D37349D}" destId="{05D97D18-C295-4C1F-A3FB-529C372A6DD4}" srcOrd="0" destOrd="0" presId="urn:microsoft.com/office/officeart/2018/2/layout/IconLabelList"/>
    <dgm:cxn modelId="{C8B8F2CE-9F43-43C3-94DB-F2373161FE61}" type="presOf" srcId="{5A5198F4-1AC1-49A0-A6E6-9970289D464E}" destId="{CAB56B10-EFC5-4FF7-A46F-CF306FAB6D48}" srcOrd="0" destOrd="0" presId="urn:microsoft.com/office/officeart/2018/2/layout/IconLabelList"/>
    <dgm:cxn modelId="{78F1E6D7-9A40-448B-B3DB-0E86BAE0B068}" srcId="{8E909067-EA5C-4271-96C6-375CB8E79BFF}" destId="{B475A1B1-0447-4EBB-ABE1-3C2355C8EFAE}" srcOrd="1" destOrd="0" parTransId="{180386B0-D96B-4D99-B57A-D7A5493DDE02}" sibTransId="{0B2777C9-1366-4B89-87C5-904FF1FADA75}"/>
    <dgm:cxn modelId="{5ABCA8B3-D5AB-4763-B23E-4879E30C933E}" type="presParOf" srcId="{0A1F283F-C66D-4ADC-A337-5356FD5F33A3}" destId="{557CDDFB-C217-4219-B171-F9BBCA1F4EAE}" srcOrd="0" destOrd="0" presId="urn:microsoft.com/office/officeart/2018/2/layout/IconLabelList"/>
    <dgm:cxn modelId="{2CD6FC06-6F41-4E49-B049-C7F0ABF6D3BA}" type="presParOf" srcId="{557CDDFB-C217-4219-B171-F9BBCA1F4EAE}" destId="{805831CB-A1A0-4880-B79C-B73A7CD749B8}" srcOrd="0" destOrd="0" presId="urn:microsoft.com/office/officeart/2018/2/layout/IconLabelList"/>
    <dgm:cxn modelId="{8D145A8D-4373-4AB0-831F-6E09D96ED5B3}" type="presParOf" srcId="{557CDDFB-C217-4219-B171-F9BBCA1F4EAE}" destId="{9687C82C-12C0-4F97-865B-D048738EC6C5}" srcOrd="1" destOrd="0" presId="urn:microsoft.com/office/officeart/2018/2/layout/IconLabelList"/>
    <dgm:cxn modelId="{7851B695-F56B-43A9-8083-48F1965335D9}" type="presParOf" srcId="{557CDDFB-C217-4219-B171-F9BBCA1F4EAE}" destId="{05D97D18-C295-4C1F-A3FB-529C372A6DD4}" srcOrd="2" destOrd="0" presId="urn:microsoft.com/office/officeart/2018/2/layout/IconLabelList"/>
    <dgm:cxn modelId="{ED71D683-A0E3-4C10-B614-0F65058190A7}" type="presParOf" srcId="{0A1F283F-C66D-4ADC-A337-5356FD5F33A3}" destId="{F63CED3E-8216-4A9C-BAAC-CB5440F2F0EA}" srcOrd="1" destOrd="0" presId="urn:microsoft.com/office/officeart/2018/2/layout/IconLabelList"/>
    <dgm:cxn modelId="{3A8E309A-1338-4E1E-8E5B-0B95AA423A07}" type="presParOf" srcId="{0A1F283F-C66D-4ADC-A337-5356FD5F33A3}" destId="{559946CC-95E5-441E-A971-D3F947255B6D}" srcOrd="2" destOrd="0" presId="urn:microsoft.com/office/officeart/2018/2/layout/IconLabelList"/>
    <dgm:cxn modelId="{F28EC633-B2A5-41BF-86A0-38481DAC1CED}" type="presParOf" srcId="{559946CC-95E5-441E-A971-D3F947255B6D}" destId="{5A58E9AF-8B04-4EAF-B9DC-8027E37F22A1}" srcOrd="0" destOrd="0" presId="urn:microsoft.com/office/officeart/2018/2/layout/IconLabelList"/>
    <dgm:cxn modelId="{488ACD0E-5AE7-4B74-8548-9906166A27EB}" type="presParOf" srcId="{559946CC-95E5-441E-A971-D3F947255B6D}" destId="{17826252-6186-48EF-8E44-F8A6DA583BEF}" srcOrd="1" destOrd="0" presId="urn:microsoft.com/office/officeart/2018/2/layout/IconLabelList"/>
    <dgm:cxn modelId="{CF19E08B-83A4-4EF0-9C38-52568BFB2B36}" type="presParOf" srcId="{559946CC-95E5-441E-A971-D3F947255B6D}" destId="{2C66F3D6-C0AE-48D3-9292-346EA9AC6951}" srcOrd="2" destOrd="0" presId="urn:microsoft.com/office/officeart/2018/2/layout/IconLabelList"/>
    <dgm:cxn modelId="{CD645DA2-6212-4258-91E2-48B3AB86BA13}" type="presParOf" srcId="{0A1F283F-C66D-4ADC-A337-5356FD5F33A3}" destId="{2102F3B1-2EAC-44D6-B646-C0DBB60000D8}" srcOrd="3" destOrd="0" presId="urn:microsoft.com/office/officeart/2018/2/layout/IconLabelList"/>
    <dgm:cxn modelId="{7EB305F5-675E-42DB-9625-8ACE2B18F917}" type="presParOf" srcId="{0A1F283F-C66D-4ADC-A337-5356FD5F33A3}" destId="{437B2119-9B5F-4BA1-BD49-0504EC4C06A9}" srcOrd="4" destOrd="0" presId="urn:microsoft.com/office/officeart/2018/2/layout/IconLabelList"/>
    <dgm:cxn modelId="{9F16EFE8-1EBB-4C47-99BB-C957548C36C1}" type="presParOf" srcId="{437B2119-9B5F-4BA1-BD49-0504EC4C06A9}" destId="{100547F3-CE05-4705-82C9-03EDA8351FD4}" srcOrd="0" destOrd="0" presId="urn:microsoft.com/office/officeart/2018/2/layout/IconLabelList"/>
    <dgm:cxn modelId="{8C297405-9927-431B-826E-61E2DACDAD1E}" type="presParOf" srcId="{437B2119-9B5F-4BA1-BD49-0504EC4C06A9}" destId="{85F4D17A-C2E2-4287-9D0D-DD8C751F94FF}" srcOrd="1" destOrd="0" presId="urn:microsoft.com/office/officeart/2018/2/layout/IconLabelList"/>
    <dgm:cxn modelId="{9653CA5A-14F2-4C6D-9832-7B7A0B60AEE3}" type="presParOf" srcId="{437B2119-9B5F-4BA1-BD49-0504EC4C06A9}" destId="{61374BE1-D376-46B5-831D-B4AA8F7E73C5}" srcOrd="2" destOrd="0" presId="urn:microsoft.com/office/officeart/2018/2/layout/IconLabelList"/>
    <dgm:cxn modelId="{BE419F84-EFA1-426C-83FD-9CEF13C20AE1}" type="presParOf" srcId="{0A1F283F-C66D-4ADC-A337-5356FD5F33A3}" destId="{2B44B006-223A-4104-98D6-25C77107FA88}" srcOrd="5" destOrd="0" presId="urn:microsoft.com/office/officeart/2018/2/layout/IconLabelList"/>
    <dgm:cxn modelId="{23D0AD69-0A65-4B5E-8C9E-BFBF9732D4DF}" type="presParOf" srcId="{0A1F283F-C66D-4ADC-A337-5356FD5F33A3}" destId="{BDBB6048-F99F-413E-8D95-21B21811CBE9}" srcOrd="6" destOrd="0" presId="urn:microsoft.com/office/officeart/2018/2/layout/IconLabelList"/>
    <dgm:cxn modelId="{C5B53735-8FAD-42B1-9E24-14B41FD911EB}" type="presParOf" srcId="{BDBB6048-F99F-413E-8D95-21B21811CBE9}" destId="{A7E26BE2-537D-4B0B-A9F7-E8C08FB9FBAD}" srcOrd="0" destOrd="0" presId="urn:microsoft.com/office/officeart/2018/2/layout/IconLabelList"/>
    <dgm:cxn modelId="{C04192C2-C269-4DAF-BC9D-9699CC263FED}" type="presParOf" srcId="{BDBB6048-F99F-413E-8D95-21B21811CBE9}" destId="{854ACD37-85B2-40C9-88B5-1DD0FA770D81}" srcOrd="1" destOrd="0" presId="urn:microsoft.com/office/officeart/2018/2/layout/IconLabelList"/>
    <dgm:cxn modelId="{5FE0D18D-A182-4D83-97AC-219DA9A24319}" type="presParOf" srcId="{BDBB6048-F99F-413E-8D95-21B21811CBE9}" destId="{CAB56B10-EFC5-4FF7-A46F-CF306FAB6D4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B9FD46-497D-4329-81AA-5BD26709B05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0A6B126-9C80-416D-81F8-29C14AC5AA41}">
      <dgm:prSet/>
      <dgm:spPr/>
      <dgm:t>
        <a:bodyPr/>
        <a:lstStyle/>
        <a:p>
          <a:r>
            <a:rPr lang="en-US" dirty="0"/>
            <a:t>AltaPointe Health, Mobile, Alabama</a:t>
          </a:r>
        </a:p>
      </dgm:t>
    </dgm:pt>
    <dgm:pt modelId="{E876DD80-AB2E-478E-9050-73CC73A00195}" type="parTrans" cxnId="{53EE101F-78E7-4852-ABCA-95FBE76D7236}">
      <dgm:prSet/>
      <dgm:spPr/>
      <dgm:t>
        <a:bodyPr/>
        <a:lstStyle/>
        <a:p>
          <a:endParaRPr lang="en-US"/>
        </a:p>
      </dgm:t>
    </dgm:pt>
    <dgm:pt modelId="{234CDE22-BE01-420F-9B97-3A316F38A3C2}" type="sibTrans" cxnId="{53EE101F-78E7-4852-ABCA-95FBE76D7236}">
      <dgm:prSet/>
      <dgm:spPr/>
      <dgm:t>
        <a:bodyPr/>
        <a:lstStyle/>
        <a:p>
          <a:endParaRPr lang="en-US"/>
        </a:p>
      </dgm:t>
    </dgm:pt>
    <dgm:pt modelId="{0778BED7-43EE-4182-8B76-A09078BF7130}">
      <dgm:prSet/>
      <dgm:spPr/>
      <dgm:t>
        <a:bodyPr/>
        <a:lstStyle/>
        <a:p>
          <a:r>
            <a:rPr lang="en-US" dirty="0"/>
            <a:t>Carastar Health, Montgomery, Alabama</a:t>
          </a:r>
        </a:p>
      </dgm:t>
    </dgm:pt>
    <dgm:pt modelId="{3C7D8D66-EFB8-4CE9-B1EA-0EFDEC61C113}" type="parTrans" cxnId="{C401AA61-7490-43D1-AB2C-102E10129A0F}">
      <dgm:prSet/>
      <dgm:spPr/>
      <dgm:t>
        <a:bodyPr/>
        <a:lstStyle/>
        <a:p>
          <a:endParaRPr lang="en-US"/>
        </a:p>
      </dgm:t>
    </dgm:pt>
    <dgm:pt modelId="{519AC714-B041-45A3-A8D3-C3E44D88B66C}" type="sibTrans" cxnId="{C401AA61-7490-43D1-AB2C-102E10129A0F}">
      <dgm:prSet/>
      <dgm:spPr/>
      <dgm:t>
        <a:bodyPr/>
        <a:lstStyle/>
        <a:p>
          <a:endParaRPr lang="en-US"/>
        </a:p>
      </dgm:t>
    </dgm:pt>
    <dgm:pt modelId="{2DAA2680-E1AE-45CD-ADCE-37C82859BED2}">
      <dgm:prSet/>
      <dgm:spPr/>
      <dgm:t>
        <a:bodyPr/>
        <a:lstStyle/>
        <a:p>
          <a:r>
            <a:rPr lang="en-US" dirty="0"/>
            <a:t>Central Alabama Wellness, Chilton and Shelby Counties, Alabama</a:t>
          </a:r>
        </a:p>
      </dgm:t>
    </dgm:pt>
    <dgm:pt modelId="{4858BB72-02AE-49A7-8B8F-1F16B06CF9CC}" type="parTrans" cxnId="{06EA9A51-A190-4EA4-9A41-BCCD6F79EBA6}">
      <dgm:prSet/>
      <dgm:spPr/>
      <dgm:t>
        <a:bodyPr/>
        <a:lstStyle/>
        <a:p>
          <a:endParaRPr lang="en-US"/>
        </a:p>
      </dgm:t>
    </dgm:pt>
    <dgm:pt modelId="{BB25E0CB-C76E-4A15-BD32-D52B40EFB1FC}" type="sibTrans" cxnId="{06EA9A51-A190-4EA4-9A41-BCCD6F79EBA6}">
      <dgm:prSet/>
      <dgm:spPr/>
      <dgm:t>
        <a:bodyPr/>
        <a:lstStyle/>
        <a:p>
          <a:endParaRPr lang="en-US"/>
        </a:p>
      </dgm:t>
    </dgm:pt>
    <dgm:pt modelId="{2953E407-4DE4-4EA3-A48B-DB81F201226E}">
      <dgm:prSet/>
      <dgm:spPr/>
      <dgm:t>
        <a:bodyPr/>
        <a:lstStyle/>
        <a:p>
          <a:r>
            <a:rPr lang="en-US" dirty="0"/>
            <a:t>Indian Rivers, Tuscaloosa, Alabama </a:t>
          </a:r>
        </a:p>
      </dgm:t>
    </dgm:pt>
    <dgm:pt modelId="{080064E7-6A36-4AF7-B8CC-D6BD4A9115B4}" type="parTrans" cxnId="{B0EB3F37-1549-4F1B-9E58-1A1C541AE6A4}">
      <dgm:prSet/>
      <dgm:spPr/>
      <dgm:t>
        <a:bodyPr/>
        <a:lstStyle/>
        <a:p>
          <a:endParaRPr lang="en-US"/>
        </a:p>
      </dgm:t>
    </dgm:pt>
    <dgm:pt modelId="{C1D85F67-DAC3-492C-961A-7DA78FAB4DC5}" type="sibTrans" cxnId="{B0EB3F37-1549-4F1B-9E58-1A1C541AE6A4}">
      <dgm:prSet/>
      <dgm:spPr/>
      <dgm:t>
        <a:bodyPr/>
        <a:lstStyle/>
        <a:p>
          <a:endParaRPr lang="en-US"/>
        </a:p>
      </dgm:t>
    </dgm:pt>
    <dgm:pt modelId="{169BDFDB-AE45-4BB5-9D39-06F88363EE09}">
      <dgm:prSet/>
      <dgm:spPr/>
      <dgm:t>
        <a:bodyPr/>
        <a:lstStyle/>
        <a:p>
          <a:r>
            <a:rPr lang="en-US" dirty="0"/>
            <a:t>Jefferson, Blount, St. Claire (J.B.S.) Western Birmingham, Alabama</a:t>
          </a:r>
        </a:p>
      </dgm:t>
    </dgm:pt>
    <dgm:pt modelId="{217007C5-1BEE-4431-B384-9D2AD0D3B400}" type="parTrans" cxnId="{3079872C-E22C-47B8-BCF1-3EA0FA437870}">
      <dgm:prSet/>
      <dgm:spPr/>
      <dgm:t>
        <a:bodyPr/>
        <a:lstStyle/>
        <a:p>
          <a:endParaRPr lang="en-US"/>
        </a:p>
      </dgm:t>
    </dgm:pt>
    <dgm:pt modelId="{11A30466-EBC5-4541-8CCB-8ED96DA986BF}" type="sibTrans" cxnId="{3079872C-E22C-47B8-BCF1-3EA0FA437870}">
      <dgm:prSet/>
      <dgm:spPr/>
      <dgm:t>
        <a:bodyPr/>
        <a:lstStyle/>
        <a:p>
          <a:endParaRPr lang="en-US"/>
        </a:p>
      </dgm:t>
    </dgm:pt>
    <dgm:pt modelId="{F2109053-CD61-4FE7-B0B1-878A4A172BD9}" type="pres">
      <dgm:prSet presAssocID="{B5B9FD46-497D-4329-81AA-5BD26709B057}" presName="vert0" presStyleCnt="0">
        <dgm:presLayoutVars>
          <dgm:dir/>
          <dgm:animOne val="branch"/>
          <dgm:animLvl val="lvl"/>
        </dgm:presLayoutVars>
      </dgm:prSet>
      <dgm:spPr/>
    </dgm:pt>
    <dgm:pt modelId="{5DBA697B-41A6-43E9-AC1B-DC1778CE93AA}" type="pres">
      <dgm:prSet presAssocID="{A0A6B126-9C80-416D-81F8-29C14AC5AA41}" presName="thickLine" presStyleLbl="alignNode1" presStyleIdx="0" presStyleCnt="5"/>
      <dgm:spPr/>
    </dgm:pt>
    <dgm:pt modelId="{94E7FD22-8158-46FA-8A3E-8268B266B5C0}" type="pres">
      <dgm:prSet presAssocID="{A0A6B126-9C80-416D-81F8-29C14AC5AA41}" presName="horz1" presStyleCnt="0"/>
      <dgm:spPr/>
    </dgm:pt>
    <dgm:pt modelId="{3CB380AF-7155-496A-BF59-BCCC3CE38652}" type="pres">
      <dgm:prSet presAssocID="{A0A6B126-9C80-416D-81F8-29C14AC5AA41}" presName="tx1" presStyleLbl="revTx" presStyleIdx="0" presStyleCnt="5"/>
      <dgm:spPr/>
    </dgm:pt>
    <dgm:pt modelId="{0C9935A7-0B7B-4DD4-A018-6DE8CFF67675}" type="pres">
      <dgm:prSet presAssocID="{A0A6B126-9C80-416D-81F8-29C14AC5AA41}" presName="vert1" presStyleCnt="0"/>
      <dgm:spPr/>
    </dgm:pt>
    <dgm:pt modelId="{1076CBE5-80AE-43BC-A91C-622BE81094FB}" type="pres">
      <dgm:prSet presAssocID="{0778BED7-43EE-4182-8B76-A09078BF7130}" presName="thickLine" presStyleLbl="alignNode1" presStyleIdx="1" presStyleCnt="5"/>
      <dgm:spPr/>
    </dgm:pt>
    <dgm:pt modelId="{92F55458-0DD6-4F9B-A55F-4C3D34A06832}" type="pres">
      <dgm:prSet presAssocID="{0778BED7-43EE-4182-8B76-A09078BF7130}" presName="horz1" presStyleCnt="0"/>
      <dgm:spPr/>
    </dgm:pt>
    <dgm:pt modelId="{4782891D-7C06-4B58-9559-7066D7E29CBF}" type="pres">
      <dgm:prSet presAssocID="{0778BED7-43EE-4182-8B76-A09078BF7130}" presName="tx1" presStyleLbl="revTx" presStyleIdx="1" presStyleCnt="5"/>
      <dgm:spPr/>
    </dgm:pt>
    <dgm:pt modelId="{DC29B51E-C767-499B-9E15-AEBFE972D20D}" type="pres">
      <dgm:prSet presAssocID="{0778BED7-43EE-4182-8B76-A09078BF7130}" presName="vert1" presStyleCnt="0"/>
      <dgm:spPr/>
    </dgm:pt>
    <dgm:pt modelId="{481A96A5-A565-4BCE-AAD1-D74A7BE97BCE}" type="pres">
      <dgm:prSet presAssocID="{2DAA2680-E1AE-45CD-ADCE-37C82859BED2}" presName="thickLine" presStyleLbl="alignNode1" presStyleIdx="2" presStyleCnt="5"/>
      <dgm:spPr/>
    </dgm:pt>
    <dgm:pt modelId="{FD7FB4C9-19D5-420D-B3B2-1EDB2C1CB1CC}" type="pres">
      <dgm:prSet presAssocID="{2DAA2680-E1AE-45CD-ADCE-37C82859BED2}" presName="horz1" presStyleCnt="0"/>
      <dgm:spPr/>
    </dgm:pt>
    <dgm:pt modelId="{3D6BA2AA-F0E2-49CB-921E-FB0C6157DE7A}" type="pres">
      <dgm:prSet presAssocID="{2DAA2680-E1AE-45CD-ADCE-37C82859BED2}" presName="tx1" presStyleLbl="revTx" presStyleIdx="2" presStyleCnt="5"/>
      <dgm:spPr/>
    </dgm:pt>
    <dgm:pt modelId="{3F39BDDB-07AE-4C1A-8FC5-F1CACC9E0910}" type="pres">
      <dgm:prSet presAssocID="{2DAA2680-E1AE-45CD-ADCE-37C82859BED2}" presName="vert1" presStyleCnt="0"/>
      <dgm:spPr/>
    </dgm:pt>
    <dgm:pt modelId="{E02E86C6-737E-493C-A209-440DC6D90DAC}" type="pres">
      <dgm:prSet presAssocID="{2953E407-4DE4-4EA3-A48B-DB81F201226E}" presName="thickLine" presStyleLbl="alignNode1" presStyleIdx="3" presStyleCnt="5"/>
      <dgm:spPr/>
    </dgm:pt>
    <dgm:pt modelId="{E81EEC9F-38DD-416A-ACF4-6356A764B07F}" type="pres">
      <dgm:prSet presAssocID="{2953E407-4DE4-4EA3-A48B-DB81F201226E}" presName="horz1" presStyleCnt="0"/>
      <dgm:spPr/>
    </dgm:pt>
    <dgm:pt modelId="{3CFD66DD-CD16-4A70-8B4C-2BA9087EE09E}" type="pres">
      <dgm:prSet presAssocID="{2953E407-4DE4-4EA3-A48B-DB81F201226E}" presName="tx1" presStyleLbl="revTx" presStyleIdx="3" presStyleCnt="5"/>
      <dgm:spPr/>
    </dgm:pt>
    <dgm:pt modelId="{4FE26AE4-6C77-458E-B6F8-0BD183252567}" type="pres">
      <dgm:prSet presAssocID="{2953E407-4DE4-4EA3-A48B-DB81F201226E}" presName="vert1" presStyleCnt="0"/>
      <dgm:spPr/>
    </dgm:pt>
    <dgm:pt modelId="{3D0EA4B7-65FC-4967-9B0C-7BB37C81E3C9}" type="pres">
      <dgm:prSet presAssocID="{169BDFDB-AE45-4BB5-9D39-06F88363EE09}" presName="thickLine" presStyleLbl="alignNode1" presStyleIdx="4" presStyleCnt="5"/>
      <dgm:spPr/>
    </dgm:pt>
    <dgm:pt modelId="{FAFA1728-2A3D-44B2-B446-B310727A7DB1}" type="pres">
      <dgm:prSet presAssocID="{169BDFDB-AE45-4BB5-9D39-06F88363EE09}" presName="horz1" presStyleCnt="0"/>
      <dgm:spPr/>
    </dgm:pt>
    <dgm:pt modelId="{A9C321F8-855D-4011-8591-3207170C1586}" type="pres">
      <dgm:prSet presAssocID="{169BDFDB-AE45-4BB5-9D39-06F88363EE09}" presName="tx1" presStyleLbl="revTx" presStyleIdx="4" presStyleCnt="5"/>
      <dgm:spPr/>
    </dgm:pt>
    <dgm:pt modelId="{B2DBDB3F-0F1F-4468-85BB-DFB64EE665CF}" type="pres">
      <dgm:prSet presAssocID="{169BDFDB-AE45-4BB5-9D39-06F88363EE09}" presName="vert1" presStyleCnt="0"/>
      <dgm:spPr/>
    </dgm:pt>
  </dgm:ptLst>
  <dgm:cxnLst>
    <dgm:cxn modelId="{53EE101F-78E7-4852-ABCA-95FBE76D7236}" srcId="{B5B9FD46-497D-4329-81AA-5BD26709B057}" destId="{A0A6B126-9C80-416D-81F8-29C14AC5AA41}" srcOrd="0" destOrd="0" parTransId="{E876DD80-AB2E-478E-9050-73CC73A00195}" sibTransId="{234CDE22-BE01-420F-9B97-3A316F38A3C2}"/>
    <dgm:cxn modelId="{3079872C-E22C-47B8-BCF1-3EA0FA437870}" srcId="{B5B9FD46-497D-4329-81AA-5BD26709B057}" destId="{169BDFDB-AE45-4BB5-9D39-06F88363EE09}" srcOrd="4" destOrd="0" parTransId="{217007C5-1BEE-4431-B384-9D2AD0D3B400}" sibTransId="{11A30466-EBC5-4541-8CCB-8ED96DA986BF}"/>
    <dgm:cxn modelId="{39254531-D0B1-44EA-A8DD-857B5F0B977A}" type="presOf" srcId="{2DAA2680-E1AE-45CD-ADCE-37C82859BED2}" destId="{3D6BA2AA-F0E2-49CB-921E-FB0C6157DE7A}" srcOrd="0" destOrd="0" presId="urn:microsoft.com/office/officeart/2008/layout/LinedList"/>
    <dgm:cxn modelId="{B0EB3F37-1549-4F1B-9E58-1A1C541AE6A4}" srcId="{B5B9FD46-497D-4329-81AA-5BD26709B057}" destId="{2953E407-4DE4-4EA3-A48B-DB81F201226E}" srcOrd="3" destOrd="0" parTransId="{080064E7-6A36-4AF7-B8CC-D6BD4A9115B4}" sibTransId="{C1D85F67-DAC3-492C-961A-7DA78FAB4DC5}"/>
    <dgm:cxn modelId="{C6BA3A5E-80B2-485E-8CA9-76C26926AE27}" type="presOf" srcId="{169BDFDB-AE45-4BB5-9D39-06F88363EE09}" destId="{A9C321F8-855D-4011-8591-3207170C1586}" srcOrd="0" destOrd="0" presId="urn:microsoft.com/office/officeart/2008/layout/LinedList"/>
    <dgm:cxn modelId="{C401AA61-7490-43D1-AB2C-102E10129A0F}" srcId="{B5B9FD46-497D-4329-81AA-5BD26709B057}" destId="{0778BED7-43EE-4182-8B76-A09078BF7130}" srcOrd="1" destOrd="0" parTransId="{3C7D8D66-EFB8-4CE9-B1EA-0EFDEC61C113}" sibTransId="{519AC714-B041-45A3-A8D3-C3E44D88B66C}"/>
    <dgm:cxn modelId="{8119784A-9E3D-4E57-BD43-7DA797C5209A}" type="presOf" srcId="{B5B9FD46-497D-4329-81AA-5BD26709B057}" destId="{F2109053-CD61-4FE7-B0B1-878A4A172BD9}" srcOrd="0" destOrd="0" presId="urn:microsoft.com/office/officeart/2008/layout/LinedList"/>
    <dgm:cxn modelId="{8852A14A-9624-4B53-B283-5EB2593E4036}" type="presOf" srcId="{0778BED7-43EE-4182-8B76-A09078BF7130}" destId="{4782891D-7C06-4B58-9559-7066D7E29CBF}" srcOrd="0" destOrd="0" presId="urn:microsoft.com/office/officeart/2008/layout/LinedList"/>
    <dgm:cxn modelId="{06EA9A51-A190-4EA4-9A41-BCCD6F79EBA6}" srcId="{B5B9FD46-497D-4329-81AA-5BD26709B057}" destId="{2DAA2680-E1AE-45CD-ADCE-37C82859BED2}" srcOrd="2" destOrd="0" parTransId="{4858BB72-02AE-49A7-8B8F-1F16B06CF9CC}" sibTransId="{BB25E0CB-C76E-4A15-BD32-D52B40EFB1FC}"/>
    <dgm:cxn modelId="{FE1416AE-6581-4F06-B4AD-851B649B0E7D}" type="presOf" srcId="{A0A6B126-9C80-416D-81F8-29C14AC5AA41}" destId="{3CB380AF-7155-496A-BF59-BCCC3CE38652}" srcOrd="0" destOrd="0" presId="urn:microsoft.com/office/officeart/2008/layout/LinedList"/>
    <dgm:cxn modelId="{3801F6E5-0C2A-4898-A9D3-5FB644CF012A}" type="presOf" srcId="{2953E407-4DE4-4EA3-A48B-DB81F201226E}" destId="{3CFD66DD-CD16-4A70-8B4C-2BA9087EE09E}" srcOrd="0" destOrd="0" presId="urn:microsoft.com/office/officeart/2008/layout/LinedList"/>
    <dgm:cxn modelId="{50420F73-34A6-4D13-9BD8-E8A0390EB8E9}" type="presParOf" srcId="{F2109053-CD61-4FE7-B0B1-878A4A172BD9}" destId="{5DBA697B-41A6-43E9-AC1B-DC1778CE93AA}" srcOrd="0" destOrd="0" presId="urn:microsoft.com/office/officeart/2008/layout/LinedList"/>
    <dgm:cxn modelId="{91CB4950-BAFE-4967-9534-9AB1D36347D6}" type="presParOf" srcId="{F2109053-CD61-4FE7-B0B1-878A4A172BD9}" destId="{94E7FD22-8158-46FA-8A3E-8268B266B5C0}" srcOrd="1" destOrd="0" presId="urn:microsoft.com/office/officeart/2008/layout/LinedList"/>
    <dgm:cxn modelId="{7E4EB5F5-26D2-4B2F-A1D0-E0D3DE029DA1}" type="presParOf" srcId="{94E7FD22-8158-46FA-8A3E-8268B266B5C0}" destId="{3CB380AF-7155-496A-BF59-BCCC3CE38652}" srcOrd="0" destOrd="0" presId="urn:microsoft.com/office/officeart/2008/layout/LinedList"/>
    <dgm:cxn modelId="{E90DA7EB-A14D-4F22-9C83-5BA515EF5914}" type="presParOf" srcId="{94E7FD22-8158-46FA-8A3E-8268B266B5C0}" destId="{0C9935A7-0B7B-4DD4-A018-6DE8CFF67675}" srcOrd="1" destOrd="0" presId="urn:microsoft.com/office/officeart/2008/layout/LinedList"/>
    <dgm:cxn modelId="{37954CEE-CA85-491C-B93F-996D8CE1ABC1}" type="presParOf" srcId="{F2109053-CD61-4FE7-B0B1-878A4A172BD9}" destId="{1076CBE5-80AE-43BC-A91C-622BE81094FB}" srcOrd="2" destOrd="0" presId="urn:microsoft.com/office/officeart/2008/layout/LinedList"/>
    <dgm:cxn modelId="{CCF6065E-EE71-45F4-9B84-95AA00F180DB}" type="presParOf" srcId="{F2109053-CD61-4FE7-B0B1-878A4A172BD9}" destId="{92F55458-0DD6-4F9B-A55F-4C3D34A06832}" srcOrd="3" destOrd="0" presId="urn:microsoft.com/office/officeart/2008/layout/LinedList"/>
    <dgm:cxn modelId="{B5375704-3EEC-4A06-99CF-67138A2F7A9C}" type="presParOf" srcId="{92F55458-0DD6-4F9B-A55F-4C3D34A06832}" destId="{4782891D-7C06-4B58-9559-7066D7E29CBF}" srcOrd="0" destOrd="0" presId="urn:microsoft.com/office/officeart/2008/layout/LinedList"/>
    <dgm:cxn modelId="{21F2C4C9-3153-4312-A937-768052B40E00}" type="presParOf" srcId="{92F55458-0DD6-4F9B-A55F-4C3D34A06832}" destId="{DC29B51E-C767-499B-9E15-AEBFE972D20D}" srcOrd="1" destOrd="0" presId="urn:microsoft.com/office/officeart/2008/layout/LinedList"/>
    <dgm:cxn modelId="{D930434D-5D02-4038-90E5-FB2DB6B4CFC8}" type="presParOf" srcId="{F2109053-CD61-4FE7-B0B1-878A4A172BD9}" destId="{481A96A5-A565-4BCE-AAD1-D74A7BE97BCE}" srcOrd="4" destOrd="0" presId="urn:microsoft.com/office/officeart/2008/layout/LinedList"/>
    <dgm:cxn modelId="{0FA41683-6DB2-4495-912A-8EB0E8D84B24}" type="presParOf" srcId="{F2109053-CD61-4FE7-B0B1-878A4A172BD9}" destId="{FD7FB4C9-19D5-420D-B3B2-1EDB2C1CB1CC}" srcOrd="5" destOrd="0" presId="urn:microsoft.com/office/officeart/2008/layout/LinedList"/>
    <dgm:cxn modelId="{2D648524-978C-4137-96DB-1CA4E81CA498}" type="presParOf" srcId="{FD7FB4C9-19D5-420D-B3B2-1EDB2C1CB1CC}" destId="{3D6BA2AA-F0E2-49CB-921E-FB0C6157DE7A}" srcOrd="0" destOrd="0" presId="urn:microsoft.com/office/officeart/2008/layout/LinedList"/>
    <dgm:cxn modelId="{7C042787-EDC0-4A2A-AD79-56CA58C11B9C}" type="presParOf" srcId="{FD7FB4C9-19D5-420D-B3B2-1EDB2C1CB1CC}" destId="{3F39BDDB-07AE-4C1A-8FC5-F1CACC9E0910}" srcOrd="1" destOrd="0" presId="urn:microsoft.com/office/officeart/2008/layout/LinedList"/>
    <dgm:cxn modelId="{8907F83E-6F79-4F15-8122-A38197AC3F0E}" type="presParOf" srcId="{F2109053-CD61-4FE7-B0B1-878A4A172BD9}" destId="{E02E86C6-737E-493C-A209-440DC6D90DAC}" srcOrd="6" destOrd="0" presId="urn:microsoft.com/office/officeart/2008/layout/LinedList"/>
    <dgm:cxn modelId="{3B6A423B-3A73-4A79-937E-E9BA7B4E9529}" type="presParOf" srcId="{F2109053-CD61-4FE7-B0B1-878A4A172BD9}" destId="{E81EEC9F-38DD-416A-ACF4-6356A764B07F}" srcOrd="7" destOrd="0" presId="urn:microsoft.com/office/officeart/2008/layout/LinedList"/>
    <dgm:cxn modelId="{08B7CAAA-70D0-44C1-9CEB-2C3C342BC793}" type="presParOf" srcId="{E81EEC9F-38DD-416A-ACF4-6356A764B07F}" destId="{3CFD66DD-CD16-4A70-8B4C-2BA9087EE09E}" srcOrd="0" destOrd="0" presId="urn:microsoft.com/office/officeart/2008/layout/LinedList"/>
    <dgm:cxn modelId="{3395284F-A43F-4FD2-A5DB-A879929676FA}" type="presParOf" srcId="{E81EEC9F-38DD-416A-ACF4-6356A764B07F}" destId="{4FE26AE4-6C77-458E-B6F8-0BD183252567}" srcOrd="1" destOrd="0" presId="urn:microsoft.com/office/officeart/2008/layout/LinedList"/>
    <dgm:cxn modelId="{7A0DF69A-CF43-40BE-B6A2-2D5EB42218D0}" type="presParOf" srcId="{F2109053-CD61-4FE7-B0B1-878A4A172BD9}" destId="{3D0EA4B7-65FC-4967-9B0C-7BB37C81E3C9}" srcOrd="8" destOrd="0" presId="urn:microsoft.com/office/officeart/2008/layout/LinedList"/>
    <dgm:cxn modelId="{7181A606-1E15-402B-8CE6-2E7176344E15}" type="presParOf" srcId="{F2109053-CD61-4FE7-B0B1-878A4A172BD9}" destId="{FAFA1728-2A3D-44B2-B446-B310727A7DB1}" srcOrd="9" destOrd="0" presId="urn:microsoft.com/office/officeart/2008/layout/LinedList"/>
    <dgm:cxn modelId="{A2334E5D-EAA9-4DA3-92FE-EB2B7FD28D38}" type="presParOf" srcId="{FAFA1728-2A3D-44B2-B446-B310727A7DB1}" destId="{A9C321F8-855D-4011-8591-3207170C1586}" srcOrd="0" destOrd="0" presId="urn:microsoft.com/office/officeart/2008/layout/LinedList"/>
    <dgm:cxn modelId="{AF57AA73-B285-4AD2-83D1-3A4D1F64C271}" type="presParOf" srcId="{FAFA1728-2A3D-44B2-B446-B310727A7DB1}" destId="{B2DBDB3F-0F1F-4468-85BB-DFB64EE665C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F980C0-B5F1-4BC9-8AE9-84881E3A76B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18FD4C6-C053-499B-BA59-CAC9B3269BD8}">
      <dgm:prSet/>
      <dgm:spPr/>
      <dgm:t>
        <a:bodyPr/>
        <a:lstStyle/>
        <a:p>
          <a:r>
            <a:rPr lang="en-US" dirty="0"/>
            <a:t>Alabama Department of Rehabilitation Services</a:t>
          </a:r>
        </a:p>
      </dgm:t>
    </dgm:pt>
    <dgm:pt modelId="{5E73489D-A5B0-4C01-8257-CE93BB38ADBA}" type="parTrans" cxnId="{A01944B7-0EBB-4E2D-B9C6-1CE42405D348}">
      <dgm:prSet/>
      <dgm:spPr/>
      <dgm:t>
        <a:bodyPr/>
        <a:lstStyle/>
        <a:p>
          <a:endParaRPr lang="en-US"/>
        </a:p>
      </dgm:t>
    </dgm:pt>
    <dgm:pt modelId="{F3E1A74B-53BC-4E03-87CA-0A8C56387281}" type="sibTrans" cxnId="{A01944B7-0EBB-4E2D-B9C6-1CE42405D348}">
      <dgm:prSet/>
      <dgm:spPr/>
      <dgm:t>
        <a:bodyPr/>
        <a:lstStyle/>
        <a:p>
          <a:endParaRPr lang="en-US" dirty="0"/>
        </a:p>
      </dgm:t>
    </dgm:pt>
    <dgm:pt modelId="{38E86D46-E6AF-439C-863C-EFAFC6188D85}">
      <dgm:prSet/>
      <dgm:spPr/>
      <dgm:t>
        <a:bodyPr/>
        <a:lstStyle/>
        <a:p>
          <a:r>
            <a:rPr lang="en-US" dirty="0"/>
            <a:t>Alabama Department of Mental Health</a:t>
          </a:r>
        </a:p>
      </dgm:t>
    </dgm:pt>
    <dgm:pt modelId="{5807C70A-02B8-48C4-9688-7C68FAAAF3A3}" type="parTrans" cxnId="{B33C1C5B-7162-411C-8415-C4BA590838CF}">
      <dgm:prSet/>
      <dgm:spPr/>
      <dgm:t>
        <a:bodyPr/>
        <a:lstStyle/>
        <a:p>
          <a:endParaRPr lang="en-US"/>
        </a:p>
      </dgm:t>
    </dgm:pt>
    <dgm:pt modelId="{6298C82B-EEA7-4934-AB7F-4384C5E62827}" type="sibTrans" cxnId="{B33C1C5B-7162-411C-8415-C4BA590838CF}">
      <dgm:prSet/>
      <dgm:spPr/>
      <dgm:t>
        <a:bodyPr/>
        <a:lstStyle/>
        <a:p>
          <a:endParaRPr lang="en-US" dirty="0"/>
        </a:p>
      </dgm:t>
    </dgm:pt>
    <dgm:pt modelId="{993BA909-0288-43B8-B389-35F0D0E1EF4B}" type="pres">
      <dgm:prSet presAssocID="{DAF980C0-B5F1-4BC9-8AE9-84881E3A76BB}" presName="Name0" presStyleCnt="0">
        <dgm:presLayoutVars>
          <dgm:chMax/>
          <dgm:chPref/>
          <dgm:dir/>
          <dgm:animLvl val="lvl"/>
        </dgm:presLayoutVars>
      </dgm:prSet>
      <dgm:spPr/>
    </dgm:pt>
    <dgm:pt modelId="{62EC2569-37AE-4FF6-891B-BB0DE05FF763}" type="pres">
      <dgm:prSet presAssocID="{618FD4C6-C053-499B-BA59-CAC9B3269BD8}" presName="composite" presStyleCnt="0"/>
      <dgm:spPr/>
    </dgm:pt>
    <dgm:pt modelId="{A718D222-7584-4FFF-8AF4-F07CC48D4B6D}" type="pres">
      <dgm:prSet presAssocID="{618FD4C6-C053-499B-BA59-CAC9B3269BD8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14AA5AC2-0113-456D-AA45-DC139310DE8A}" type="pres">
      <dgm:prSet presAssocID="{618FD4C6-C053-499B-BA59-CAC9B3269BD8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49091DF-9536-40B5-AFFC-8F67AB7D6BF5}" type="pres">
      <dgm:prSet presAssocID="{618FD4C6-C053-499B-BA59-CAC9B3269BD8}" presName="BalanceSpacing" presStyleCnt="0"/>
      <dgm:spPr/>
    </dgm:pt>
    <dgm:pt modelId="{8C66E6C2-492E-40DA-B493-577343E8270A}" type="pres">
      <dgm:prSet presAssocID="{618FD4C6-C053-499B-BA59-CAC9B3269BD8}" presName="BalanceSpacing1" presStyleCnt="0"/>
      <dgm:spPr/>
    </dgm:pt>
    <dgm:pt modelId="{8D31265E-B431-4EA3-9E17-1D580B6ACC33}" type="pres">
      <dgm:prSet presAssocID="{F3E1A74B-53BC-4E03-87CA-0A8C56387281}" presName="Accent1Text" presStyleLbl="node1" presStyleIdx="1" presStyleCnt="4"/>
      <dgm:spPr/>
    </dgm:pt>
    <dgm:pt modelId="{3469390F-A15D-4D58-A374-26C4892B66CE}" type="pres">
      <dgm:prSet presAssocID="{F3E1A74B-53BC-4E03-87CA-0A8C56387281}" presName="spaceBetweenRectangles" presStyleCnt="0"/>
      <dgm:spPr/>
    </dgm:pt>
    <dgm:pt modelId="{D3914A75-B017-428B-A00C-5AB4063CDD82}" type="pres">
      <dgm:prSet presAssocID="{38E86D46-E6AF-439C-863C-EFAFC6188D85}" presName="composite" presStyleCnt="0"/>
      <dgm:spPr/>
    </dgm:pt>
    <dgm:pt modelId="{9F476D1E-11BE-4088-A484-A723210B970E}" type="pres">
      <dgm:prSet presAssocID="{38E86D46-E6AF-439C-863C-EFAFC6188D85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528925A8-BB3F-42E1-9D7B-D820EFB49920}" type="pres">
      <dgm:prSet presAssocID="{38E86D46-E6AF-439C-863C-EFAFC6188D85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ADF735EA-9F92-44E6-A4E2-050E1967A923}" type="pres">
      <dgm:prSet presAssocID="{38E86D46-E6AF-439C-863C-EFAFC6188D85}" presName="BalanceSpacing" presStyleCnt="0"/>
      <dgm:spPr/>
    </dgm:pt>
    <dgm:pt modelId="{9F8FD3B7-9728-46A3-B1DB-CFEFC754F1A3}" type="pres">
      <dgm:prSet presAssocID="{38E86D46-E6AF-439C-863C-EFAFC6188D85}" presName="BalanceSpacing1" presStyleCnt="0"/>
      <dgm:spPr/>
    </dgm:pt>
    <dgm:pt modelId="{1FF43A3B-5698-4897-9B60-14B42453B5A2}" type="pres">
      <dgm:prSet presAssocID="{6298C82B-EEA7-4934-AB7F-4384C5E62827}" presName="Accent1Text" presStyleLbl="node1" presStyleIdx="3" presStyleCnt="4"/>
      <dgm:spPr/>
    </dgm:pt>
  </dgm:ptLst>
  <dgm:cxnLst>
    <dgm:cxn modelId="{D213FA03-AD34-4C03-BB30-0BECE096F100}" type="presOf" srcId="{618FD4C6-C053-499B-BA59-CAC9B3269BD8}" destId="{A718D222-7584-4FFF-8AF4-F07CC48D4B6D}" srcOrd="0" destOrd="0" presId="urn:microsoft.com/office/officeart/2008/layout/AlternatingHexagons"/>
    <dgm:cxn modelId="{BA1A3F05-60A5-46B7-9F71-51ABE3F8DBA4}" type="presOf" srcId="{38E86D46-E6AF-439C-863C-EFAFC6188D85}" destId="{9F476D1E-11BE-4088-A484-A723210B970E}" srcOrd="0" destOrd="0" presId="urn:microsoft.com/office/officeart/2008/layout/AlternatingHexagons"/>
    <dgm:cxn modelId="{4A02BC3E-BBDE-4886-8249-29834670E030}" type="presOf" srcId="{DAF980C0-B5F1-4BC9-8AE9-84881E3A76BB}" destId="{993BA909-0288-43B8-B389-35F0D0E1EF4B}" srcOrd="0" destOrd="0" presId="urn:microsoft.com/office/officeart/2008/layout/AlternatingHexagons"/>
    <dgm:cxn modelId="{B33C1C5B-7162-411C-8415-C4BA590838CF}" srcId="{DAF980C0-B5F1-4BC9-8AE9-84881E3A76BB}" destId="{38E86D46-E6AF-439C-863C-EFAFC6188D85}" srcOrd="1" destOrd="0" parTransId="{5807C70A-02B8-48C4-9688-7C68FAAAF3A3}" sibTransId="{6298C82B-EEA7-4934-AB7F-4384C5E62827}"/>
    <dgm:cxn modelId="{7645DF79-D8B2-4135-BA91-0EC7D7367370}" type="presOf" srcId="{F3E1A74B-53BC-4E03-87CA-0A8C56387281}" destId="{8D31265E-B431-4EA3-9E17-1D580B6ACC33}" srcOrd="0" destOrd="0" presId="urn:microsoft.com/office/officeart/2008/layout/AlternatingHexagons"/>
    <dgm:cxn modelId="{A01944B7-0EBB-4E2D-B9C6-1CE42405D348}" srcId="{DAF980C0-B5F1-4BC9-8AE9-84881E3A76BB}" destId="{618FD4C6-C053-499B-BA59-CAC9B3269BD8}" srcOrd="0" destOrd="0" parTransId="{5E73489D-A5B0-4C01-8257-CE93BB38ADBA}" sibTransId="{F3E1A74B-53BC-4E03-87CA-0A8C56387281}"/>
    <dgm:cxn modelId="{0EDC3FD7-4F76-4A0D-9E21-E24DD6B8B77E}" type="presOf" srcId="{6298C82B-EEA7-4934-AB7F-4384C5E62827}" destId="{1FF43A3B-5698-4897-9B60-14B42453B5A2}" srcOrd="0" destOrd="0" presId="urn:microsoft.com/office/officeart/2008/layout/AlternatingHexagons"/>
    <dgm:cxn modelId="{2DDADDFC-79C8-49F8-BF03-2AB60CD5362F}" type="presParOf" srcId="{993BA909-0288-43B8-B389-35F0D0E1EF4B}" destId="{62EC2569-37AE-4FF6-891B-BB0DE05FF763}" srcOrd="0" destOrd="0" presId="urn:microsoft.com/office/officeart/2008/layout/AlternatingHexagons"/>
    <dgm:cxn modelId="{ED44DAEE-ED39-4662-97AD-D953D3776580}" type="presParOf" srcId="{62EC2569-37AE-4FF6-891B-BB0DE05FF763}" destId="{A718D222-7584-4FFF-8AF4-F07CC48D4B6D}" srcOrd="0" destOrd="0" presId="urn:microsoft.com/office/officeart/2008/layout/AlternatingHexagons"/>
    <dgm:cxn modelId="{82E53D52-9BB3-480A-9B2D-7F53312B212D}" type="presParOf" srcId="{62EC2569-37AE-4FF6-891B-BB0DE05FF763}" destId="{14AA5AC2-0113-456D-AA45-DC139310DE8A}" srcOrd="1" destOrd="0" presId="urn:microsoft.com/office/officeart/2008/layout/AlternatingHexagons"/>
    <dgm:cxn modelId="{9C62B40F-063F-4EC9-9237-6599A0127268}" type="presParOf" srcId="{62EC2569-37AE-4FF6-891B-BB0DE05FF763}" destId="{E49091DF-9536-40B5-AFFC-8F67AB7D6BF5}" srcOrd="2" destOrd="0" presId="urn:microsoft.com/office/officeart/2008/layout/AlternatingHexagons"/>
    <dgm:cxn modelId="{8B625F48-7C4A-4203-A54F-B9A3DF1120D5}" type="presParOf" srcId="{62EC2569-37AE-4FF6-891B-BB0DE05FF763}" destId="{8C66E6C2-492E-40DA-B493-577343E8270A}" srcOrd="3" destOrd="0" presId="urn:microsoft.com/office/officeart/2008/layout/AlternatingHexagons"/>
    <dgm:cxn modelId="{93C72A30-89D6-48EE-B644-438431DCD424}" type="presParOf" srcId="{62EC2569-37AE-4FF6-891B-BB0DE05FF763}" destId="{8D31265E-B431-4EA3-9E17-1D580B6ACC33}" srcOrd="4" destOrd="0" presId="urn:microsoft.com/office/officeart/2008/layout/AlternatingHexagons"/>
    <dgm:cxn modelId="{BF104EB5-DC75-442E-8A85-E5D245CA349A}" type="presParOf" srcId="{993BA909-0288-43B8-B389-35F0D0E1EF4B}" destId="{3469390F-A15D-4D58-A374-26C4892B66CE}" srcOrd="1" destOrd="0" presId="urn:microsoft.com/office/officeart/2008/layout/AlternatingHexagons"/>
    <dgm:cxn modelId="{43A225B5-D3E8-44C7-9A18-931640193640}" type="presParOf" srcId="{993BA909-0288-43B8-B389-35F0D0E1EF4B}" destId="{D3914A75-B017-428B-A00C-5AB4063CDD82}" srcOrd="2" destOrd="0" presId="urn:microsoft.com/office/officeart/2008/layout/AlternatingHexagons"/>
    <dgm:cxn modelId="{7EBB9516-7161-4294-8DA8-2A56EB6090C6}" type="presParOf" srcId="{D3914A75-B017-428B-A00C-5AB4063CDD82}" destId="{9F476D1E-11BE-4088-A484-A723210B970E}" srcOrd="0" destOrd="0" presId="urn:microsoft.com/office/officeart/2008/layout/AlternatingHexagons"/>
    <dgm:cxn modelId="{A3BAA05C-E7CB-414F-94CA-039A3D0F4F66}" type="presParOf" srcId="{D3914A75-B017-428B-A00C-5AB4063CDD82}" destId="{528925A8-BB3F-42E1-9D7B-D820EFB49920}" srcOrd="1" destOrd="0" presId="urn:microsoft.com/office/officeart/2008/layout/AlternatingHexagons"/>
    <dgm:cxn modelId="{5DD1054B-D009-4834-A32A-1E2193F812CE}" type="presParOf" srcId="{D3914A75-B017-428B-A00C-5AB4063CDD82}" destId="{ADF735EA-9F92-44E6-A4E2-050E1967A923}" srcOrd="2" destOrd="0" presId="urn:microsoft.com/office/officeart/2008/layout/AlternatingHexagons"/>
    <dgm:cxn modelId="{31D8D5A5-BA5F-4A5C-9D75-D159645F31A9}" type="presParOf" srcId="{D3914A75-B017-428B-A00C-5AB4063CDD82}" destId="{9F8FD3B7-9728-46A3-B1DB-CFEFC754F1A3}" srcOrd="3" destOrd="0" presId="urn:microsoft.com/office/officeart/2008/layout/AlternatingHexagons"/>
    <dgm:cxn modelId="{1C73C8E1-9CD0-45BA-9B00-A02244A4C0BB}" type="presParOf" srcId="{D3914A75-B017-428B-A00C-5AB4063CDD82}" destId="{1FF43A3B-5698-4897-9B60-14B42453B5A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99B14-D8D0-40DC-A347-4B11497DB25A}">
      <dsp:nvSpPr>
        <dsp:cNvPr id="0" name=""/>
        <dsp:cNvSpPr/>
      </dsp:nvSpPr>
      <dsp:spPr>
        <a:xfrm>
          <a:off x="0" y="1339244"/>
          <a:ext cx="3133580" cy="125343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4686" tIns="77343" rIns="38672" bIns="77343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WHY FOCUS ON EMPLOYMENT</a:t>
          </a:r>
        </a:p>
      </dsp:txBody>
      <dsp:txXfrm>
        <a:off x="0" y="1339244"/>
        <a:ext cx="2820222" cy="1253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C2A0A-87B9-423A-84BB-CC2F2CE0D6DF}">
      <dsp:nvSpPr>
        <dsp:cNvPr id="0" name=""/>
        <dsp:cNvSpPr/>
      </dsp:nvSpPr>
      <dsp:spPr>
        <a:xfrm>
          <a:off x="0" y="511"/>
          <a:ext cx="5458837" cy="11975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23A23-39A7-4EA9-B2DA-60E43EFFD328}">
      <dsp:nvSpPr>
        <dsp:cNvPr id="0" name=""/>
        <dsp:cNvSpPr/>
      </dsp:nvSpPr>
      <dsp:spPr>
        <a:xfrm>
          <a:off x="362265" y="269965"/>
          <a:ext cx="658663" cy="6586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73615-35FE-42DB-B46C-E930959DA1A5}">
      <dsp:nvSpPr>
        <dsp:cNvPr id="0" name=""/>
        <dsp:cNvSpPr/>
      </dsp:nvSpPr>
      <dsp:spPr>
        <a:xfrm>
          <a:off x="1383193" y="511"/>
          <a:ext cx="4075644" cy="119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43" tIns="126743" rIns="126743" bIns="12674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Wyatt/Olmstead Litigation </a:t>
          </a:r>
        </a:p>
      </dsp:txBody>
      <dsp:txXfrm>
        <a:off x="1383193" y="511"/>
        <a:ext cx="4075644" cy="1197570"/>
      </dsp:txXfrm>
    </dsp:sp>
    <dsp:sp modelId="{47D571DA-4280-4B67-A49A-9F1065B533A5}">
      <dsp:nvSpPr>
        <dsp:cNvPr id="0" name=""/>
        <dsp:cNvSpPr/>
      </dsp:nvSpPr>
      <dsp:spPr>
        <a:xfrm>
          <a:off x="0" y="1497474"/>
          <a:ext cx="5458837" cy="11975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8F60C-6550-44D4-A8D9-F40D59C664E4}">
      <dsp:nvSpPr>
        <dsp:cNvPr id="0" name=""/>
        <dsp:cNvSpPr/>
      </dsp:nvSpPr>
      <dsp:spPr>
        <a:xfrm>
          <a:off x="362265" y="1766928"/>
          <a:ext cx="658663" cy="6586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8D857-7498-4F03-8ED1-79B47A086312}">
      <dsp:nvSpPr>
        <dsp:cNvPr id="0" name=""/>
        <dsp:cNvSpPr/>
      </dsp:nvSpPr>
      <dsp:spPr>
        <a:xfrm>
          <a:off x="1383193" y="1497474"/>
          <a:ext cx="4075644" cy="119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43" tIns="126743" rIns="126743" bIns="12674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Substance Abuse &amp; Mental Health Service Administration (SAMHSA)Strategic Initiatives</a:t>
          </a:r>
        </a:p>
      </dsp:txBody>
      <dsp:txXfrm>
        <a:off x="1383193" y="1497474"/>
        <a:ext cx="4075644" cy="1197570"/>
      </dsp:txXfrm>
    </dsp:sp>
    <dsp:sp modelId="{4115AA92-9EDA-4504-B4EC-9D1CF163282E}">
      <dsp:nvSpPr>
        <dsp:cNvPr id="0" name=""/>
        <dsp:cNvSpPr/>
      </dsp:nvSpPr>
      <dsp:spPr>
        <a:xfrm>
          <a:off x="0" y="2994437"/>
          <a:ext cx="5458837" cy="11975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74EF8-020F-443E-B846-898EC3764E05}">
      <dsp:nvSpPr>
        <dsp:cNvPr id="0" name=""/>
        <dsp:cNvSpPr/>
      </dsp:nvSpPr>
      <dsp:spPr>
        <a:xfrm>
          <a:off x="362265" y="3263891"/>
          <a:ext cx="658663" cy="6586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89972-CA80-4E39-AD14-9FE998FAAF0A}">
      <dsp:nvSpPr>
        <dsp:cNvPr id="0" name=""/>
        <dsp:cNvSpPr/>
      </dsp:nvSpPr>
      <dsp:spPr>
        <a:xfrm>
          <a:off x="1383193" y="2994437"/>
          <a:ext cx="4075644" cy="119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43" tIns="126743" rIns="126743" bIns="12674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Consumer Voice</a:t>
          </a:r>
        </a:p>
      </dsp:txBody>
      <dsp:txXfrm>
        <a:off x="1383193" y="2994437"/>
        <a:ext cx="4075644" cy="11975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6D83C-DE9E-4189-94A7-47178566C196}">
      <dsp:nvSpPr>
        <dsp:cNvPr id="0" name=""/>
        <dsp:cNvSpPr/>
      </dsp:nvSpPr>
      <dsp:spPr>
        <a:xfrm>
          <a:off x="1186399" y="627931"/>
          <a:ext cx="5314728" cy="5314728"/>
        </a:xfrm>
        <a:prstGeom prst="blockArc">
          <a:avLst>
            <a:gd name="adj1" fmla="val 13500000"/>
            <a:gd name="adj2" fmla="val 162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8ADD9-097C-42DA-A431-720E01575CE7}">
      <dsp:nvSpPr>
        <dsp:cNvPr id="0" name=""/>
        <dsp:cNvSpPr/>
      </dsp:nvSpPr>
      <dsp:spPr>
        <a:xfrm>
          <a:off x="1186399" y="627931"/>
          <a:ext cx="5314728" cy="5314728"/>
        </a:xfrm>
        <a:prstGeom prst="blockArc">
          <a:avLst>
            <a:gd name="adj1" fmla="val 10800000"/>
            <a:gd name="adj2" fmla="val 135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BFA5C-F5F0-48FB-8F4E-8CE8BB858395}">
      <dsp:nvSpPr>
        <dsp:cNvPr id="0" name=""/>
        <dsp:cNvSpPr/>
      </dsp:nvSpPr>
      <dsp:spPr>
        <a:xfrm>
          <a:off x="1186399" y="627931"/>
          <a:ext cx="5314728" cy="5314728"/>
        </a:xfrm>
        <a:prstGeom prst="blockArc">
          <a:avLst>
            <a:gd name="adj1" fmla="val 8100000"/>
            <a:gd name="adj2" fmla="val 108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F80CC-9768-4C63-841F-9D44EB897974}">
      <dsp:nvSpPr>
        <dsp:cNvPr id="0" name=""/>
        <dsp:cNvSpPr/>
      </dsp:nvSpPr>
      <dsp:spPr>
        <a:xfrm>
          <a:off x="1186399" y="627931"/>
          <a:ext cx="5314728" cy="5314728"/>
        </a:xfrm>
        <a:prstGeom prst="blockArc">
          <a:avLst>
            <a:gd name="adj1" fmla="val 5400000"/>
            <a:gd name="adj2" fmla="val 81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4A113-4945-4CD0-B71E-433B87AEFD71}">
      <dsp:nvSpPr>
        <dsp:cNvPr id="0" name=""/>
        <dsp:cNvSpPr/>
      </dsp:nvSpPr>
      <dsp:spPr>
        <a:xfrm>
          <a:off x="1186399" y="627931"/>
          <a:ext cx="5314728" cy="5314728"/>
        </a:xfrm>
        <a:prstGeom prst="blockArc">
          <a:avLst>
            <a:gd name="adj1" fmla="val 2700000"/>
            <a:gd name="adj2" fmla="val 54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0A181-F03C-4C05-BDA2-1956B1DB6E6C}">
      <dsp:nvSpPr>
        <dsp:cNvPr id="0" name=""/>
        <dsp:cNvSpPr/>
      </dsp:nvSpPr>
      <dsp:spPr>
        <a:xfrm>
          <a:off x="1186399" y="627931"/>
          <a:ext cx="5314728" cy="5314728"/>
        </a:xfrm>
        <a:prstGeom prst="blockArc">
          <a:avLst>
            <a:gd name="adj1" fmla="val 0"/>
            <a:gd name="adj2" fmla="val 27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EBBFB-AE1A-4E1B-82F3-3BA7B34803F3}">
      <dsp:nvSpPr>
        <dsp:cNvPr id="0" name=""/>
        <dsp:cNvSpPr/>
      </dsp:nvSpPr>
      <dsp:spPr>
        <a:xfrm>
          <a:off x="1186399" y="627931"/>
          <a:ext cx="5314728" cy="5314728"/>
        </a:xfrm>
        <a:prstGeom prst="blockArc">
          <a:avLst>
            <a:gd name="adj1" fmla="val 18900000"/>
            <a:gd name="adj2" fmla="val 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3BF9A-6CCF-4D6C-A85E-0DE1DD36D728}">
      <dsp:nvSpPr>
        <dsp:cNvPr id="0" name=""/>
        <dsp:cNvSpPr/>
      </dsp:nvSpPr>
      <dsp:spPr>
        <a:xfrm>
          <a:off x="1186399" y="627931"/>
          <a:ext cx="5314728" cy="5314728"/>
        </a:xfrm>
        <a:prstGeom prst="blockArc">
          <a:avLst>
            <a:gd name="adj1" fmla="val 16200000"/>
            <a:gd name="adj2" fmla="val 189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C6E5C-F682-487E-9A02-E0873685F4FA}">
      <dsp:nvSpPr>
        <dsp:cNvPr id="0" name=""/>
        <dsp:cNvSpPr/>
      </dsp:nvSpPr>
      <dsp:spPr>
        <a:xfrm>
          <a:off x="2970585" y="2371425"/>
          <a:ext cx="1807368" cy="18073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Wellness </a:t>
          </a:r>
        </a:p>
      </dsp:txBody>
      <dsp:txXfrm>
        <a:off x="3235268" y="2636108"/>
        <a:ext cx="1278002" cy="1278002"/>
      </dsp:txXfrm>
    </dsp:sp>
    <dsp:sp modelId="{262AE085-4C15-4E0D-B446-58D1BA232A14}">
      <dsp:nvSpPr>
        <dsp:cNvPr id="0" name=""/>
        <dsp:cNvSpPr/>
      </dsp:nvSpPr>
      <dsp:spPr>
        <a:xfrm>
          <a:off x="3059771" y="-117082"/>
          <a:ext cx="1567986" cy="15811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Financial – Satisfaction with current and future financial situations  </a:t>
          </a:r>
        </a:p>
      </dsp:txBody>
      <dsp:txXfrm>
        <a:off x="3289397" y="114467"/>
        <a:ext cx="1108734" cy="1118020"/>
      </dsp:txXfrm>
    </dsp:sp>
    <dsp:sp modelId="{A0EFADCB-B462-411C-BCE9-C8998A036370}">
      <dsp:nvSpPr>
        <dsp:cNvPr id="0" name=""/>
        <dsp:cNvSpPr/>
      </dsp:nvSpPr>
      <dsp:spPr>
        <a:xfrm>
          <a:off x="4739554" y="632934"/>
          <a:ext cx="1902089" cy="16110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Social – Developing a sense of connection and a well-developed support system </a:t>
          </a:r>
        </a:p>
      </dsp:txBody>
      <dsp:txXfrm>
        <a:off x="5018108" y="868867"/>
        <a:ext cx="1344981" cy="1139186"/>
      </dsp:txXfrm>
    </dsp:sp>
    <dsp:sp modelId="{99CD8FD3-CD7A-454C-A05E-BB693928C1ED}">
      <dsp:nvSpPr>
        <dsp:cNvPr id="0" name=""/>
        <dsp:cNvSpPr/>
      </dsp:nvSpPr>
      <dsp:spPr>
        <a:xfrm>
          <a:off x="5596736" y="2427290"/>
          <a:ext cx="1717692" cy="17160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Spiritual – Search for meaning and purpose in the human experience  </a:t>
          </a:r>
        </a:p>
      </dsp:txBody>
      <dsp:txXfrm>
        <a:off x="5848286" y="2678594"/>
        <a:ext cx="1214592" cy="1213401"/>
      </dsp:txXfrm>
    </dsp:sp>
    <dsp:sp modelId="{1206D799-68CB-4386-8EA0-6388A6675C94}">
      <dsp:nvSpPr>
        <dsp:cNvPr id="0" name=""/>
        <dsp:cNvSpPr/>
      </dsp:nvSpPr>
      <dsp:spPr>
        <a:xfrm>
          <a:off x="4703623" y="4408035"/>
          <a:ext cx="1973950" cy="14481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Occupational – Personal satisfaction and enrichment derived from one’s work  </a:t>
          </a:r>
        </a:p>
      </dsp:txBody>
      <dsp:txXfrm>
        <a:off x="4992701" y="4620117"/>
        <a:ext cx="1395794" cy="1024024"/>
      </dsp:txXfrm>
    </dsp:sp>
    <dsp:sp modelId="{6F99D4B6-91C1-44F1-BBEE-E7EF938BD87E}">
      <dsp:nvSpPr>
        <dsp:cNvPr id="0" name=""/>
        <dsp:cNvSpPr/>
      </dsp:nvSpPr>
      <dsp:spPr>
        <a:xfrm>
          <a:off x="3044196" y="5186259"/>
          <a:ext cx="1599134" cy="14217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Physical – Recognizing the need for physical activity, sleep, and nutrition  </a:t>
          </a:r>
        </a:p>
      </dsp:txBody>
      <dsp:txXfrm>
        <a:off x="3278384" y="5394463"/>
        <a:ext cx="1130758" cy="1005300"/>
      </dsp:txXfrm>
    </dsp:sp>
    <dsp:sp modelId="{52FFEB67-2274-4A13-8CC7-0A96B4012F98}">
      <dsp:nvSpPr>
        <dsp:cNvPr id="0" name=""/>
        <dsp:cNvSpPr/>
      </dsp:nvSpPr>
      <dsp:spPr>
        <a:xfrm>
          <a:off x="949182" y="4400913"/>
          <a:ext cx="2095494" cy="1462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Intellectual – Recognizing creative abilities and finding ways to expand knowledge and skills </a:t>
          </a:r>
        </a:p>
      </dsp:txBody>
      <dsp:txXfrm>
        <a:off x="1256060" y="4615082"/>
        <a:ext cx="1481738" cy="1034096"/>
      </dsp:txXfrm>
    </dsp:sp>
    <dsp:sp modelId="{D0065F98-5D4D-47AE-BFA9-9D3E4B956A5C}">
      <dsp:nvSpPr>
        <dsp:cNvPr id="0" name=""/>
        <dsp:cNvSpPr/>
      </dsp:nvSpPr>
      <dsp:spPr>
        <a:xfrm>
          <a:off x="397010" y="2479984"/>
          <a:ext cx="1669869" cy="16106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Environmental – Good health by occupying pleasant, stimulating environments that support well-being  </a:t>
          </a:r>
        </a:p>
      </dsp:txBody>
      <dsp:txXfrm>
        <a:off x="641557" y="2715854"/>
        <a:ext cx="1180775" cy="1138882"/>
      </dsp:txXfrm>
    </dsp:sp>
    <dsp:sp modelId="{154B4BE2-3C53-4095-8602-EFC3925F5E59}">
      <dsp:nvSpPr>
        <dsp:cNvPr id="0" name=""/>
        <dsp:cNvSpPr/>
      </dsp:nvSpPr>
      <dsp:spPr>
        <a:xfrm>
          <a:off x="1020809" y="658762"/>
          <a:ext cx="1952240" cy="15593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Emotional – Develop skills and strategies to cope with stress</a:t>
          </a:r>
        </a:p>
      </dsp:txBody>
      <dsp:txXfrm>
        <a:off x="1306708" y="887130"/>
        <a:ext cx="1380442" cy="11026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CCD36-64B1-4AE7-84F0-C73A991755AE}">
      <dsp:nvSpPr>
        <dsp:cNvPr id="0" name=""/>
        <dsp:cNvSpPr/>
      </dsp:nvSpPr>
      <dsp:spPr>
        <a:xfrm>
          <a:off x="4237458" y="2135958"/>
          <a:ext cx="2040683" cy="204068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Work is strongly linked to health, purpose, and community. </a:t>
          </a:r>
        </a:p>
      </dsp:txBody>
      <dsp:txXfrm>
        <a:off x="4536309" y="2434809"/>
        <a:ext cx="1442981" cy="1442981"/>
      </dsp:txXfrm>
    </dsp:sp>
    <dsp:sp modelId="{535C7AFE-929B-49F9-9644-3CCE505A7A6D}">
      <dsp:nvSpPr>
        <dsp:cNvPr id="0" name=""/>
        <dsp:cNvSpPr/>
      </dsp:nvSpPr>
      <dsp:spPr>
        <a:xfrm rot="11700000">
          <a:off x="2694753" y="2382109"/>
          <a:ext cx="1517995" cy="58159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FFFD7-4AAE-4A1B-AD3F-61A2C7A5BD4B}">
      <dsp:nvSpPr>
        <dsp:cNvPr id="0" name=""/>
        <dsp:cNvSpPr/>
      </dsp:nvSpPr>
      <dsp:spPr>
        <a:xfrm>
          <a:off x="1751291" y="1701004"/>
          <a:ext cx="1938649" cy="15509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Community </a:t>
          </a:r>
        </a:p>
      </dsp:txBody>
      <dsp:txXfrm>
        <a:off x="1796716" y="1746429"/>
        <a:ext cx="1847799" cy="1460069"/>
      </dsp:txXfrm>
    </dsp:sp>
    <dsp:sp modelId="{1C901EA1-FB92-44C7-B9A2-7F4BC891EA30}">
      <dsp:nvSpPr>
        <dsp:cNvPr id="0" name=""/>
        <dsp:cNvSpPr/>
      </dsp:nvSpPr>
      <dsp:spPr>
        <a:xfrm rot="14700000">
          <a:off x="3709482" y="1172802"/>
          <a:ext cx="1517995" cy="58159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FE85B-0F00-4153-A386-051735698B9A}">
      <dsp:nvSpPr>
        <dsp:cNvPr id="0" name=""/>
        <dsp:cNvSpPr/>
      </dsp:nvSpPr>
      <dsp:spPr>
        <a:xfrm>
          <a:off x="3178389" y="254"/>
          <a:ext cx="1938649" cy="15509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Home</a:t>
          </a:r>
        </a:p>
      </dsp:txBody>
      <dsp:txXfrm>
        <a:off x="3223814" y="45679"/>
        <a:ext cx="1847799" cy="1460069"/>
      </dsp:txXfrm>
    </dsp:sp>
    <dsp:sp modelId="{32D9040D-DB10-476C-805E-D34764BE44DF}">
      <dsp:nvSpPr>
        <dsp:cNvPr id="0" name=""/>
        <dsp:cNvSpPr/>
      </dsp:nvSpPr>
      <dsp:spPr>
        <a:xfrm rot="17700000">
          <a:off x="5288121" y="1172802"/>
          <a:ext cx="1517995" cy="58159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DDEC8-31CE-455E-8066-674405EB1864}">
      <dsp:nvSpPr>
        <dsp:cNvPr id="0" name=""/>
        <dsp:cNvSpPr/>
      </dsp:nvSpPr>
      <dsp:spPr>
        <a:xfrm>
          <a:off x="5398560" y="254"/>
          <a:ext cx="1938649" cy="15509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Health</a:t>
          </a:r>
        </a:p>
      </dsp:txBody>
      <dsp:txXfrm>
        <a:off x="5443985" y="45679"/>
        <a:ext cx="1847799" cy="1460069"/>
      </dsp:txXfrm>
    </dsp:sp>
    <dsp:sp modelId="{5551F689-9F6B-4C0E-8F36-E604BD718820}">
      <dsp:nvSpPr>
        <dsp:cNvPr id="0" name=""/>
        <dsp:cNvSpPr/>
      </dsp:nvSpPr>
      <dsp:spPr>
        <a:xfrm rot="20700000">
          <a:off x="6302850" y="2382109"/>
          <a:ext cx="1517995" cy="58159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C8975-3E91-435C-BF23-48776000B00F}">
      <dsp:nvSpPr>
        <dsp:cNvPr id="0" name=""/>
        <dsp:cNvSpPr/>
      </dsp:nvSpPr>
      <dsp:spPr>
        <a:xfrm>
          <a:off x="6825659" y="1701004"/>
          <a:ext cx="1938649" cy="15509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Purpose</a:t>
          </a:r>
        </a:p>
      </dsp:txBody>
      <dsp:txXfrm>
        <a:off x="6871084" y="1746429"/>
        <a:ext cx="1847799" cy="14600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9AB4D-6852-4F22-BEB7-CEDEF70C2984}">
      <dsp:nvSpPr>
        <dsp:cNvPr id="0" name=""/>
        <dsp:cNvSpPr/>
      </dsp:nvSpPr>
      <dsp:spPr>
        <a:xfrm>
          <a:off x="520" y="1564910"/>
          <a:ext cx="1892831" cy="946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MYTH or</a:t>
          </a:r>
        </a:p>
      </dsp:txBody>
      <dsp:txXfrm>
        <a:off x="28240" y="1592630"/>
        <a:ext cx="1837391" cy="890975"/>
      </dsp:txXfrm>
    </dsp:sp>
    <dsp:sp modelId="{FE9BA240-9555-4FB9-88C2-D69830C8A5FD}">
      <dsp:nvSpPr>
        <dsp:cNvPr id="0" name=""/>
        <dsp:cNvSpPr/>
      </dsp:nvSpPr>
      <dsp:spPr>
        <a:xfrm>
          <a:off x="2366558" y="1564910"/>
          <a:ext cx="1892831" cy="946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FACT?</a:t>
          </a:r>
        </a:p>
      </dsp:txBody>
      <dsp:txXfrm>
        <a:off x="2394278" y="1592630"/>
        <a:ext cx="1837391" cy="8909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831CB-A1A0-4880-B79C-B73A7CD749B8}">
      <dsp:nvSpPr>
        <dsp:cNvPr id="0" name=""/>
        <dsp:cNvSpPr/>
      </dsp:nvSpPr>
      <dsp:spPr>
        <a:xfrm>
          <a:off x="740831" y="626979"/>
          <a:ext cx="1065841" cy="10658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97D18-C295-4C1F-A3FB-529C372A6DD4}">
      <dsp:nvSpPr>
        <dsp:cNvPr id="0" name=""/>
        <dsp:cNvSpPr/>
      </dsp:nvSpPr>
      <dsp:spPr>
        <a:xfrm>
          <a:off x="89483" y="2008150"/>
          <a:ext cx="23685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/>
            <a:t>Antwoinette Ware, Certified Peer Specialist, AltaPointe Health</a:t>
          </a:r>
          <a:endParaRPr lang="en-US" sz="1900" kern="1200" dirty="0"/>
        </a:p>
      </dsp:txBody>
      <dsp:txXfrm>
        <a:off x="89483" y="2008150"/>
        <a:ext cx="2368537" cy="720000"/>
      </dsp:txXfrm>
    </dsp:sp>
    <dsp:sp modelId="{5A58E9AF-8B04-4EAF-B9DC-8027E37F22A1}">
      <dsp:nvSpPr>
        <dsp:cNvPr id="0" name=""/>
        <dsp:cNvSpPr/>
      </dsp:nvSpPr>
      <dsp:spPr>
        <a:xfrm>
          <a:off x="3523863" y="626979"/>
          <a:ext cx="1065841" cy="10658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6F3D6-C0AE-48D3-9292-346EA9AC6951}">
      <dsp:nvSpPr>
        <dsp:cNvPr id="0" name=""/>
        <dsp:cNvSpPr/>
      </dsp:nvSpPr>
      <dsp:spPr>
        <a:xfrm>
          <a:off x="2872515" y="2008150"/>
          <a:ext cx="23685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/>
            <a:t>Charles Haslerig, Certified Peer Specialist, Carastar Health</a:t>
          </a:r>
          <a:endParaRPr lang="en-US" sz="1900" kern="1200" dirty="0"/>
        </a:p>
      </dsp:txBody>
      <dsp:txXfrm>
        <a:off x="2872515" y="2008150"/>
        <a:ext cx="2368537" cy="720000"/>
      </dsp:txXfrm>
    </dsp:sp>
    <dsp:sp modelId="{100547F3-CE05-4705-82C9-03EDA8351FD4}">
      <dsp:nvSpPr>
        <dsp:cNvPr id="0" name=""/>
        <dsp:cNvSpPr/>
      </dsp:nvSpPr>
      <dsp:spPr>
        <a:xfrm>
          <a:off x="6306894" y="626979"/>
          <a:ext cx="1065841" cy="10658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74BE1-D376-46B5-831D-B4AA8F7E73C5}">
      <dsp:nvSpPr>
        <dsp:cNvPr id="0" name=""/>
        <dsp:cNvSpPr/>
      </dsp:nvSpPr>
      <dsp:spPr>
        <a:xfrm>
          <a:off x="5655547" y="2008150"/>
          <a:ext cx="23685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/>
            <a:t>Myth Buster and Respect Initiative Speaker</a:t>
          </a:r>
          <a:endParaRPr lang="en-US" sz="1900" kern="1200" dirty="0"/>
        </a:p>
      </dsp:txBody>
      <dsp:txXfrm>
        <a:off x="5655547" y="2008150"/>
        <a:ext cx="2368537" cy="720000"/>
      </dsp:txXfrm>
    </dsp:sp>
    <dsp:sp modelId="{A7E26BE2-537D-4B0B-A9F7-E8C08FB9FBAD}">
      <dsp:nvSpPr>
        <dsp:cNvPr id="0" name=""/>
        <dsp:cNvSpPr/>
      </dsp:nvSpPr>
      <dsp:spPr>
        <a:xfrm>
          <a:off x="9089926" y="626979"/>
          <a:ext cx="1065841" cy="10658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56B10-EFC5-4FF7-A46F-CF306FAB6D48}">
      <dsp:nvSpPr>
        <dsp:cNvPr id="0" name=""/>
        <dsp:cNvSpPr/>
      </dsp:nvSpPr>
      <dsp:spPr>
        <a:xfrm>
          <a:off x="8438578" y="2008150"/>
          <a:ext cx="23685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/>
            <a:t>Myth Buster and Respect Initiative Speaker</a:t>
          </a:r>
          <a:endParaRPr lang="en-US" sz="1900" kern="1200" dirty="0"/>
        </a:p>
      </dsp:txBody>
      <dsp:txXfrm>
        <a:off x="8438578" y="2008150"/>
        <a:ext cx="2368537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A697B-41A6-43E9-AC1B-DC1778CE93AA}">
      <dsp:nvSpPr>
        <dsp:cNvPr id="0" name=""/>
        <dsp:cNvSpPr/>
      </dsp:nvSpPr>
      <dsp:spPr>
        <a:xfrm>
          <a:off x="0" y="600"/>
          <a:ext cx="56419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380AF-7155-496A-BF59-BCCC3CE38652}">
      <dsp:nvSpPr>
        <dsp:cNvPr id="0" name=""/>
        <dsp:cNvSpPr/>
      </dsp:nvSpPr>
      <dsp:spPr>
        <a:xfrm>
          <a:off x="0" y="60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AltaPointe Health, Mobile, Alabama</a:t>
          </a:r>
        </a:p>
      </dsp:txBody>
      <dsp:txXfrm>
        <a:off x="0" y="600"/>
        <a:ext cx="5641974" cy="984009"/>
      </dsp:txXfrm>
    </dsp:sp>
    <dsp:sp modelId="{1076CBE5-80AE-43BC-A91C-622BE81094FB}">
      <dsp:nvSpPr>
        <dsp:cNvPr id="0" name=""/>
        <dsp:cNvSpPr/>
      </dsp:nvSpPr>
      <dsp:spPr>
        <a:xfrm>
          <a:off x="0" y="984610"/>
          <a:ext cx="5641974" cy="0"/>
        </a:xfrm>
        <a:prstGeom prst="line">
          <a:avLst/>
        </a:prstGeom>
        <a:solidFill>
          <a:schemeClr val="accent2">
            <a:hueOff val="-1835281"/>
            <a:satOff val="8098"/>
            <a:lumOff val="-1373"/>
            <a:alphaOff val="0"/>
          </a:schemeClr>
        </a:solidFill>
        <a:ln w="15875" cap="flat" cmpd="sng" algn="ctr">
          <a:solidFill>
            <a:schemeClr val="accent2">
              <a:hueOff val="-1835281"/>
              <a:satOff val="8098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2891D-7C06-4B58-9559-7066D7E29CBF}">
      <dsp:nvSpPr>
        <dsp:cNvPr id="0" name=""/>
        <dsp:cNvSpPr/>
      </dsp:nvSpPr>
      <dsp:spPr>
        <a:xfrm>
          <a:off x="0" y="98461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Carastar Health, Montgomery, Alabama</a:t>
          </a:r>
        </a:p>
      </dsp:txBody>
      <dsp:txXfrm>
        <a:off x="0" y="984610"/>
        <a:ext cx="5641974" cy="984009"/>
      </dsp:txXfrm>
    </dsp:sp>
    <dsp:sp modelId="{481A96A5-A565-4BCE-AAD1-D74A7BE97BCE}">
      <dsp:nvSpPr>
        <dsp:cNvPr id="0" name=""/>
        <dsp:cNvSpPr/>
      </dsp:nvSpPr>
      <dsp:spPr>
        <a:xfrm>
          <a:off x="0" y="1968620"/>
          <a:ext cx="5641974" cy="0"/>
        </a:xfrm>
        <a:prstGeom prst="line">
          <a:avLst/>
        </a:prstGeom>
        <a:solidFill>
          <a:schemeClr val="accent2">
            <a:hueOff val="-3670562"/>
            <a:satOff val="16196"/>
            <a:lumOff val="-2745"/>
            <a:alphaOff val="0"/>
          </a:schemeClr>
        </a:solidFill>
        <a:ln w="15875" cap="flat" cmpd="sng" algn="ctr">
          <a:solidFill>
            <a:schemeClr val="accent2">
              <a:hueOff val="-3670562"/>
              <a:satOff val="16196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BA2AA-F0E2-49CB-921E-FB0C6157DE7A}">
      <dsp:nvSpPr>
        <dsp:cNvPr id="0" name=""/>
        <dsp:cNvSpPr/>
      </dsp:nvSpPr>
      <dsp:spPr>
        <a:xfrm>
          <a:off x="0" y="196862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Central Alabama Wellness, Chilton and Shelby Counties, Alabama</a:t>
          </a:r>
        </a:p>
      </dsp:txBody>
      <dsp:txXfrm>
        <a:off x="0" y="1968620"/>
        <a:ext cx="5641974" cy="984009"/>
      </dsp:txXfrm>
    </dsp:sp>
    <dsp:sp modelId="{E02E86C6-737E-493C-A209-440DC6D90DAC}">
      <dsp:nvSpPr>
        <dsp:cNvPr id="0" name=""/>
        <dsp:cNvSpPr/>
      </dsp:nvSpPr>
      <dsp:spPr>
        <a:xfrm>
          <a:off x="0" y="2952629"/>
          <a:ext cx="5641974" cy="0"/>
        </a:xfrm>
        <a:prstGeom prst="line">
          <a:avLst/>
        </a:prstGeom>
        <a:solidFill>
          <a:schemeClr val="accent2">
            <a:hueOff val="-5505844"/>
            <a:satOff val="24295"/>
            <a:lumOff val="-4118"/>
            <a:alphaOff val="0"/>
          </a:schemeClr>
        </a:solidFill>
        <a:ln w="15875" cap="flat" cmpd="sng" algn="ctr">
          <a:solidFill>
            <a:schemeClr val="accent2">
              <a:hueOff val="-5505844"/>
              <a:satOff val="24295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D66DD-CD16-4A70-8B4C-2BA9087EE09E}">
      <dsp:nvSpPr>
        <dsp:cNvPr id="0" name=""/>
        <dsp:cNvSpPr/>
      </dsp:nvSpPr>
      <dsp:spPr>
        <a:xfrm>
          <a:off x="0" y="2952629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Indian Rivers, Tuscaloosa, Alabama </a:t>
          </a:r>
        </a:p>
      </dsp:txBody>
      <dsp:txXfrm>
        <a:off x="0" y="2952629"/>
        <a:ext cx="5641974" cy="984009"/>
      </dsp:txXfrm>
    </dsp:sp>
    <dsp:sp modelId="{3D0EA4B7-65FC-4967-9B0C-7BB37C81E3C9}">
      <dsp:nvSpPr>
        <dsp:cNvPr id="0" name=""/>
        <dsp:cNvSpPr/>
      </dsp:nvSpPr>
      <dsp:spPr>
        <a:xfrm>
          <a:off x="0" y="3936639"/>
          <a:ext cx="5641974" cy="0"/>
        </a:xfrm>
        <a:prstGeom prst="line">
          <a:avLst/>
        </a:prstGeom>
        <a:solidFill>
          <a:schemeClr val="accent2">
            <a:hueOff val="-7341125"/>
            <a:satOff val="32393"/>
            <a:lumOff val="-5490"/>
            <a:alphaOff val="0"/>
          </a:schemeClr>
        </a:solidFill>
        <a:ln w="15875" cap="flat" cmpd="sng" algn="ctr">
          <a:solidFill>
            <a:schemeClr val="accent2">
              <a:hueOff val="-7341125"/>
              <a:satOff val="32393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321F8-855D-4011-8591-3207170C1586}">
      <dsp:nvSpPr>
        <dsp:cNvPr id="0" name=""/>
        <dsp:cNvSpPr/>
      </dsp:nvSpPr>
      <dsp:spPr>
        <a:xfrm>
          <a:off x="0" y="3936639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Jefferson, Blount, St. Claire (J.B.S.) Western Birmingham, Alabama</a:t>
          </a:r>
        </a:p>
      </dsp:txBody>
      <dsp:txXfrm>
        <a:off x="0" y="3936639"/>
        <a:ext cx="5641974" cy="9840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8D222-7584-4FFF-8AF4-F07CC48D4B6D}">
      <dsp:nvSpPr>
        <dsp:cNvPr id="0" name=""/>
        <dsp:cNvSpPr/>
      </dsp:nvSpPr>
      <dsp:spPr>
        <a:xfrm rot="5400000">
          <a:off x="2516025" y="747196"/>
          <a:ext cx="1652453" cy="143763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Alabama Department of Rehabilitation Services</a:t>
          </a:r>
        </a:p>
      </dsp:txBody>
      <dsp:txXfrm rot="-5400000">
        <a:off x="2847465" y="897294"/>
        <a:ext cx="989572" cy="1137439"/>
      </dsp:txXfrm>
    </dsp:sp>
    <dsp:sp modelId="{14AA5AC2-0113-456D-AA45-DC139310DE8A}">
      <dsp:nvSpPr>
        <dsp:cNvPr id="0" name=""/>
        <dsp:cNvSpPr/>
      </dsp:nvSpPr>
      <dsp:spPr>
        <a:xfrm>
          <a:off x="4104693" y="970277"/>
          <a:ext cx="1844137" cy="991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1265E-B431-4EA3-9E17-1D580B6ACC33}">
      <dsp:nvSpPr>
        <dsp:cNvPr id="0" name=""/>
        <dsp:cNvSpPr/>
      </dsp:nvSpPr>
      <dsp:spPr>
        <a:xfrm rot="5400000">
          <a:off x="963380" y="747196"/>
          <a:ext cx="1652453" cy="143763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1294820" y="897294"/>
        <a:ext cx="989572" cy="1137439"/>
      </dsp:txXfrm>
    </dsp:sp>
    <dsp:sp modelId="{9F476D1E-11BE-4088-A484-A723210B970E}">
      <dsp:nvSpPr>
        <dsp:cNvPr id="0" name=""/>
        <dsp:cNvSpPr/>
      </dsp:nvSpPr>
      <dsp:spPr>
        <a:xfrm rot="5400000">
          <a:off x="1736728" y="2149798"/>
          <a:ext cx="1652453" cy="143763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Alabama Department of Mental Health</a:t>
          </a:r>
        </a:p>
      </dsp:txBody>
      <dsp:txXfrm rot="-5400000">
        <a:off x="2068168" y="2299896"/>
        <a:ext cx="989572" cy="1137439"/>
      </dsp:txXfrm>
    </dsp:sp>
    <dsp:sp modelId="{528925A8-BB3F-42E1-9D7B-D820EFB49920}">
      <dsp:nvSpPr>
        <dsp:cNvPr id="0" name=""/>
        <dsp:cNvSpPr/>
      </dsp:nvSpPr>
      <dsp:spPr>
        <a:xfrm>
          <a:off x="0" y="2372879"/>
          <a:ext cx="1784649" cy="991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F43A3B-5698-4897-9B60-14B42453B5A2}">
      <dsp:nvSpPr>
        <dsp:cNvPr id="0" name=""/>
        <dsp:cNvSpPr/>
      </dsp:nvSpPr>
      <dsp:spPr>
        <a:xfrm rot="5400000">
          <a:off x="3289373" y="2149798"/>
          <a:ext cx="1652453" cy="143763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3620813" y="2299896"/>
        <a:ext cx="989572" cy="1137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6AE7EA4-D719-473D-A921-63E8486E324B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C87765-02E4-4A07-9498-0B175B4FF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321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64CB-D053-465B-8B94-1270288CED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8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64CB-D053-465B-8B94-1270288CED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6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hangingPunct="0"/>
            <a:r>
              <a:rPr lang="en-US" dirty="0"/>
              <a:t>70% of people with mental health issues report a strong desire to work. </a:t>
            </a:r>
          </a:p>
          <a:p>
            <a:pPr lvl="0" hangingPunct="0"/>
            <a:endParaRPr lang="en-US" dirty="0"/>
          </a:p>
          <a:p>
            <a:pPr lvl="0" hangingPunct="0"/>
            <a:r>
              <a:rPr lang="en-US" dirty="0"/>
              <a:t>IPS Supported Employment can help 60-70% of those individuals to become competitively employed.</a:t>
            </a:r>
          </a:p>
          <a:p>
            <a:pPr lvl="0" hangingPunct="0"/>
            <a:endParaRPr lang="en-US" dirty="0"/>
          </a:p>
          <a:p>
            <a:pPr lvl="0" hangingPunct="0"/>
            <a:r>
              <a:rPr lang="en-US" dirty="0"/>
              <a:t>Once employed, those individuals generally work in regular working hours, report satisfaction with their jobs, and benefit in many other ways from employment. </a:t>
            </a:r>
          </a:p>
          <a:p>
            <a:endParaRPr lang="en-US" dirty="0"/>
          </a:p>
          <a:p>
            <a:pPr marL="356054" indent="-356054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Employment Status in FY14 </a:t>
            </a:r>
          </a:p>
          <a:p>
            <a:pPr marL="356054" indent="-356054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defRPr/>
            </a:pPr>
            <a:r>
              <a:rPr lang="en-US" altLang="en-US" sz="8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Adults: </a:t>
            </a:r>
            <a:r>
              <a:rPr lang="en-US" altLang="en-US" sz="8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ea typeface="ＭＳ Ｐゴシック" panose="020B0600070205080204" pitchFamily="34" charset="-128"/>
                <a:cs typeface="Times New Roman" panose="02020603050405020304" pitchFamily="18" charset="0"/>
              </a:rPr>
              <a:t>70,206</a:t>
            </a:r>
            <a:endParaRPr lang="en-US" altLang="en-US" sz="800" b="1" dirty="0">
              <a:solidFill>
                <a:sysClr val="windowText" lastClr="000000">
                  <a:lumMod val="75000"/>
                  <a:lumOff val="25000"/>
                </a:sysClr>
              </a:solidFill>
              <a:latin typeface="Trebuchet MS"/>
            </a:endParaRPr>
          </a:p>
          <a:p>
            <a:pPr marL="771450" lvl="1" indent="-296711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Full Time Employed                  	  </a:t>
            </a:r>
            <a:r>
              <a:rPr lang="en-US" altLang="en-US" sz="800" b="1" dirty="0">
                <a:solidFill>
                  <a:srgbClr val="C42F1A"/>
                </a:solidFill>
                <a:latin typeface="Trebuchet MS"/>
              </a:rPr>
              <a:t>6.52%</a:t>
            </a:r>
          </a:p>
          <a:p>
            <a:pPr marL="771450" lvl="1" indent="-296711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Part Time Employed              	 	  </a:t>
            </a:r>
            <a:r>
              <a:rPr lang="en-US" altLang="en-US" sz="800" b="1" dirty="0">
                <a:solidFill>
                  <a:srgbClr val="C42F1A"/>
                </a:solidFill>
                <a:latin typeface="Trebuchet MS"/>
              </a:rPr>
              <a:t>3.89%</a:t>
            </a:r>
          </a:p>
          <a:p>
            <a:pPr marL="771450" lvl="1" indent="-296711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Unemployed but looking for work	 </a:t>
            </a:r>
            <a:r>
              <a:rPr lang="en-US" altLang="en-US" sz="800" dirty="0">
                <a:solidFill>
                  <a:srgbClr val="C42F1A"/>
                </a:solidFill>
                <a:latin typeface="Trebuchet MS"/>
              </a:rPr>
              <a:t>18.03%</a:t>
            </a:r>
          </a:p>
          <a:p>
            <a:pPr marL="771450" lvl="1" indent="-296711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Homemaker					  		   2.03%</a:t>
            </a:r>
          </a:p>
          <a:p>
            <a:pPr marL="771450" lvl="1" indent="-296711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Student				  				   5.95%</a:t>
            </a:r>
            <a:endParaRPr lang="en-US" altLang="en-US" sz="800" dirty="0">
              <a:solidFill>
                <a:srgbClr val="FF0000"/>
              </a:solidFill>
              <a:latin typeface="Trebuchet MS"/>
            </a:endParaRPr>
          </a:p>
          <a:p>
            <a:pPr marL="771450" lvl="1" indent="-296711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Retired				  				   3.59%</a:t>
            </a:r>
          </a:p>
          <a:p>
            <a:pPr marL="771450" lvl="1" indent="-296711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Disabled								 </a:t>
            </a:r>
            <a:r>
              <a:rPr lang="en-US" altLang="en-US" sz="800" dirty="0">
                <a:solidFill>
                  <a:srgbClr val="C42F1A"/>
                </a:solidFill>
                <a:latin typeface="Trebuchet MS"/>
              </a:rPr>
              <a:t>43.74%</a:t>
            </a:r>
          </a:p>
          <a:p>
            <a:pPr marL="771450" lvl="1" indent="-296711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Inmate					  			   0.76%</a:t>
            </a:r>
          </a:p>
          <a:p>
            <a:pPr marL="771450" lvl="1" indent="-296711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Not looking (past 30 days)			 </a:t>
            </a:r>
            <a:r>
              <a:rPr lang="en-US" altLang="en-US" sz="800" dirty="0">
                <a:solidFill>
                  <a:srgbClr val="C42F1A"/>
                </a:solidFill>
                <a:latin typeface="Trebuchet MS"/>
              </a:rPr>
              <a:t>15.15%</a:t>
            </a:r>
          </a:p>
          <a:p>
            <a:pPr marL="771450" lvl="1" indent="-296711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Supported Employment				   0.26%</a:t>
            </a:r>
          </a:p>
          <a:p>
            <a:pPr marL="771450" lvl="1" indent="-296711" defTabSz="474739">
              <a:lnSpc>
                <a:spcPct val="80000"/>
              </a:lnSpc>
              <a:spcBef>
                <a:spcPts val="1038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Not Available				  		   0.08%</a:t>
            </a:r>
          </a:p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09D77-6270-417D-B912-9E40620F0D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557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09D77-6270-417D-B912-9E40620F0D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03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564CB-D053-465B-8B94-1270288CED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31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600" b="1" dirty="0"/>
              <a:t>SAMHSA Mental Health Block Grant</a:t>
            </a:r>
          </a:p>
          <a:p>
            <a:pPr lvl="1" eaLnBrk="1" hangingPunct="1"/>
            <a:r>
              <a:rPr lang="en-US" altLang="en-US" sz="2000" dirty="0"/>
              <a:t>Certified Peer Specialists</a:t>
            </a:r>
          </a:p>
          <a:p>
            <a:pPr lvl="1" eaLnBrk="1" hangingPunct="1"/>
            <a:r>
              <a:rPr lang="en-US" altLang="en-US" sz="2000" dirty="0"/>
              <a:t>Drop In Centers </a:t>
            </a:r>
          </a:p>
          <a:p>
            <a:pPr lvl="1" eaLnBrk="1" hangingPunct="1"/>
            <a:r>
              <a:rPr lang="en-US" altLang="en-US" sz="2000" dirty="0"/>
              <a:t>Warm Line</a:t>
            </a:r>
          </a:p>
          <a:p>
            <a:pPr lvl="1" eaLnBrk="1" hangingPunct="1"/>
            <a:r>
              <a:rPr lang="en-US" altLang="en-US" sz="2000" dirty="0"/>
              <a:t>Certification Training for Certified Peer Specialists</a:t>
            </a:r>
          </a:p>
          <a:p>
            <a:pPr lvl="1" eaLnBrk="1" hangingPunct="1"/>
            <a:r>
              <a:rPr lang="en-US" altLang="en-US" sz="2000" dirty="0"/>
              <a:t>Trainings by Consumer/Family State Advocacy Groups</a:t>
            </a:r>
          </a:p>
          <a:p>
            <a:pPr lvl="2" eaLnBrk="1" hangingPunct="1"/>
            <a:r>
              <a:rPr lang="en-US" altLang="en-US" sz="1500" dirty="0"/>
              <a:t>In Our Own Voice </a:t>
            </a:r>
          </a:p>
          <a:p>
            <a:pPr lvl="2" eaLnBrk="1" hangingPunct="1"/>
            <a:r>
              <a:rPr lang="en-US" altLang="en-US" sz="1500" dirty="0"/>
              <a:t>LIFT</a:t>
            </a:r>
          </a:p>
          <a:p>
            <a:pPr lvl="2" eaLnBrk="1" hangingPunct="1"/>
            <a:r>
              <a:rPr lang="en-US" altLang="en-US" sz="1500" dirty="0"/>
              <a:t>AYM</a:t>
            </a:r>
          </a:p>
          <a:p>
            <a:pPr lvl="2" eaLnBrk="1" hangingPunct="1"/>
            <a:r>
              <a:rPr lang="en-US" altLang="en-US" sz="1500" dirty="0"/>
              <a:t>Family Basics</a:t>
            </a:r>
          </a:p>
          <a:p>
            <a:pPr lvl="2" eaLnBrk="1" hangingPunct="1"/>
            <a:r>
              <a:rPr lang="en-US" altLang="en-US" sz="1500" dirty="0"/>
              <a:t>Vet to Vet</a:t>
            </a:r>
          </a:p>
          <a:p>
            <a:pPr lvl="2" eaLnBrk="1" hangingPunct="1"/>
            <a:r>
              <a:rPr lang="en-US" altLang="en-US" sz="1500" dirty="0"/>
              <a:t>NAMI Connections</a:t>
            </a:r>
          </a:p>
          <a:p>
            <a:pPr lvl="2" eaLnBrk="1" hangingPunct="1"/>
            <a:r>
              <a:rPr lang="en-US" altLang="en-US" sz="1500" dirty="0"/>
              <a:t>Family Education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09D77-6270-417D-B912-9E40620F0D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29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564CB-D053-465B-8B94-1270288CED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523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64CB-D053-465B-8B94-1270288CED7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965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5BF3BB8A-48E2-419F-ADEC-C7B3534130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71450" indent="-29671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65887">
              <a:defRPr/>
            </a:pPr>
            <a:fld id="{0E47EC2C-6827-41A9-97D1-8B4EBF2C6516}" type="slidenum">
              <a:rPr lang="en-US" altLang="en-US" sz="1200">
                <a:solidFill>
                  <a:prstClr val="black"/>
                </a:solidFill>
              </a:rPr>
              <a:pPr defTabSz="465887">
                <a:defRPr/>
              </a:pPr>
              <a:t>41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EAB250A9-367C-4CBD-87B7-AF94CAFE9A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5600" y="708025"/>
            <a:ext cx="6302375" cy="3544888"/>
          </a:xfrm>
          <a:solidFill>
            <a:srgbClr val="FFFFFF"/>
          </a:solidFill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5BDB84A0-19FB-468D-89D0-1DE41C3E4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938" tIns="47470" rIns="94938" bIns="47470"/>
          <a:lstStyle/>
          <a:p>
            <a:r>
              <a:rPr lang="en-US" altLang="en-US" b="1" u="sng" dirty="0">
                <a:latin typeface="Times" panose="02020603050405020304" pitchFamily="18" charset="0"/>
                <a:ea typeface="ＭＳ Ｐゴシック" panose="020B0600070205080204" pitchFamily="34" charset="-128"/>
              </a:rPr>
              <a:t>REVIEW  the 8 PRINCIPLES of IPS</a:t>
            </a: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Open to anyone 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who wants to work   (</a:t>
            </a:r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MOTIVATION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- is the greatest prediction to work)  </a:t>
            </a: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	EVERYONE can work with the </a:t>
            </a:r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right supports</a:t>
            </a:r>
          </a:p>
          <a:p>
            <a:endParaRPr lang="en-US" altLang="en-US" b="1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Find a </a:t>
            </a:r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CHANGE the CULTURE , 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Not necessarily natural in mental health</a:t>
            </a: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Focus on Competitive Emp-   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Wage is the same;         </a:t>
            </a:r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NO TIME LIMITS 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imposed on the program </a:t>
            </a: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-Integrated TEAM Members-  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Treatment teams might include nurses, therapists, psychiatrists.  </a:t>
            </a: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	(VR Counselors may also participate) </a:t>
            </a: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Benefits Planning-  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impt to address the fear of losing benefits and how to utilize </a:t>
            </a:r>
            <a:r>
              <a:rPr lang="en-US" altLang="en-US" u="sng" dirty="0">
                <a:latin typeface="Times" panose="02020603050405020304" pitchFamily="18" charset="0"/>
                <a:ea typeface="ＭＳ Ｐゴシック" panose="020B0600070205080204" pitchFamily="34" charset="-128"/>
              </a:rPr>
              <a:t>work incentives 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to full 	advantage; requires specialty training </a:t>
            </a: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Rapid search-  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TRIAL WORK are not required   (TO BE CLEAR:  this is </a:t>
            </a:r>
            <a:r>
              <a:rPr lang="en-US" altLang="en-US" u="sng" dirty="0">
                <a:latin typeface="Times" panose="02020603050405020304" pitchFamily="18" charset="0"/>
                <a:ea typeface="ＭＳ Ｐゴシック" panose="020B0600070205080204" pitchFamily="34" charset="-128"/>
              </a:rPr>
              <a:t>NOT r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apid </a:t>
            </a:r>
            <a:r>
              <a:rPr lang="en-US" altLang="en-US" u="sng" dirty="0">
                <a:latin typeface="Times" panose="02020603050405020304" pitchFamily="18" charset="0"/>
                <a:ea typeface="ＭＳ Ｐゴシック" panose="020B0600070205080204" pitchFamily="34" charset="-128"/>
              </a:rPr>
              <a:t>job placement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), </a:t>
            </a: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job contacts within with in 30 days.  </a:t>
            </a:r>
          </a:p>
          <a:p>
            <a:endParaRPr lang="en-US" altLang="en-US" i="1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i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VR counselors are involved early in the process and regularly-will have more knowledge of incoming referrals </a:t>
            </a:r>
          </a:p>
          <a:p>
            <a:endParaRPr lang="en-US" altLang="en-US" i="1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Job Development-  IMPORTANT TO </a:t>
            </a:r>
            <a:r>
              <a:rPr lang="en-US" altLang="en-US" u="sng" dirty="0">
                <a:latin typeface="Times" panose="02020603050405020304" pitchFamily="18" charset="0"/>
                <a:ea typeface="ＭＳ Ｐゴシック" panose="020B0600070205080204" pitchFamily="34" charset="-128"/>
              </a:rPr>
              <a:t>Know 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AND </a:t>
            </a:r>
            <a:r>
              <a:rPr lang="en-US" altLang="en-US" u="sng" dirty="0">
                <a:latin typeface="Times" panose="02020603050405020304" pitchFamily="18" charset="0"/>
                <a:ea typeface="ＭＳ Ｐゴシック" panose="020B0600070205080204" pitchFamily="34" charset="-128"/>
              </a:rPr>
              <a:t>Understand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 the specific  Business Needs of potential 	Employers.    </a:t>
            </a: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	Emp. Specialist- Required to make and track contacts  (3 teas) </a:t>
            </a: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Long Term Supports-  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Range from encouragement, asking for accommodations, learning bus route, interpersonal skill, building natural supports-  </a:t>
            </a:r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 with a goal to work as independently as possible </a:t>
            </a: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Client Preferences 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considered:  this will ensure higher chance of job retention </a:t>
            </a: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It is an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evidence-based practice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</a:p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Practitioners focus on each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person’s strengths.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This is a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strengths-based perspective.  </a:t>
            </a:r>
          </a:p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Work promotes recovery and wellness. </a:t>
            </a:r>
          </a:p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Practitioners work in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collaboration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with state vocational rehabilitation counselors. </a:t>
            </a:r>
          </a:p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IPS uses a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multidisciplinary team approach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 Integration is a key component of IPS.  </a:t>
            </a:r>
          </a:p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Services are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individualized and long lasting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</a:p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The IPS approach changes the way mental health services are delivered. </a:t>
            </a: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br>
              <a:rPr lang="en-US" altLang="en-US" b="1" dirty="0">
                <a:latin typeface="Times" panose="02020603050405020304" pitchFamily="18" charset="0"/>
                <a:ea typeface="ＭＳ Ｐゴシック" panose="020B0600070205080204" pitchFamily="34" charset="-128"/>
              </a:rPr>
            </a:br>
            <a:endParaRPr lang="en-US" altLang="en-US" b="1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Swanson, S. J., &amp; Becker, D. R. (2013). </a:t>
            </a:r>
            <a:r>
              <a:rPr lang="en-US" altLang="en-US" i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IPS supported employment: a practical guide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. Lebanon, NH: Dartmouth Psychiatric Research Center.</a:t>
            </a: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 </a:t>
            </a: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Bond, G. R. (1998). Principles of the Individual Placement and Support model:  Empirical support. </a:t>
            </a:r>
            <a:r>
              <a:rPr lang="en-US" altLang="en-US" i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Psychiatric Rehabilitation Journal, 22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(1), 11-23.</a:t>
            </a: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 </a:t>
            </a:r>
          </a:p>
          <a:p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Drake, R. E., Bond, G. R., &amp; Becker, D. R. (2012). </a:t>
            </a:r>
            <a:r>
              <a:rPr lang="en-US" altLang="en-US" i="1" dirty="0">
                <a:latin typeface="Times" panose="02020603050405020304" pitchFamily="18" charset="0"/>
                <a:ea typeface="ＭＳ Ｐゴシック" panose="020B0600070205080204" pitchFamily="34" charset="-128"/>
              </a:rPr>
              <a:t>Individual Placement and Support: An evidence-based approach to supported employment</a:t>
            </a:r>
            <a:r>
              <a:rPr lang="en-US" altLang="en-US" dirty="0">
                <a:latin typeface="Times" panose="02020603050405020304" pitchFamily="18" charset="0"/>
                <a:ea typeface="ＭＳ Ｐゴシック" panose="020B0600070205080204" pitchFamily="34" charset="-128"/>
              </a:rPr>
              <a:t>. New York: Oxford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156543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31F57-D3E7-B9C9-6997-1548C7866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CEE07-13EF-8A67-5116-512BE05EF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2CAE2-1751-E8E8-024A-CAA34A1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B5FFC-3D12-39BC-F80D-6F73F5998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D244A-AD7F-7888-3A5D-D7B252BA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82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57EB-C24E-9A4A-9FFB-990ECCE0B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33370-4F9E-879A-BB37-43D2673C2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2E842-E03B-886F-BBE9-610B0998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BFDFD-64F4-6259-9FDE-0FCFC2042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1B4C-3476-255F-2C1C-38B163EF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8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7DCB6-446A-D5B3-77AA-69D983B88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C2717-F2F4-364E-7A7B-EB3CC07A8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FBDD2-DE06-AECC-0F3F-5526A1F45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1CCC5-E3D7-994F-0801-47247DB2A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F4D6B-6567-E0D4-762F-D0AAE03A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58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92581C8-5C1C-4EFD-8F08-47CE3579B8A6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5E4-233A-4BC6-8BC0-4C9716808BC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711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81C8-5C1C-4EFD-8F08-47CE3579B8A6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5E4-233A-4BC6-8BC0-4C971680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47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81C8-5C1C-4EFD-8F08-47CE3579B8A6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5E4-233A-4BC6-8BC0-4C9716808BC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652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81C8-5C1C-4EFD-8F08-47CE3579B8A6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5E4-233A-4BC6-8BC0-4C971680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6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81C8-5C1C-4EFD-8F08-47CE3579B8A6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5E4-233A-4BC6-8BC0-4C971680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30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81C8-5C1C-4EFD-8F08-47CE3579B8A6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5E4-233A-4BC6-8BC0-4C971680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69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81C8-5C1C-4EFD-8F08-47CE3579B8A6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5E4-233A-4BC6-8BC0-4C971680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48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81C8-5C1C-4EFD-8F08-47CE3579B8A6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5E4-233A-4BC6-8BC0-4C971680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0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5D9B-70CD-C611-B1D1-0809B862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F88F4-E08F-29F3-114E-147E89551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2CC82-0831-BB1D-CB6C-5785F472B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D722-CABF-26AB-C737-3510697C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27F2D-947B-68B0-B85D-1458C9CD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85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81C8-5C1C-4EFD-8F08-47CE3579B8A6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5E4-233A-4BC6-8BC0-4C9716808BC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350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81C8-5C1C-4EFD-8F08-47CE3579B8A6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5E4-233A-4BC6-8BC0-4C971680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241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81C8-5C1C-4EFD-8F08-47CE3579B8A6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5E4-233A-4BC6-8BC0-4C9716808BC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678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4" y="927100"/>
            <a:ext cx="8562673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4" y="3488024"/>
            <a:ext cx="8562673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271CADC-5374-4386-BC4E-07796731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D55E0-C1A9-4377-AAD1-E2AB748AFE6A}" type="datetimeFigureOut">
              <a:rPr lang="en-US"/>
              <a:pPr>
                <a:defRPr/>
              </a:pPr>
              <a:t>6/16/2025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A6BE1B5-2F3D-4970-A5F6-B9C8E082B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6AB67CE-D709-4CDB-8430-8F7DB8D9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7D1EA2-6D6F-4D01-8ADC-20FEB60A5F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093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0705-5F51-61D7-AC5B-C4A1DCC70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6AFE9-7712-AE4E-0F52-C7FA881A8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5A4D0-ECBE-59A2-AD3F-0085E0F06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7154D-0673-5686-53CF-3251E524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C5065-9D76-A6CB-9AA0-47F96FFB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1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3C757-8119-0A24-A7E9-BD898EB2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9DC3B-1822-4C1F-7168-DE9387EFD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EA517-689C-CE2F-6216-838E4C282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4A3A0-97F8-282B-DDCF-2EDEFCD2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8F264-0770-0623-2828-DF5370D9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C6831-399C-B405-A061-B1673041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7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79B5-3F85-26B1-61B5-1AC3235A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25EDC-793D-BCFA-8FF0-9BB59C04F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AAEA5-0D64-82E7-08E5-89BFE1F8B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64AE09-A9A4-9DA0-E02B-4E7302BB0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205FF-8423-5A58-CEA6-3043C19AB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59C982-3E13-DE8E-D33B-33510B57D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295BA7-685E-0343-8BD1-ACA6D84F5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4292A-0440-02B5-1FD1-A4C055F8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3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18C0D-199C-325D-1F38-42480B159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20C167-7746-F92F-37AC-77BAF63C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1DF24-31E9-4F58-71AA-E6A813D02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F24B7-E3EE-85AD-00E1-9F994B29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7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C66921-6767-43FF-9685-2DBA9BA6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F39FF-DE39-842F-80CA-8E248E714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5639E-5B43-9638-D92D-B383BBF2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1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FD4A-477F-62AA-93BB-A3E3EE767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C2CD4-0AF3-2A02-546B-10B9DD8D9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EE827-12D9-9E77-CC7D-CBE0437E9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93401-E740-89B9-9713-7017A73E8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947DF-264E-E591-F954-A198AC15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36C97-E69B-2041-B494-E00C7AA9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13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5B3A-E840-3D38-D604-6F8F3DD1B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D18A4-88DC-105E-C425-4F9BDBE40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302D4-2BCE-A93B-38CB-FF3F41AAC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2E7CE-88E6-1F49-5402-D2F4427C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A1FB3-B3EF-036F-764D-B03636DC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2F70D-BDF2-89B7-CFCD-594B05C9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7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81769-C930-8549-B02D-71DCD2B19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C2069-0991-EEA0-7089-BA829C293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ADB85-97AF-3203-7207-129888992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B77AC-3C22-4911-A265-5EDE6CC81560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324F8-2790-158A-C23C-A16CECEFE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E0BB1-6D1E-51EE-74D9-8F7DF9A56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7A811-62D9-4EAF-B9CE-2630A7BB11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67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25404F2-BE9A-4460-8815-8F645183555F}" type="datetimeFigureOut">
              <a:rPr lang="en-US" smtClean="0"/>
              <a:pPr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34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4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qsels.com/en/search?q=bon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pexels.com/photo/people-coffee-meeting-team-7096" TargetMode="External"/><Relationship Id="rId4" Type="http://schemas.openxmlformats.org/officeDocument/2006/relationships/image" Target="../media/image7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Jessica.hales@mh.Alabama.gov" TargetMode="External"/><Relationship Id="rId2" Type="http://schemas.openxmlformats.org/officeDocument/2006/relationships/hyperlink" Target="mailto:Denise.bern@mh.alabama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hyperlink" Target="https://mh.alabama.gov/individual-placement-and-suppor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4E08E-709D-C018-ADE9-1DBA2B0EA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2945176"/>
            <a:ext cx="2878688" cy="2757975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IPS Supported Employment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36770-C717-FD27-34BB-829DBB47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42" y="1062507"/>
            <a:ext cx="2708196" cy="1097758"/>
          </a:xfrm>
        </p:spPr>
        <p:txBody>
          <a:bodyPr anchor="b">
            <a:normAutofit/>
          </a:bodyPr>
          <a:lstStyle/>
          <a:p>
            <a:pPr algn="l"/>
            <a:endParaRPr lang="en-US" sz="2000" dirty="0">
              <a:solidFill>
                <a:srgbClr val="FFFFFF"/>
              </a:solidFill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</a:rPr>
              <a:t>MYTHBUSTERS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4AA82-7AD8-E91B-130D-FDC489687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217" y="2211639"/>
            <a:ext cx="3147413" cy="2434463"/>
          </a:xfrm>
          <a:prstGeom prst="rect">
            <a:avLst/>
          </a:prstGeom>
          <a:noFill/>
        </p:spPr>
      </p:pic>
      <p:pic>
        <p:nvPicPr>
          <p:cNvPr id="31" name="Graphic 30" descr="Group">
            <a:extLst>
              <a:ext uri="{FF2B5EF4-FFF2-40B4-BE49-F238E27FC236}">
                <a16:creationId xmlns:a16="http://schemas.microsoft.com/office/drawing/2014/main" id="{BABC419E-5BB4-B8EC-21A6-6E760C536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6414" y="1858014"/>
            <a:ext cx="3141973" cy="31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89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185B7-F44E-7821-4B55-E6CDF3A6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b="1" dirty="0"/>
              <a:t>What are some of the benefits from working? </a:t>
            </a:r>
          </a:p>
        </p:txBody>
      </p:sp>
      <p:pic>
        <p:nvPicPr>
          <p:cNvPr id="7" name="Picture 6" descr="Person sitting and writing">
            <a:extLst>
              <a:ext uri="{FF2B5EF4-FFF2-40B4-BE49-F238E27FC236}">
                <a16:creationId xmlns:a16="http://schemas.microsoft.com/office/drawing/2014/main" id="{2C93CE2A-3A7E-3CCE-F583-276684887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93901"/>
            <a:ext cx="5614416" cy="3747622"/>
          </a:xfrm>
          <a:prstGeom prst="rect">
            <a:avLst/>
          </a:prstGeom>
        </p:spPr>
      </p:pic>
      <p:pic>
        <p:nvPicPr>
          <p:cNvPr id="5" name="Content Placeholder 4" descr="Person alone in office">
            <a:extLst>
              <a:ext uri="{FF2B5EF4-FFF2-40B4-BE49-F238E27FC236}">
                <a16:creationId xmlns:a16="http://schemas.microsoft.com/office/drawing/2014/main" id="{8137B66C-8763-5F28-FD61-B35E22C63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393901"/>
            <a:ext cx="5614416" cy="3747622"/>
          </a:xfrm>
          <a:prstGeom prst="rect">
            <a:avLst/>
          </a:prstGeom>
        </p:spPr>
      </p:pic>
      <p:sp>
        <p:nvSpPr>
          <p:cNvPr id="4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9558B-4A91-3E63-B7D2-E82CD8690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48554"/>
            <a:ext cx="6950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29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Value of Work: Work Enhances Recovery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100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00945B-E20B-4637-8562-091EDA91B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675" y="5949499"/>
            <a:ext cx="795525" cy="795525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0833950"/>
              </p:ext>
            </p:extLst>
          </p:nvPr>
        </p:nvGraphicFramePr>
        <p:xfrm>
          <a:off x="4053840" y="142240"/>
          <a:ext cx="7711440" cy="6490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139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Dimensions that Support Recovery 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pic>
        <p:nvPicPr>
          <p:cNvPr id="7" name="Picture 6" descr="A black circle with a symbol and text&#10;&#10;AI-generated content may be incorrect.">
            <a:extLst>
              <a:ext uri="{FF2B5EF4-FFF2-40B4-BE49-F238E27FC236}">
                <a16:creationId xmlns:a16="http://schemas.microsoft.com/office/drawing/2014/main" id="{C413DAF8-1AA6-441B-B0C9-315F209DB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675" y="5949499"/>
            <a:ext cx="795525" cy="79552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205115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50102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46DFD92F-3B0C-650F-9ACD-8FFD94AEE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27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Error">
            <a:extLst>
              <a:ext uri="{FF2B5EF4-FFF2-40B4-BE49-F238E27FC236}">
                <a16:creationId xmlns:a16="http://schemas.microsoft.com/office/drawing/2014/main" id="{804B0C4E-7AE4-EA25-D8C0-64FB16026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39" y="1525536"/>
            <a:ext cx="3775459" cy="377545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E1FFF-EF2A-C001-6981-5FF15CC9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962526"/>
            <a:ext cx="5400041" cy="35586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Negative Effects of Unemployment</a:t>
            </a:r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Increased substance abuse</a:t>
            </a:r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Increased physical problems</a:t>
            </a:r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Increased psychiatric disorders</a:t>
            </a:r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Reduced self esteem</a:t>
            </a:r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Loss of social contacts</a:t>
            </a:r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Alienation and apathy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35568-8FCB-9E0F-42E3-3CC402EFD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0073" y="6005679"/>
            <a:ext cx="6950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A23ADB-F296-3142-2828-AFBA19EC3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role does employment play in recovery?</a:t>
            </a:r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 descr="Protecting Hand">
            <a:extLst>
              <a:ext uri="{FF2B5EF4-FFF2-40B4-BE49-F238E27FC236}">
                <a16:creationId xmlns:a16="http://schemas.microsoft.com/office/drawing/2014/main" id="{4154ACA1-06AE-12B6-963D-106D0DE39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485AC3-F90F-BF3A-808D-57E35000C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0782" y="6109526"/>
            <a:ext cx="634044" cy="49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48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Man resting with cat">
            <a:extLst>
              <a:ext uri="{FF2B5EF4-FFF2-40B4-BE49-F238E27FC236}">
                <a16:creationId xmlns:a16="http://schemas.microsoft.com/office/drawing/2014/main" id="{FAF4A338-B13A-D256-4E3C-6F4FB6B15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03276-1091-F3FA-9C24-BD3FC341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939" y="365126"/>
            <a:ext cx="3507450" cy="122513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Recovery?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6AF7F-254C-6EDB-528F-ECEA211BB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339"/>
            <a:ext cx="3822189" cy="4109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“My life has enough meaning now that I have a psychiatrist, medications, and a case manager.  Why would I mess that up with work?”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254F5-CE36-9CDB-6131-40B9AE5D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86FCF-50C6-CD30-7AFC-B8CFFD058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479" y="5858209"/>
            <a:ext cx="6950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69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0E01B-7446-D76F-C7A3-D01E8A030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0E25F-D78B-4854-2ECD-C3DA86618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en-US" sz="4400" dirty="0"/>
              <a:t>“I want to work.  Working is what people do.  Recovery means mental illness is not the center of my world.”  </a:t>
            </a:r>
          </a:p>
        </p:txBody>
      </p:sp>
      <p:pic>
        <p:nvPicPr>
          <p:cNvPr id="8" name="Picture 7" descr="Hairdresser using comb and hair-cutting shears to trim ends of man's hair">
            <a:extLst>
              <a:ext uri="{FF2B5EF4-FFF2-40B4-BE49-F238E27FC236}">
                <a16:creationId xmlns:a16="http://schemas.microsoft.com/office/drawing/2014/main" id="{DEE931FC-4A33-C9ED-FE51-C861DC9BE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31" y="581892"/>
            <a:ext cx="3773417" cy="25187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64EE-4EAA-0930-2E19-A8BCD41C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070" y="6492240"/>
            <a:ext cx="105571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1CF334-2D5C-4859-84A6-CA7E6E43FAEB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  <p:pic>
        <p:nvPicPr>
          <p:cNvPr id="5" name="Picture 4" descr="A logo for a health care company&#10;&#10;AI-generated content may be incorrect.">
            <a:extLst>
              <a:ext uri="{FF2B5EF4-FFF2-40B4-BE49-F238E27FC236}">
                <a16:creationId xmlns:a16="http://schemas.microsoft.com/office/drawing/2014/main" id="{3908DE5B-506A-6D70-58C5-EF8973A04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479" y="5732740"/>
            <a:ext cx="6950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61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black star with a star in the middle&#10;&#10;AI-generated content may be incorrect.">
            <a:extLst>
              <a:ext uri="{FF2B5EF4-FFF2-40B4-BE49-F238E27FC236}">
                <a16:creationId xmlns:a16="http://schemas.microsoft.com/office/drawing/2014/main" id="{6B50C381-0BE0-489F-9C89-22C63D897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5" r="1" b="2826"/>
          <a:stretch/>
        </p:blipFill>
        <p:spPr>
          <a:xfrm>
            <a:off x="621676" y="818478"/>
            <a:ext cx="3874124" cy="2254452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 descr="A black circle with a symbol and text&#10;&#10;AI-generated content may be incorrect.">
            <a:extLst>
              <a:ext uri="{FF2B5EF4-FFF2-40B4-BE49-F238E27FC236}">
                <a16:creationId xmlns:a16="http://schemas.microsoft.com/office/drawing/2014/main" id="{E6A84B45-0A93-4A90-9504-6C865FCFC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08" y="3586297"/>
            <a:ext cx="2644860" cy="2644860"/>
          </a:xfrm>
          <a:prstGeom prst="rect">
            <a:avLst/>
          </a:prstGeom>
        </p:spPr>
      </p:pic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907AA8-2877-403E-AC39-99272E84B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660" y="2998278"/>
            <a:ext cx="4505654" cy="272819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Individual Placement and Support </a:t>
            </a:r>
          </a:p>
          <a:p>
            <a:pPr marL="0" indent="0" algn="ctr">
              <a:buNone/>
            </a:pPr>
            <a:r>
              <a:rPr lang="en-US" sz="2400" u="sng" dirty="0"/>
              <a:t> Supported Employment</a:t>
            </a:r>
          </a:p>
        </p:txBody>
      </p:sp>
    </p:spTree>
    <p:extLst>
      <p:ext uri="{BB962C8B-B14F-4D97-AF65-F5344CB8AC3E}">
        <p14:creationId xmlns:p14="http://schemas.microsoft.com/office/powerpoint/2010/main" val="3633735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B40A6-E5B0-1A79-CC94-7C3AEF10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What distinguishes IPS Supported Employment?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7831B-F71D-0EAA-0104-C9AF0BDA5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Evidence based Practice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28 Random Controlled Trials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Established community of practice – International Learning Community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Research show individuals with a Serious Mental Illness diagnosis are more likely to obtain employment and retain employment when working with an IPS team.</a:t>
            </a:r>
          </a:p>
        </p:txBody>
      </p:sp>
      <p:pic>
        <p:nvPicPr>
          <p:cNvPr id="7" name="Graphic 6" descr="News">
            <a:extLst>
              <a:ext uri="{FF2B5EF4-FFF2-40B4-BE49-F238E27FC236}">
                <a16:creationId xmlns:a16="http://schemas.microsoft.com/office/drawing/2014/main" id="{C896AA93-2FCA-F2B9-84E0-F6EFF81D1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701039"/>
            <a:ext cx="5455921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66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EAE670-C192-5C1C-807D-3B37A28AE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 fontScale="90000"/>
          </a:bodyPr>
          <a:lstStyle/>
          <a:p>
            <a:br>
              <a:rPr lang="en-US" sz="1700" b="1" dirty="0"/>
            </a:br>
            <a:br>
              <a:rPr lang="en-US" sz="1700" b="1" dirty="0"/>
            </a:br>
            <a:br>
              <a:rPr lang="en-US" sz="1700" b="1" dirty="0"/>
            </a:br>
            <a:br>
              <a:rPr lang="en-US" sz="1700" b="1" dirty="0"/>
            </a:br>
            <a:br>
              <a:rPr lang="en-US" sz="1700" b="1" dirty="0"/>
            </a:br>
            <a:br>
              <a:rPr lang="en-US" sz="1700" b="1" dirty="0"/>
            </a:br>
            <a:r>
              <a:rPr lang="en-US" sz="1700" b="1" dirty="0"/>
              <a:t> </a:t>
            </a:r>
            <a:br>
              <a:rPr lang="en-US" sz="1700" b="1" dirty="0"/>
            </a:br>
            <a:br>
              <a:rPr lang="en-US" sz="1700" b="1" dirty="0"/>
            </a:br>
            <a:br>
              <a:rPr lang="en-US" sz="1700" b="1" dirty="0"/>
            </a:br>
            <a:br>
              <a:rPr lang="en-US" sz="1700" b="1" dirty="0"/>
            </a:br>
            <a:br>
              <a:rPr lang="en-US" sz="1700" b="1" dirty="0"/>
            </a:br>
            <a:r>
              <a:rPr lang="en-US" sz="4000" b="1" dirty="0"/>
              <a:t>Myth Busters</a:t>
            </a:r>
            <a:br>
              <a:rPr lang="en-US" sz="4000" b="1" dirty="0"/>
            </a:br>
            <a:r>
              <a:rPr lang="en-US" sz="4000" b="1" dirty="0"/>
              <a:t>Agenda</a:t>
            </a:r>
            <a:br>
              <a:rPr lang="en-US" sz="1700" b="1" dirty="0"/>
            </a:br>
            <a:endParaRPr lang="en-US" sz="17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BE2965-D93F-036B-C374-0AC4209CE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r>
              <a:rPr lang="en-US" b="1" dirty="0"/>
              <a:t>Let’s break myths about employment</a:t>
            </a:r>
          </a:p>
          <a:p>
            <a:pPr algn="l"/>
            <a:endParaRPr lang="en-US" b="1" dirty="0"/>
          </a:p>
          <a:p>
            <a:pPr algn="l"/>
            <a:endParaRPr lang="en-US" b="1" dirty="0"/>
          </a:p>
        </p:txBody>
      </p:sp>
      <p:pic>
        <p:nvPicPr>
          <p:cNvPr id="8" name="Graphic 7" descr="Check List">
            <a:extLst>
              <a:ext uri="{FF2B5EF4-FFF2-40B4-BE49-F238E27FC236}">
                <a16:creationId xmlns:a16="http://schemas.microsoft.com/office/drawing/2014/main" id="{DFFA21C1-406E-C2C4-468F-0728FA07E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040" y="1226248"/>
            <a:ext cx="4087368" cy="4087368"/>
          </a:xfrm>
          <a:prstGeom prst="rect">
            <a:avLst/>
          </a:pr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81823-804A-E8E3-2A64-6D497DA50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6148554"/>
            <a:ext cx="6950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5EFA9F-4AFA-9FB0-7AC8-6BE62F449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More Evidence in favor of IPS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56771-60EE-8169-DF11-154836977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[S]tudies show IPS participants gained employment faster, maintained employment four times longer during follow-up, earned three times the amount from employment, and were three times as likely to work 20 hours or more per week (https://ipsworks.org/index.php/evidence-for-ips/).</a:t>
            </a:r>
          </a:p>
        </p:txBody>
      </p:sp>
      <p:pic>
        <p:nvPicPr>
          <p:cNvPr id="16" name="Graphic 15" descr="Business Growth">
            <a:extLst>
              <a:ext uri="{FF2B5EF4-FFF2-40B4-BE49-F238E27FC236}">
                <a16:creationId xmlns:a16="http://schemas.microsoft.com/office/drawing/2014/main" id="{CDBF2347-E5CF-7DE0-AB3D-AB76EAA9D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701039"/>
            <a:ext cx="5455921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96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51136FD-BBB2-4EB4-A240-3E21EECF7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DE734-40F2-EE14-C5C9-91DC327E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The IPS Supported Employment Learning Community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826B28-36B0-4CC1-8EC8-EF9B88B3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4A3781D-99A7-C3D2-A7EC-25930EF1E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sz="2000" b="1" i="0" dirty="0">
                <a:solidFill>
                  <a:srgbClr val="FFFFFF"/>
                </a:solidFill>
                <a:effectLst/>
                <a:latin typeface="Roboto Slab" pitchFamily="2" charset="0"/>
              </a:rPr>
              <a:t>Facts &amp; Figures</a:t>
            </a:r>
          </a:p>
          <a:p>
            <a:r>
              <a:rPr lang="en-US" sz="2000" b="1" i="0" dirty="0">
                <a:solidFill>
                  <a:srgbClr val="FFFFFF"/>
                </a:solidFill>
                <a:effectLst/>
                <a:latin typeface="Roboto Slab" pitchFamily="2" charset="0"/>
              </a:rPr>
              <a:t>26 US States</a:t>
            </a:r>
          </a:p>
          <a:p>
            <a:r>
              <a:rPr lang="en-US" sz="2000" b="1" i="0" dirty="0">
                <a:solidFill>
                  <a:srgbClr val="FFFFFF"/>
                </a:solidFill>
                <a:effectLst/>
                <a:latin typeface="Roboto Slab" pitchFamily="2" charset="0"/>
              </a:rPr>
              <a:t>4 Counties/Jurisdictions</a:t>
            </a:r>
          </a:p>
          <a:p>
            <a:r>
              <a:rPr lang="en-US" sz="2000" b="1" i="0" dirty="0">
                <a:solidFill>
                  <a:srgbClr val="FFFFFF"/>
                </a:solidFill>
                <a:effectLst/>
                <a:latin typeface="Roboto Slab" pitchFamily="2" charset="0"/>
              </a:rPr>
              <a:t>7</a:t>
            </a:r>
            <a:r>
              <a:rPr lang="en-US" sz="2000" b="1" dirty="0">
                <a:solidFill>
                  <a:srgbClr val="FFFFFF"/>
                </a:solidFill>
                <a:latin typeface="Roboto Slab" pitchFamily="2" charset="0"/>
              </a:rPr>
              <a:t> </a:t>
            </a:r>
            <a:r>
              <a:rPr lang="en-US" sz="2000" b="1" i="0" dirty="0">
                <a:solidFill>
                  <a:srgbClr val="FFFFFF"/>
                </a:solidFill>
                <a:effectLst/>
                <a:latin typeface="Roboto Slab" pitchFamily="2" charset="0"/>
              </a:rPr>
              <a:t>Countries</a:t>
            </a:r>
          </a:p>
          <a:p>
            <a:r>
              <a:rPr lang="en-US" sz="2000" b="1" i="0" dirty="0">
                <a:solidFill>
                  <a:srgbClr val="FFFFFF"/>
                </a:solidFill>
                <a:effectLst/>
                <a:latin typeface="Roboto Slab" pitchFamily="2" charset="0"/>
              </a:rPr>
              <a:t>18.665 served in the US Learning Community states</a:t>
            </a:r>
          </a:p>
          <a:p>
            <a:r>
              <a:rPr lang="en-US" sz="2000" b="1" i="0" dirty="0">
                <a:solidFill>
                  <a:srgbClr val="FFFFFF"/>
                </a:solidFill>
                <a:effectLst/>
                <a:latin typeface="Roboto Slab" pitchFamily="2" charset="0"/>
              </a:rPr>
              <a:t>339 US programs reporting this quarter in the IPS Learning Community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 descr="Calculator, pen, compass, money and a paper with graphs printed on it">
            <a:extLst>
              <a:ext uri="{FF2B5EF4-FFF2-40B4-BE49-F238E27FC236}">
                <a16:creationId xmlns:a16="http://schemas.microsoft.com/office/drawing/2014/main" id="{433F8C77-E1EC-71FA-F9F2-DB3F596B8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33" r="20535" b="2"/>
          <a:stretch>
            <a:fillRect/>
          </a:stretch>
        </p:blipFill>
        <p:spPr>
          <a:xfrm>
            <a:off x="6096000" y="640080"/>
            <a:ext cx="545592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98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104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3B44E-5E0F-8717-07BE-BE211CF11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IPS </a:t>
            </a:r>
          </a:p>
        </p:txBody>
      </p:sp>
      <p:pic>
        <p:nvPicPr>
          <p:cNvPr id="1026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84FEAFEF-66F6-CBB9-D2FF-A43A8190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822"/>
          <a:stretch>
            <a:fillRect/>
          </a:stretch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4DDBA87F-98C7-EEA9-9B66-70DF9AD55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International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3205074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erson with idea concept">
            <a:extLst>
              <a:ext uri="{FF2B5EF4-FFF2-40B4-BE49-F238E27FC236}">
                <a16:creationId xmlns:a16="http://schemas.microsoft.com/office/drawing/2014/main" id="{299D686E-11C0-F88E-C13C-4AF32469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6" b="148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D9F12-AB42-8243-EF71-EF2D2AC5E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are some of the myths that surround the idea of working?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059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7FAA46-F63C-45FE-B4F0-A7E677E9F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9B7795-7E78-4F68-B6FE-6ECC9165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hand holding a pen and shading circles on a sheet">
            <a:extLst>
              <a:ext uri="{FF2B5EF4-FFF2-40B4-BE49-F238E27FC236}">
                <a16:creationId xmlns:a16="http://schemas.microsoft.com/office/drawing/2014/main" id="{59AC6FAA-D8B2-B471-C6A2-1F0EF92286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rcRect t="861" r="-1" b="2547"/>
          <a:stretch>
            <a:fillRect/>
          </a:stretch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C8E7BF-7818-232E-743C-33B1B674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1" spc="200" dirty="0">
                <a:solidFill>
                  <a:schemeClr val="tx1"/>
                </a:solidFill>
              </a:rPr>
              <a:t>MYTH OR FACT?</a:t>
            </a:r>
            <a:br>
              <a:rPr lang="en-US" sz="6600" b="1" spc="200" dirty="0">
                <a:solidFill>
                  <a:schemeClr val="tx1"/>
                </a:solidFill>
              </a:rPr>
            </a:br>
            <a:r>
              <a:rPr lang="en-US" sz="6600" b="1" spc="200" dirty="0">
                <a:solidFill>
                  <a:schemeClr val="tx1"/>
                </a:solidFill>
              </a:rPr>
              <a:t>I must be symptom free before I consider employment.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17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F13854AC-079B-083E-10D8-19498C592D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341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82779-5818-118E-B33D-C4FBA04A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000" b="1" dirty="0"/>
              <a:t>MYTH!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86A92-B89B-9E23-DC59-AD2FBECDE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IPS PRACTICES ZERO EXCLUSION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dirty="0"/>
              <a:t>CLIENTS ARE NOT EXCLUDED FROM THE PROGRAM ON THE BASIS OF READINESS, SYMPTOMS, SUBSTANCE USE HISTORY, OR ANY OTHER BARRIER.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48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3873C-9BB2-E1AA-8CBE-2C5F88469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I will lose my benefits If I work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020B782F-4A87-F8CF-4EE2-E348EFA3937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0080" y="2196548"/>
          <a:ext cx="4259910" cy="4076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Dollar">
            <a:extLst>
              <a:ext uri="{FF2B5EF4-FFF2-40B4-BE49-F238E27FC236}">
                <a16:creationId xmlns:a16="http://schemas.microsoft.com/office/drawing/2014/main" id="{C6CD0A2B-FA57-66AE-E653-42D4B178F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701039"/>
            <a:ext cx="5455921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28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686975-964D-44A5-37F9-F5D5A429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I </a:t>
            </a:r>
            <a:r>
              <a:rPr lang="en-US" sz="4400" b="1" dirty="0">
                <a:solidFill>
                  <a:schemeClr val="tx1"/>
                </a:solidFill>
              </a:rPr>
              <a:t>WILL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b="1" dirty="0">
                <a:solidFill>
                  <a:schemeClr val="tx1"/>
                </a:solidFill>
              </a:rPr>
              <a:t>lose my benefits if I work</a:t>
            </a:r>
            <a:endParaRPr lang="en-US" sz="4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E7CF2-59E0-1ADC-80E5-5B66CB0E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3" y="2007704"/>
            <a:ext cx="4820476" cy="4210215"/>
          </a:xfrm>
        </p:spPr>
        <p:txBody>
          <a:bodyPr>
            <a:normAutofit/>
          </a:bodyPr>
          <a:lstStyle/>
          <a:p>
            <a:pPr marL="310896" lvl="2" indent="0" algn="ctr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310896" lvl="2" indent="0" algn="ctr">
              <a:buNone/>
            </a:pPr>
            <a:endParaRPr lang="en-US" sz="9600" dirty="0">
              <a:solidFill>
                <a:srgbClr val="FFFFFF"/>
              </a:solidFill>
            </a:endParaRPr>
          </a:p>
          <a:p>
            <a:pPr marL="310896" lvl="2" indent="0" algn="ctr">
              <a:buNone/>
            </a:pPr>
            <a:r>
              <a:rPr lang="en-US" sz="9600" dirty="0">
                <a:solidFill>
                  <a:srgbClr val="FFFFFF"/>
                </a:solidFill>
              </a:rPr>
              <a:t>MYTH! </a:t>
            </a:r>
          </a:p>
          <a:p>
            <a:pPr marL="310896" lvl="2" indent="0" algn="ctr">
              <a:buNone/>
            </a:pPr>
            <a:endParaRPr lang="en-US" sz="9600" dirty="0">
              <a:solidFill>
                <a:srgbClr val="FFFFFF"/>
              </a:solidFill>
            </a:endParaRPr>
          </a:p>
        </p:txBody>
      </p:sp>
      <p:pic>
        <p:nvPicPr>
          <p:cNvPr id="7" name="Graphic 6" descr="Moustache Face with Solid Fill">
            <a:extLst>
              <a:ext uri="{FF2B5EF4-FFF2-40B4-BE49-F238E27FC236}">
                <a16:creationId xmlns:a16="http://schemas.microsoft.com/office/drawing/2014/main" id="{7F174DD4-C1C4-F682-DE12-5A5A0A5A9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701039"/>
            <a:ext cx="5455921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25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48D050-E9F5-4254-9046-E930F9EF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484632"/>
            <a:ext cx="3089526" cy="58856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C0431B-4141-4092-BB4D-F50414DC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7745" y="484632"/>
            <a:ext cx="7794722" cy="3505095"/>
          </a:xfrm>
          <a:prstGeom prst="rect">
            <a:avLst/>
          </a:prstGeom>
          <a:solidFill>
            <a:srgbClr val="5C5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F0578-56FA-494E-8E00-3E94B6863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4150595"/>
            <a:ext cx="7798447" cy="221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995C7-6B70-1718-7288-58CA8700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185" y="4470959"/>
            <a:ext cx="7132226" cy="15775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IPS Team includes a certified benefits Specialist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A0A0A-11B8-9464-4A62-7635F3DA6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899" y="804998"/>
            <a:ext cx="7156511" cy="287121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Certified Benefits Specialists help individuals obtain personalized, understandable, and accurate information about their Social Security, Medicaid, and other government entitlements.  </a:t>
            </a:r>
          </a:p>
        </p:txBody>
      </p:sp>
    </p:spTree>
    <p:extLst>
      <p:ext uri="{BB962C8B-B14F-4D97-AF65-F5344CB8AC3E}">
        <p14:creationId xmlns:p14="http://schemas.microsoft.com/office/powerpoint/2010/main" val="3184875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177758-12DD-4CC9-902C-4B9C51CB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7B74A1-AC23-4029-85C2-6C2D4C277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133600" y="685800"/>
            <a:ext cx="100584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BAFE2-9A56-B9B7-6478-75F8F0519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374" y="685801"/>
            <a:ext cx="5213625" cy="106348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6000" b="1" dirty="0"/>
              <a:t>MYTH OR FACT </a:t>
            </a:r>
            <a:br>
              <a:rPr lang="en-US" sz="5000" dirty="0"/>
            </a:br>
            <a:r>
              <a:rPr lang="en-US" sz="5000" dirty="0"/>
              <a:t> </a:t>
            </a:r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30FF6FEE-5B11-4DDB-8635-80A979844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3436499"/>
            <a:ext cx="2743200" cy="274662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Recruitment Management">
            <a:extLst>
              <a:ext uri="{FF2B5EF4-FFF2-40B4-BE49-F238E27FC236}">
                <a16:creationId xmlns:a16="http://schemas.microsoft.com/office/drawing/2014/main" id="{449778B7-A523-2B19-34CA-A303AEEA3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759" y="914399"/>
            <a:ext cx="5072883" cy="50728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949E97-66D7-467B-BDD7-5166EF523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6128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raphic 14">
            <a:extLst>
              <a:ext uri="{FF2B5EF4-FFF2-40B4-BE49-F238E27FC236}">
                <a16:creationId xmlns:a16="http://schemas.microsoft.com/office/drawing/2014/main" id="{29C6353F-64ED-4D08-9A61-1E27D8746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3436499"/>
            <a:ext cx="2743200" cy="274662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0DA5C-B931-0F5B-CDEF-9C326C58B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024" y="2673314"/>
            <a:ext cx="5776976" cy="349888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800" b="1" dirty="0"/>
              <a:t>IPS JOB SEEKERS HAVE TO COMPLETE READINESS OR SKILLS PROGRAMS BEFORE THE JOB SEARCH BEGINS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11A8EB-A9A5-412E-B620-0BFA41C6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96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EECBC94-095C-B448-3817-AB41AC6F6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95" y="918546"/>
            <a:ext cx="6844445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99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694A6-9553-5827-AA51-569EFA0A4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Autofit/>
          </a:bodyPr>
          <a:lstStyle/>
          <a:p>
            <a:pPr algn="ctr"/>
            <a:br>
              <a:rPr lang="en-US" sz="4800" b="1" dirty="0"/>
            </a:br>
            <a:r>
              <a:rPr lang="en-US" sz="4800" b="1" dirty="0"/>
              <a:t>Myth </a:t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50B5A-BAE5-3E9C-C7D7-D5D58541B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991678"/>
            <a:ext cx="5426766" cy="29419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IPS programs use a rapid job search approach to help job seekers begin their employment journey quickly. 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4F4DF-1134-5829-5BC6-91B3B6F99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80" y="5485870"/>
            <a:ext cx="795525" cy="7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00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4D7DE-1B42-E7AA-0057-9DE5D7299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/>
              <a:t>Myth or Fact?</a:t>
            </a:r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BD832FDC-B3ED-B64A-2F54-ED459E1FCA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29" b="-2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6" name="Picture 5" descr="A group of people putting their hands together&#10;&#10;AI-generated content may be incorrect.">
            <a:extLst>
              <a:ext uri="{FF2B5EF4-FFF2-40B4-BE49-F238E27FC236}">
                <a16:creationId xmlns:a16="http://schemas.microsoft.com/office/drawing/2014/main" id="{99A6B12B-F9B5-55DA-26B2-D833DF366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616" b="-1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41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A9BEE-987A-0CE5-F16D-545FDDD7B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IPS DOES NOT CONSIDER THE  CONSUMER’S PREFERENCE WHEN JOB DEVELOPING. </a:t>
            </a:r>
          </a:p>
        </p:txBody>
      </p:sp>
    </p:spTree>
    <p:extLst>
      <p:ext uri="{BB962C8B-B14F-4D97-AF65-F5344CB8AC3E}">
        <p14:creationId xmlns:p14="http://schemas.microsoft.com/office/powerpoint/2010/main" val="1837909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5177758-12DD-4CC9-902C-4B9C51CB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7B74A1-AC23-4029-85C2-6C2D4C277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133600" y="685800"/>
            <a:ext cx="100584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B5DB3-0BA6-8492-3A47-45CD7719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024" y="685801"/>
            <a:ext cx="5776976" cy="1716314"/>
          </a:xfrm>
        </p:spPr>
        <p:txBody>
          <a:bodyPr anchor="t">
            <a:noAutofit/>
          </a:bodyPr>
          <a:lstStyle/>
          <a:p>
            <a:pPr algn="ctr"/>
            <a:r>
              <a:rPr lang="en-US" sz="6000" dirty="0"/>
              <a:t>MYTH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38" name="Graphic 14">
            <a:extLst>
              <a:ext uri="{FF2B5EF4-FFF2-40B4-BE49-F238E27FC236}">
                <a16:creationId xmlns:a16="http://schemas.microsoft.com/office/drawing/2014/main" id="{30FF6FEE-5B11-4DDB-8635-80A979844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3436499"/>
            <a:ext cx="2743200" cy="274662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Venn Diagram">
            <a:extLst>
              <a:ext uri="{FF2B5EF4-FFF2-40B4-BE49-F238E27FC236}">
                <a16:creationId xmlns:a16="http://schemas.microsoft.com/office/drawing/2014/main" id="{D368A499-A9B2-49E3-1882-F865FF7E3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759" y="914399"/>
            <a:ext cx="5072883" cy="507288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D949E97-66D7-467B-BDD7-5166EF523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6128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raphic 14">
            <a:extLst>
              <a:ext uri="{FF2B5EF4-FFF2-40B4-BE49-F238E27FC236}">
                <a16:creationId xmlns:a16="http://schemas.microsoft.com/office/drawing/2014/main" id="{29C6353F-64ED-4D08-9A61-1E27D8746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3436499"/>
            <a:ext cx="2743200" cy="274662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2EEA1-9522-85AC-9538-86E60A7CB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024" y="2575345"/>
            <a:ext cx="5776976" cy="34988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r>
              <a:rPr lang="en-US" sz="3600" b="1" dirty="0"/>
              <a:t>THE FACT IS: SERVICES ARE BASED ON EACH PERSON’S PREFERENCES AND CHOICES RATHER THAN THE PROVIDER’S JUDGEMENT.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11A8EB-A9A5-412E-B620-0BFA41C6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02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AC3D-E024-6FF4-45B8-2F77C569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277" y="1967266"/>
            <a:ext cx="2753139" cy="2704125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EMPLOYMENT SPECIALISTS HONOR JOB SEEKER’S EMPLOYMENT PREFERENCES WHEN JOB DEVELOPING</a:t>
            </a:r>
          </a:p>
        </p:txBody>
      </p:sp>
      <p:pic>
        <p:nvPicPr>
          <p:cNvPr id="7" name="Graphic 6" descr="Office Worker">
            <a:extLst>
              <a:ext uri="{FF2B5EF4-FFF2-40B4-BE49-F238E27FC236}">
                <a16:creationId xmlns:a16="http://schemas.microsoft.com/office/drawing/2014/main" id="{2538A27E-9D84-B676-9BCD-0EC0991F7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4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566CA-2EA1-F547-E55E-8EE058FEE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MYTH OR FACT?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931FC-121F-6043-B647-69F3E7D8B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274" y="2113280"/>
            <a:ext cx="4977976" cy="39476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EMPLOMENT SPECIALISTS DEVELOP RELATIONSHIPS WITH EMPLOYERS IN THE COMMUNITY.  THEY ARE ABLE TO LEARN ABOUT BUSINESS NEEDS AND HIRING PREFERENCES, SO THEY CAN QUICKLY PLACE A JOB SEEKER IN A WORK SETTING OF HIS OR HER PREFERENCE.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Graphic 6" descr="Group of People">
            <a:extLst>
              <a:ext uri="{FF2B5EF4-FFF2-40B4-BE49-F238E27FC236}">
                <a16:creationId xmlns:a16="http://schemas.microsoft.com/office/drawing/2014/main" id="{5747D23C-4416-E1D6-F1DD-87DC788D9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26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E7F41-9E0F-D27C-1322-A7EFBF53D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5862396" cy="1527048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2690E-3E7A-0315-C256-A079EF191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5862396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2400" dirty="0"/>
              <a:t>IPS Employment Specialists build employer relationships using the “Three Cups of Tea” method.  Over time they maintain the relationships with hiring sources within the community by visiting on a regular basis.  This employer development philosophy is unique to the IPS model</a:t>
            </a:r>
            <a:r>
              <a:rPr lang="en-US" sz="1800" dirty="0"/>
              <a:t>. </a:t>
            </a: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A91F12D2-BDEF-72E7-7E47-9AEF61274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395" y="1102440"/>
            <a:ext cx="4681506" cy="4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76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34F0D3-8267-4FCC-8AA2-0F987FB2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7CB69F-0CBD-4E11-AEF2-C69F4867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78DA1-1D1F-C480-B785-063F1562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71088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IPS Team of Myth busters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5AD06E-0FF5-4588-8D02-BA7D0539A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42273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D8D240-1F09-49E2-6A42-63123483D4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2938" y="642938"/>
          <a:ext cx="10896600" cy="335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4664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C862D-7953-63B2-44F3-857F93355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Myth Buster Success </a:t>
            </a:r>
            <a:r>
              <a:rPr lang="en-US" sz="4400" dirty="0" err="1">
                <a:solidFill>
                  <a:schemeClr val="tx1"/>
                </a:solidFill>
              </a:rPr>
              <a:t>StorIES</a:t>
            </a:r>
            <a:r>
              <a:rPr lang="en-US" sz="4400" dirty="0">
                <a:solidFill>
                  <a:schemeClr val="tx1"/>
                </a:solidFill>
              </a:rPr>
              <a:t>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Popcorn">
            <a:extLst>
              <a:ext uri="{FF2B5EF4-FFF2-40B4-BE49-F238E27FC236}">
                <a16:creationId xmlns:a16="http://schemas.microsoft.com/office/drawing/2014/main" id="{9040EF82-E43F-D18E-8C9D-C7E414D08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701039"/>
            <a:ext cx="5455921" cy="545592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588085-60CB-69DD-974B-C0F5735B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330" y="2643808"/>
            <a:ext cx="2773019" cy="1977888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Respect Initiative Speakers</a:t>
            </a:r>
          </a:p>
        </p:txBody>
      </p:sp>
    </p:spTree>
    <p:extLst>
      <p:ext uri="{BB962C8B-B14F-4D97-AF65-F5344CB8AC3E}">
        <p14:creationId xmlns:p14="http://schemas.microsoft.com/office/powerpoint/2010/main" val="2064775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072D-6D0A-47D7-952C-E5A76445F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 IPS Mythbuster</a:t>
            </a:r>
          </a:p>
        </p:txBody>
      </p:sp>
      <p:pic>
        <p:nvPicPr>
          <p:cNvPr id="5" name="Content Placeholder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7A239418-FE00-47E9-9484-13825698B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00" y="2286000"/>
            <a:ext cx="6216938" cy="402272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34C66-844E-461C-9B45-BFDD9C823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675" y="5949499"/>
            <a:ext cx="795525" cy="7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4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7FAA46-F63C-45FE-B4F0-A7E677E9F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9B7795-7E78-4F68-B6FE-6ECC9165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8FEEE11-C3F8-48A9-4323-D016D41D4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6" t="9091" r="50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5DD4B2F-1C7E-407F-B344-CC8C18789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91C25-8738-C871-7DB3-55D559C3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 dirty="0"/>
              <a:t>Yes you can work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C89D4E-94EA-4E1D-96A9-1C631957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1DFC95E-7365-D458-FF91-055105195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6148554"/>
            <a:ext cx="6950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Skydivers make a formation above the clouds">
            <a:extLst>
              <a:ext uri="{FF2B5EF4-FFF2-40B4-BE49-F238E27FC236}">
                <a16:creationId xmlns:a16="http://schemas.microsoft.com/office/drawing/2014/main" id="{F6CA74B7-05B0-D3FA-5242-EAF4F389F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" r="15617" b="-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C4356-19EE-3E87-ACB4-1D0B64B8C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Myth Buster’s Team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024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243384B-C21A-4F76-9D96-36CD96DA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7745" y="484632"/>
            <a:ext cx="7794722" cy="3511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DFEDCF-DAE7-458A-B893-DA7ECDB9F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7745" y="4150595"/>
            <a:ext cx="7794722" cy="221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9033D-AC6C-AE9B-CC31-7D3E9A87A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903" y="4391025"/>
            <a:ext cx="6685507" cy="1738808"/>
          </a:xfrm>
        </p:spPr>
        <p:txBody>
          <a:bodyPr>
            <a:normAutofit/>
          </a:bodyPr>
          <a:lstStyle/>
          <a:p>
            <a:r>
              <a:rPr lang="en-US" dirty="0"/>
              <a:t>Eight practice principles of IPS supported employment</a:t>
            </a:r>
          </a:p>
        </p:txBody>
      </p:sp>
      <p:pic>
        <p:nvPicPr>
          <p:cNvPr id="16" name="Graphic 15" descr="Handshake">
            <a:extLst>
              <a:ext uri="{FF2B5EF4-FFF2-40B4-BE49-F238E27FC236}">
                <a16:creationId xmlns:a16="http://schemas.microsoft.com/office/drawing/2014/main" id="{0C18D3E1-804D-4EC2-086E-E23398008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632" y="614632"/>
            <a:ext cx="3248521" cy="3248521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04F3AE8D-5A6A-F680-64B8-32EDE0CBA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39574" y="804863"/>
            <a:ext cx="4310101" cy="2871787"/>
          </a:xfr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439B73-EC95-4355-B14C-6D128E938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422775" y="4803229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140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>
            <a:extLst>
              <a:ext uri="{FF2B5EF4-FFF2-40B4-BE49-F238E27FC236}">
                <a16:creationId xmlns:a16="http://schemas.microsoft.com/office/drawing/2014/main" id="{F3D4285B-351C-4251-A4BF-02C66DDDDA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75735" y="1844076"/>
            <a:ext cx="5407820" cy="4538684"/>
          </a:xfrm>
        </p:spPr>
        <p:txBody>
          <a:bodyPr vert="horz" lIns="90488" tIns="45720" rIns="90488" bIns="45720" rtlCol="0">
            <a:normAutofit fontScale="92500"/>
          </a:bodyPr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2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Eligibility is based on consumer</a:t>
            </a:r>
            <a:r>
              <a:rPr lang="en-US" altLang="en-US" sz="28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choice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altLang="en-US" sz="2800" i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28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Competitive</a:t>
            </a:r>
            <a:r>
              <a:rPr lang="en-US" altLang="en-US" sz="2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employment is the goal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altLang="en-US" sz="2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2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Supported employment is </a:t>
            </a:r>
            <a:r>
              <a:rPr lang="en-US" altLang="en-US" sz="28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integrated</a:t>
            </a:r>
            <a:r>
              <a:rPr lang="en-US" altLang="en-US" sz="28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with treatment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altLang="en-US" sz="2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2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Personalized </a:t>
            </a:r>
            <a:r>
              <a:rPr lang="en-US" altLang="en-US" sz="28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benefits planning </a:t>
            </a:r>
            <a:r>
              <a:rPr lang="en-US" altLang="en-US" sz="2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is provided</a:t>
            </a:r>
          </a:p>
          <a:p>
            <a:pPr algn="ctr">
              <a:lnSpc>
                <a:spcPct val="90000"/>
              </a:lnSpc>
            </a:pPr>
            <a:endParaRPr lang="en-US" altLang="en-US" sz="2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800" b="1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000" b="1" dirty="0">
              <a:ea typeface="ＭＳ Ｐゴシック" panose="020B0600070205080204" pitchFamily="34" charset="-128"/>
            </a:endParaRPr>
          </a:p>
        </p:txBody>
      </p:sp>
      <p:sp>
        <p:nvSpPr>
          <p:cNvPr id="82948" name="Slide Number Placeholder 1">
            <a:extLst>
              <a:ext uri="{FF2B5EF4-FFF2-40B4-BE49-F238E27FC236}">
                <a16:creationId xmlns:a16="http://schemas.microsoft.com/office/drawing/2014/main" id="{B29FC1CF-ADBD-475F-9CCE-ABB5819A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8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8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8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8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8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D19C3-FE2A-4D6D-B4C2-3F95DE5D7EC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Arial" panose="020B0604020202020204" pitchFamily="34" charset="0"/>
                <a:ea typeface="Osaka" pitchFamily="84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Arial" panose="020B0604020202020204" pitchFamily="34" charset="0"/>
              <a:ea typeface="Osaka" pitchFamily="84" charset="-128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56007D-1648-41AC-953C-7CE894BC4AED}"/>
              </a:ext>
            </a:extLst>
          </p:cNvPr>
          <p:cNvSpPr/>
          <p:nvPr/>
        </p:nvSpPr>
        <p:spPr>
          <a:xfrm>
            <a:off x="792889" y="1026124"/>
            <a:ext cx="1015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Eight Principles of IPS Supported Employment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2024810-BE43-4BF0-8163-E901CE4DAC39}"/>
              </a:ext>
            </a:extLst>
          </p:cNvPr>
          <p:cNvSpPr txBox="1">
            <a:spLocks noChangeArrowheads="1"/>
          </p:cNvSpPr>
          <p:nvPr/>
        </p:nvSpPr>
        <p:spPr>
          <a:xfrm>
            <a:off x="6403180" y="1544185"/>
            <a:ext cx="5407820" cy="4538684"/>
          </a:xfrm>
          <a:prstGeom prst="rect">
            <a:avLst/>
          </a:prstGeom>
        </p:spPr>
        <p:txBody>
          <a:bodyPr vert="horz" lIns="90488" tIns="45720" rIns="90488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A57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A57C"/>
              </a:buClr>
              <a:buSzPct val="100000"/>
              <a:buNone/>
              <a:tabLst/>
              <a:defRPr/>
            </a:pPr>
            <a:r>
              <a:rPr lang="en-US" altLang="en-US" sz="2800" b="1" i="1" dirty="0">
                <a:solidFill>
                  <a:srgbClr val="2E2B21"/>
                </a:solidFill>
                <a:latin typeface="Tw Cen MT" panose="020B0602020104020603"/>
                <a:ea typeface="ＭＳ Ｐゴシック" panose="020B0600070205080204" pitchFamily="34" charset="-128"/>
              </a:rPr>
              <a:t>Rapid job search </a:t>
            </a:r>
            <a:r>
              <a:rPr lang="en-US" altLang="en-US" sz="2800" dirty="0">
                <a:solidFill>
                  <a:srgbClr val="2E2B21"/>
                </a:solidFill>
                <a:latin typeface="Tw Cen MT" panose="020B0602020104020603"/>
                <a:ea typeface="ＭＳ Ｐゴシック" panose="020B0600070205080204" pitchFamily="34" charset="-128"/>
              </a:rPr>
              <a:t>is encouraged</a:t>
            </a:r>
            <a:r>
              <a:rPr lang="en-US" altLang="en-US" sz="2800" b="1" i="1" dirty="0">
                <a:solidFill>
                  <a:srgbClr val="2E2B21"/>
                </a:solidFill>
                <a:latin typeface="Tw Cen MT" panose="020B0602020104020603"/>
                <a:ea typeface="ＭＳ Ｐゴシック" panose="020B0600070205080204" pitchFamily="34" charset="-128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ＭＳ Ｐゴシック" panose="020B0600070205080204" pitchFamily="34" charset="-128"/>
              <a:cs typeface="+mn-cs"/>
            </a:endParaRP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A57C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ＭＳ Ｐゴシック" panose="020B0600070205080204" pitchFamily="34" charset="-128"/>
              <a:cs typeface="+mn-cs"/>
            </a:endParaRP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A57C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Employment specialists build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employer relationships</a:t>
            </a: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A57C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ＭＳ Ｐゴシック" panose="020B0600070205080204" pitchFamily="34" charset="-128"/>
              <a:cs typeface="+mn-cs"/>
            </a:endParaRP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A57C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Follow-along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supports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are continuous </a:t>
            </a: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A57C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ＭＳ Ｐゴシック" panose="020B0600070205080204" pitchFamily="34" charset="-128"/>
              <a:cs typeface="+mn-cs"/>
            </a:endParaRP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A57C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Consumer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preferences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are important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A57C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E2B21">
                  <a:lumMod val="75000"/>
                  <a:lumOff val="25000"/>
                </a:srgbClr>
              </a:solidFill>
              <a:effectLst/>
              <a:uLnTx/>
              <a:uFillTx/>
              <a:latin typeface="Tw Cen MT" panose="020B0602020104020603"/>
              <a:ea typeface="ＭＳ Ｐゴシック" panose="020B0600070205080204" pitchFamily="34" charset="-128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9A57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2E2B21">
                  <a:lumMod val="75000"/>
                  <a:lumOff val="25000"/>
                </a:srgbClr>
              </a:solidFill>
              <a:effectLst/>
              <a:uLnTx/>
              <a:uFillTx/>
              <a:latin typeface="Tw Cen MT" panose="020B0602020104020603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67080-4EDE-9C9B-50F7-BB95F977E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65" y="6082869"/>
            <a:ext cx="662155" cy="6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1961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 autoUpdateAnimBg="0"/>
      <p:bldP spid="8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C66818-CCDC-456D-B9B5-A5D554D30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89E1304-49D3-44D2-8C52-F6901A5E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8640"/>
            <a:ext cx="4994372" cy="1536192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 dirty="0"/>
              <a:t>Clinical Services can support the Employment Journey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BA65F-ADF0-4D10-A250-5132939F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9" y="2941983"/>
            <a:ext cx="4656236" cy="2107096"/>
          </a:xfrm>
          <a:ln>
            <a:solidFill>
              <a:schemeClr val="tx1"/>
            </a:solidFill>
          </a:ln>
        </p:spPr>
        <p:txBody>
          <a:bodyPr vert="horz" lIns="45720" tIns="45720" rIns="45720" bIns="45720" rtlCol="0">
            <a:normAutofit/>
          </a:bodyPr>
          <a:lstStyle/>
          <a:p>
            <a:pPr algn="ctr"/>
            <a:r>
              <a:rPr lang="en-US" sz="3600" dirty="0">
                <a:latin typeface="+mj-lt"/>
              </a:rPr>
              <a:t>How often do therapists ask about your desire to work?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AEDA1-2D9E-4101-B553-8060F59F8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AF0666-DC61-45FB-A7C3-3666814B1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" name="Graphic 6" descr="Onboarding">
            <a:extLst>
              <a:ext uri="{FF2B5EF4-FFF2-40B4-BE49-F238E27FC236}">
                <a16:creationId xmlns:a16="http://schemas.microsoft.com/office/drawing/2014/main" id="{2454AA90-971C-6EB5-FF26-3F6C7BEAB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2482" y="484068"/>
            <a:ext cx="3337560" cy="333756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8AA041-5690-47D3-93E9-B8DE194D7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2E6D62-9EA0-4821-A9F1-919E480D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9F7F10-4ADB-4678-918B-BC1498630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 descr="Smiling students chatting in school corridor">
            <a:extLst>
              <a:ext uri="{FF2B5EF4-FFF2-40B4-BE49-F238E27FC236}">
                <a16:creationId xmlns:a16="http://schemas.microsoft.com/office/drawing/2014/main" id="{2B37419A-54CA-4577-B328-6020792E0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799" y="4352268"/>
            <a:ext cx="2880360" cy="1922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FB6C20-9E92-4246-B178-19F90572AE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75" y="5313588"/>
            <a:ext cx="795525" cy="7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39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Briefcase">
            <a:extLst>
              <a:ext uri="{FF2B5EF4-FFF2-40B4-BE49-F238E27FC236}">
                <a16:creationId xmlns:a16="http://schemas.microsoft.com/office/drawing/2014/main" id="{CEA88F0E-4634-D9C5-C8CA-A2446833A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239" y="1525536"/>
            <a:ext cx="3775459" cy="377545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68192-A8BC-4186-0BD9-39718167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961" y="962526"/>
            <a:ext cx="5384800" cy="32106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would be your dream job?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69D07-70DF-2C94-FFC2-EE4AFDDA4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48554"/>
            <a:ext cx="6950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70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695245-44E3-4A14-900A-D0603664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7ACBA-3836-C745-F0F1-985F4F1C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IPS Programs in Alabama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D4F4283-2E95-A5E9-BB4E-05F848CC70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695272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1571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06964-9D7D-6CBC-BC00-A6EA6447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02412" cy="524933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importance of partnership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adMH * adrs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CC445-0CE2-6CBD-6412-8B1550C3D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2" y="804333"/>
            <a:ext cx="6147169" cy="5249334"/>
          </a:xfrm>
        </p:spPr>
        <p:txBody>
          <a:bodyPr anchor="ctr">
            <a:normAutofit/>
          </a:bodyPr>
          <a:lstStyle/>
          <a:p>
            <a:endParaRPr lang="en-US" b="1" dirty="0"/>
          </a:p>
          <a:p>
            <a:r>
              <a:rPr lang="en-US" b="1" dirty="0"/>
              <a:t>IPS SUPPORTED EMPLOYMENT PARTNERS WITH THE ALABAMA DEPARTMENT OF REHABILITATION SERVICES.</a:t>
            </a:r>
          </a:p>
        </p:txBody>
      </p:sp>
    </p:spTree>
    <p:extLst>
      <p:ext uri="{BB962C8B-B14F-4D97-AF65-F5344CB8AC3E}">
        <p14:creationId xmlns:p14="http://schemas.microsoft.com/office/powerpoint/2010/main" val="125561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EAE9B58F-C581-03F1-84AB-44038F8820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21862" y="1719618"/>
          <a:ext cx="5948831" cy="4334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black circle with a symbol and text&#10;&#10;AI-generated content may be incorrect.">
            <a:extLst>
              <a:ext uri="{FF2B5EF4-FFF2-40B4-BE49-F238E27FC236}">
                <a16:creationId xmlns:a16="http://schemas.microsoft.com/office/drawing/2014/main" id="{1640611D-BBCE-96A4-94FF-41E4B65A61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749" y="5533572"/>
            <a:ext cx="795525" cy="795525"/>
          </a:xfrm>
          <a:prstGeom prst="rect">
            <a:avLst/>
          </a:prstGeom>
        </p:spPr>
      </p:pic>
      <p:pic>
        <p:nvPicPr>
          <p:cNvPr id="5" name="Picture 4" descr="A logo with a sun&#10;&#10;AI-generated content may be incorrect.">
            <a:extLst>
              <a:ext uri="{FF2B5EF4-FFF2-40B4-BE49-F238E27FC236}">
                <a16:creationId xmlns:a16="http://schemas.microsoft.com/office/drawing/2014/main" id="{F478073C-5D27-F749-05BE-EB9149A5C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4602" y="5574502"/>
            <a:ext cx="676715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71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2724" y="3433763"/>
            <a:ext cx="3197013" cy="2743200"/>
          </a:xfrm>
        </p:spPr>
        <p:txBody>
          <a:bodyPr anchor="t">
            <a:normAutofit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+mn-lt"/>
              </a:rPr>
            </a:br>
            <a:r>
              <a:rPr lang="en-US" sz="4800" dirty="0">
                <a:solidFill>
                  <a:schemeClr val="bg1"/>
                </a:solidFill>
                <a:latin typeface="+mn-lt"/>
              </a:rPr>
              <a:t>Contact Information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23522" y="387626"/>
            <a:ext cx="7156174" cy="630140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b="1" u="sng" dirty="0"/>
              <a:t>Alabama Department of Mental Health </a:t>
            </a:r>
          </a:p>
          <a:p>
            <a:pPr marL="0" indent="0">
              <a:buNone/>
            </a:pPr>
            <a:r>
              <a:rPr lang="en-US" sz="2600" dirty="0"/>
              <a:t>Denise Bern, IPS Trainer/Coordinator</a:t>
            </a:r>
          </a:p>
          <a:p>
            <a:pPr marL="0" indent="0">
              <a:buNone/>
            </a:pPr>
            <a:r>
              <a:rPr lang="en-US" sz="2600" dirty="0"/>
              <a:t>Phone: (334) 353-0006</a:t>
            </a:r>
          </a:p>
          <a:p>
            <a:pPr marL="0" indent="0">
              <a:buNone/>
            </a:pPr>
            <a:r>
              <a:rPr lang="en-US" sz="2600" dirty="0"/>
              <a:t>Email: </a:t>
            </a:r>
            <a:r>
              <a:rPr lang="en-US" sz="2600" dirty="0">
                <a:hlinkClick r:id="rId2"/>
              </a:rPr>
              <a:t>Denise.bern@mh.alabama.gov</a:t>
            </a: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Jessica Hales, Coordinator for Adult MI Services</a:t>
            </a:r>
          </a:p>
          <a:p>
            <a:pPr marL="0" indent="0">
              <a:buNone/>
            </a:pPr>
            <a:r>
              <a:rPr lang="en-US" sz="2600" dirty="0"/>
              <a:t>Phone: (334) 242-3229</a:t>
            </a:r>
          </a:p>
          <a:p>
            <a:pPr marL="0" indent="0">
              <a:buNone/>
            </a:pPr>
            <a:r>
              <a:rPr lang="en-US" sz="2600" dirty="0"/>
              <a:t>Email: </a:t>
            </a:r>
            <a:r>
              <a:rPr lang="en-US" sz="2600" dirty="0">
                <a:hlinkClick r:id="rId3"/>
              </a:rPr>
              <a:t>Jessica.hales@mh.Alabama.gov</a:t>
            </a: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>
                <a:hlinkClick r:id="rId4"/>
              </a:rPr>
              <a:t>https://mh.alabama.gov/individual-placement-and-support/</a:t>
            </a: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1CF334-2D5C-4859-84A6-CA7E6E43FAEB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3785599-7FBF-5D6A-D5A3-64C31E466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18" y="5192712"/>
            <a:ext cx="17399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72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7760" y="4223190"/>
            <a:ext cx="8232296" cy="1337699"/>
          </a:xfrm>
        </p:spPr>
        <p:txBody>
          <a:bodyPr anchor="b">
            <a:normAutofit/>
          </a:bodyPr>
          <a:lstStyle/>
          <a:p>
            <a:r>
              <a:rPr lang="en-US" altLang="en-US" sz="5600" dirty="0">
                <a:latin typeface="+mn-lt"/>
              </a:rPr>
              <a:t>Why Focus on Employment </a:t>
            </a:r>
            <a:endParaRPr lang="en-US" sz="56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86" r="27253"/>
          <a:stretch/>
        </p:blipFill>
        <p:spPr>
          <a:xfrm>
            <a:off x="1644150" y="1107907"/>
            <a:ext cx="1894137" cy="27996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06775" y="858518"/>
            <a:ext cx="5515865" cy="318623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altLang="en-US" sz="1600" dirty="0"/>
          </a:p>
          <a:p>
            <a:pPr>
              <a:buFont typeface="Wingdings" panose="05000000000000000000" pitchFamily="2" charset="2"/>
              <a:buChar char="ü"/>
            </a:pPr>
            <a:endParaRPr lang="en-US" altLang="en-US" sz="1600" dirty="0"/>
          </a:p>
          <a:p>
            <a:pPr>
              <a:buFont typeface="Wingdings" panose="05000000000000000000" pitchFamily="2" charset="2"/>
              <a:buChar char="ü"/>
            </a:pPr>
            <a:endParaRPr lang="en-US" altLang="en-US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600" b="1" dirty="0"/>
              <a:t>Viewed as an essential part of recovery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en-US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600" b="1" dirty="0"/>
              <a:t>Most consumers want to work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en-US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600" b="1" dirty="0"/>
              <a:t>A typical role for adults in our society</a:t>
            </a:r>
          </a:p>
          <a:p>
            <a:pPr marL="0" indent="0">
              <a:buNone/>
            </a:pPr>
            <a:endParaRPr lang="en-US" altLang="en-US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600" b="1" dirty="0"/>
              <a:t>Alternative to day treatment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en-US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600" b="1" dirty="0"/>
              <a:t>2/3 of clients live in poverty; employment in may be a way out</a:t>
            </a:r>
          </a:p>
          <a:p>
            <a:pPr marL="0" indent="0">
              <a:buNone/>
            </a:pPr>
            <a:r>
              <a:rPr lang="en-US" sz="1600" dirty="0"/>
              <a:t>					                           </a:t>
            </a:r>
          </a:p>
          <a:p>
            <a:pPr marL="0" indent="0">
              <a:buNone/>
            </a:pPr>
            <a:r>
              <a:rPr lang="en-US" sz="1600" dirty="0"/>
              <a:t>Source:  IPS Employment Center 							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48268-11F4-4A7E-8323-6F8841E480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475" y="6071575"/>
            <a:ext cx="643125" cy="6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9D71E-2974-403F-891F-9A88787F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en-US" sz="4000" dirty="0"/>
              <a:t>Employment’s role in recovery</a:t>
            </a:r>
          </a:p>
        </p:txBody>
      </p:sp>
      <p:pic>
        <p:nvPicPr>
          <p:cNvPr id="1026" name="Picture 2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A8F49FF1-16EF-4E5C-907C-69C2F5E2E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7076" y="640080"/>
            <a:ext cx="666010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6B89C-01BA-4234-ACA4-CE006ACB2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675" y="5949499"/>
            <a:ext cx="795525" cy="795525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177CAA-C465-402C-8FB8-FBD7BB075C2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4128" y="2286000"/>
          <a:ext cx="313358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82460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altLang="en-US" kern="0">
                <a:effectLst/>
                <a:latin typeface="+mn-lt"/>
              </a:rPr>
              <a:t>National and State Drivers</a:t>
            </a:r>
            <a:endParaRPr lang="en-US">
              <a:latin typeface="+mn-lt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green and white sign&#10;&#10;Description automatically generated with low confidence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98" r="544" b="1"/>
          <a:stretch>
            <a:fillRect/>
          </a:stretch>
        </p:blipFill>
        <p:spPr>
          <a:xfrm>
            <a:off x="1301163" y="1493520"/>
            <a:ext cx="3699779" cy="358648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graphicFrame>
        <p:nvGraphicFramePr>
          <p:cNvPr id="56" name="Content Placeholder 1">
            <a:extLst>
              <a:ext uri="{FF2B5EF4-FFF2-40B4-BE49-F238E27FC236}">
                <a16:creationId xmlns:a16="http://schemas.microsoft.com/office/drawing/2014/main" id="{E2690A5D-A0F0-AC63-BE8C-C66B279B05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94962" y="1984443"/>
          <a:ext cx="5458838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7B2D6C-FE0A-D0BE-C0A0-246B41BA66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047" y="6088211"/>
            <a:ext cx="816653" cy="63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892CAF5-2346-4C75-96CC-F57977D755AF}"/>
              </a:ext>
            </a:extLst>
          </p:cNvPr>
          <p:cNvSpPr txBox="1">
            <a:spLocks/>
          </p:cNvSpPr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46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</a:rPr>
              <a:t>Recovery Support Services</a:t>
            </a:r>
            <a:br>
              <a:rPr kumimoji="0" lang="en-US" altLang="en-US" sz="46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</a:rPr>
            </a:br>
            <a:r>
              <a:rPr kumimoji="0" lang="en-US" altLang="en-US" sz="46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</a:rPr>
              <a:t> Important in Alabama </a:t>
            </a:r>
            <a:endParaRPr kumimoji="0" lang="en-US" sz="46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3C9C55B-E58C-49CD-B038-1479A9E96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altLang="en-US" sz="2200" dirty="0"/>
          </a:p>
          <a:p>
            <a:r>
              <a:rPr lang="en-US" altLang="en-US" sz="2200" dirty="0"/>
              <a:t>“While consumers have many different goals for recovery, the two most recognized goals are having a home to call their own and a </a:t>
            </a:r>
            <a:r>
              <a:rPr lang="en-US" altLang="en-US" sz="2200" b="1" dirty="0"/>
              <a:t>meaningful, stable job.”</a:t>
            </a:r>
            <a:r>
              <a:rPr lang="en-US" altLang="en-US" sz="2200" dirty="0"/>
              <a:t>	</a:t>
            </a:r>
          </a:p>
          <a:p>
            <a:endParaRPr lang="en-US" altLang="en-US" sz="2200" dirty="0"/>
          </a:p>
          <a:p>
            <a:r>
              <a:rPr lang="en-US" altLang="en-US" sz="2200" dirty="0"/>
              <a:t>Consumer Driven Recovery Focused Mental Health System: A Consumer Perspective, The Alabama Directions Council, 2007, p 5.</a:t>
            </a:r>
          </a:p>
          <a:p>
            <a:endParaRPr lang="en-US" sz="2200" dirty="0"/>
          </a:p>
        </p:txBody>
      </p:sp>
      <p:pic>
        <p:nvPicPr>
          <p:cNvPr id="9" name="Picture 8" descr="Orange person holding a megaphone&#10;&#10;AI-generated content may be incorrect.">
            <a:extLst>
              <a:ext uri="{FF2B5EF4-FFF2-40B4-BE49-F238E27FC236}">
                <a16:creationId xmlns:a16="http://schemas.microsoft.com/office/drawing/2014/main" id="{014A7EEF-2B6D-4A26-B32E-D6368C95E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756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2" name="Picture 1" descr="A logo for a health care company&#10;&#10;AI-generated content may be incorrect.">
            <a:extLst>
              <a:ext uri="{FF2B5EF4-FFF2-40B4-BE49-F238E27FC236}">
                <a16:creationId xmlns:a16="http://schemas.microsoft.com/office/drawing/2014/main" id="{9A7F7D42-71B6-E45C-181E-9C457E4B5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516" y="5764297"/>
            <a:ext cx="943980" cy="7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11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CD1FCE-64B1-BC56-070F-3230483D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talk about employment</a:t>
            </a:r>
          </a:p>
        </p:txBody>
      </p:sp>
      <p:pic>
        <p:nvPicPr>
          <p:cNvPr id="23" name="Graphic 22" descr="Chat">
            <a:extLst>
              <a:ext uri="{FF2B5EF4-FFF2-40B4-BE49-F238E27FC236}">
                <a16:creationId xmlns:a16="http://schemas.microsoft.com/office/drawing/2014/main" id="{2D6221BC-620F-3898-C060-2C9E8457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8B1E83-22B1-9985-F241-D0CF289FE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8320" y="6118074"/>
            <a:ext cx="6950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7633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BFABC820867440A4D3CC926CFD9046" ma:contentTypeVersion="2" ma:contentTypeDescription="Create a new document." ma:contentTypeScope="" ma:versionID="377c97782dc9e44395277a7dbb250b89">
  <xsd:schema xmlns:xsd="http://www.w3.org/2001/XMLSchema" xmlns:xs="http://www.w3.org/2001/XMLSchema" xmlns:p="http://schemas.microsoft.com/office/2006/metadata/properties" xmlns:ns3="4274f450-e4ba-4c4e-adaa-0545bbb023a2" targetNamespace="http://schemas.microsoft.com/office/2006/metadata/properties" ma:root="true" ma:fieldsID="672df634abb0d166c0743012a5e8f3b9" ns3:_="">
    <xsd:import namespace="4274f450-e4ba-4c4e-adaa-0545bbb023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4f450-e4ba-4c4e-adaa-0545bbb02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743433-48B7-4B23-A0DA-0309898CF2DF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4274f450-e4ba-4c4e-adaa-0545bbb023a2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B8AD76F-F725-49CA-A402-1C77820BD9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74f450-e4ba-4c4e-adaa-0545bbb023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361C78-D0FA-492E-BD05-CC995C3CFB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1774</Words>
  <Application>Microsoft Office PowerPoint</Application>
  <PresentationFormat>Widescreen</PresentationFormat>
  <Paragraphs>257</Paragraphs>
  <Slides>47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ＭＳ Ｐゴシック</vt:lpstr>
      <vt:lpstr>Arial</vt:lpstr>
      <vt:lpstr>Calibri</vt:lpstr>
      <vt:lpstr>Calibri Light</vt:lpstr>
      <vt:lpstr>Helvetica Neue Medium</vt:lpstr>
      <vt:lpstr>Roboto Slab</vt:lpstr>
      <vt:lpstr>Times</vt:lpstr>
      <vt:lpstr>Times New Roman</vt:lpstr>
      <vt:lpstr>Trebuchet MS</vt:lpstr>
      <vt:lpstr>Tw Cen MT</vt:lpstr>
      <vt:lpstr>Tw Cen MT Condensed</vt:lpstr>
      <vt:lpstr>Wingdings</vt:lpstr>
      <vt:lpstr>Wingdings 3</vt:lpstr>
      <vt:lpstr>Office Theme</vt:lpstr>
      <vt:lpstr>Integral</vt:lpstr>
      <vt:lpstr>IPS Supported Employment</vt:lpstr>
      <vt:lpstr>            Myth Busters Agenda </vt:lpstr>
      <vt:lpstr>PowerPoint Presentation</vt:lpstr>
      <vt:lpstr>Myth Buster’s Team </vt:lpstr>
      <vt:lpstr>Why Focus on Employment </vt:lpstr>
      <vt:lpstr>Employment’s role in recovery</vt:lpstr>
      <vt:lpstr>National and State Drivers</vt:lpstr>
      <vt:lpstr>PowerPoint Presentation</vt:lpstr>
      <vt:lpstr>Let’s talk about employment</vt:lpstr>
      <vt:lpstr>What are some of the benefits from working? </vt:lpstr>
      <vt:lpstr>The Value of Work: Work Enhances Recovery  </vt:lpstr>
      <vt:lpstr>Dimensions that Support Recovery </vt:lpstr>
      <vt:lpstr>PowerPoint Presentation</vt:lpstr>
      <vt:lpstr>Negative Effects of Unemployment  Increased substance abuse Increased physical problems Increased psychiatric disorders Reduced self esteem Loss of social contacts Alienation and apathy</vt:lpstr>
      <vt:lpstr>What role does employment play in recovery? </vt:lpstr>
      <vt:lpstr>Recovery? </vt:lpstr>
      <vt:lpstr>Recovery?</vt:lpstr>
      <vt:lpstr>PowerPoint Presentation</vt:lpstr>
      <vt:lpstr>What distinguishes IPS Supported Employment? </vt:lpstr>
      <vt:lpstr>More Evidence in favor of IPS</vt:lpstr>
      <vt:lpstr>The IPS Supported Employment Learning Community</vt:lpstr>
      <vt:lpstr>IPS </vt:lpstr>
      <vt:lpstr>What are some of the myths that surround the idea of working? </vt:lpstr>
      <vt:lpstr>MYTH OR FACT? I must be symptom free before I consider employment. </vt:lpstr>
      <vt:lpstr>MYTH!</vt:lpstr>
      <vt:lpstr>I will lose my benefits If I work</vt:lpstr>
      <vt:lpstr>I WILL lose my benefits if I work</vt:lpstr>
      <vt:lpstr>The IPS Team includes a certified benefits Specialist</vt:lpstr>
      <vt:lpstr>MYTH OR FACT   </vt:lpstr>
      <vt:lpstr> Myth  </vt:lpstr>
      <vt:lpstr>Myth or Fact?</vt:lpstr>
      <vt:lpstr>MYTH </vt:lpstr>
      <vt:lpstr>EMPLOYMENT SPECIALISTS HONOR JOB SEEKER’S EMPLOYMENT PREFERENCES WHEN JOB DEVELOPING</vt:lpstr>
      <vt:lpstr>MYTH OR FACT?</vt:lpstr>
      <vt:lpstr>TRUE!</vt:lpstr>
      <vt:lpstr>IPS Team of Myth busters</vt:lpstr>
      <vt:lpstr>Myth Buster Success StorIES  </vt:lpstr>
      <vt:lpstr>AN IPS Mythbuster</vt:lpstr>
      <vt:lpstr>Yes you can work</vt:lpstr>
      <vt:lpstr>Eight practice principles of IPS supported employment</vt:lpstr>
      <vt:lpstr>PowerPoint Presentation</vt:lpstr>
      <vt:lpstr>Clinical Services can support the Employment Journey</vt:lpstr>
      <vt:lpstr>What would be your dream job?</vt:lpstr>
      <vt:lpstr>IPS Programs in Alabama</vt:lpstr>
      <vt:lpstr>The importance of partnership  adMH * adrs</vt:lpstr>
      <vt:lpstr>PowerPoint Presentation</vt:lpstr>
      <vt:lpstr> Contact Information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IPS Supported Employment</dc:title>
  <dc:creator>Bern, Denise</dc:creator>
  <cp:lastModifiedBy>Denise Bern</cp:lastModifiedBy>
  <cp:revision>117</cp:revision>
  <cp:lastPrinted>2025-04-11T15:49:12Z</cp:lastPrinted>
  <dcterms:created xsi:type="dcterms:W3CDTF">2023-02-21T15:22:44Z</dcterms:created>
  <dcterms:modified xsi:type="dcterms:W3CDTF">2025-06-16T14:36:17Z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0x0101003EBFABC820867440A4D3CC926CFD9046</vt:lpwstr>
  </property>
</Properties>
</file>