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10" r:id="rId3"/>
  </p:sldMasterIdLst>
  <p:notesMasterIdLst>
    <p:notesMasterId r:id="rId15"/>
  </p:notesMasterIdLst>
  <p:sldIdLst>
    <p:sldId id="1344" r:id="rId4"/>
    <p:sldId id="1395" r:id="rId5"/>
    <p:sldId id="267" r:id="rId6"/>
    <p:sldId id="1362" r:id="rId7"/>
    <p:sldId id="1364" r:id="rId8"/>
    <p:sldId id="1366" r:id="rId9"/>
    <p:sldId id="1394" r:id="rId10"/>
    <p:sldId id="1390" r:id="rId11"/>
    <p:sldId id="1389" r:id="rId12"/>
    <p:sldId id="1391" r:id="rId13"/>
    <p:sldId id="1348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7" autoAdjust="0"/>
    <p:restoredTop sz="79728" autoAdjust="0"/>
  </p:normalViewPr>
  <p:slideViewPr>
    <p:cSldViewPr snapToGrid="0">
      <p:cViewPr varScale="1">
        <p:scale>
          <a:sx n="88" d="100"/>
          <a:sy n="88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B3D4EC8-C30C-4F9E-8BE2-D4700A773C97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361EC61-5F72-4E52-B2EB-9BC040D7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5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1353" eaLnBrk="0" fontAlgn="base" hangingPunct="0">
              <a:spcBef>
                <a:spcPct val="0"/>
              </a:spcBef>
              <a:spcAft>
                <a:spcPct val="0"/>
              </a:spcAft>
            </a:pPr>
            <a:fld id="{4D7CBAD8-92AA-4B59-B39D-E5CDC10E59F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defTabSz="991353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1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12820-75E7-4B55-8D76-49ACC1589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8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755650"/>
            <a:ext cx="67008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1239">
              <a:defRPr/>
            </a:pPr>
            <a:fld id="{8C0E1DB7-D959-4C48-B71F-3B92D33384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239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56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755650"/>
            <a:ext cx="67008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1239">
              <a:defRPr/>
            </a:pPr>
            <a:fld id="{8C0E1DB7-D959-4C48-B71F-3B92D33384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239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46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755650"/>
            <a:ext cx="67008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1239">
              <a:defRPr/>
            </a:pPr>
            <a:fld id="{8C0E1DB7-D959-4C48-B71F-3B92D33384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239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305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755650"/>
            <a:ext cx="67008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1239">
              <a:defRPr/>
            </a:pPr>
            <a:fld id="{8C0E1DB7-D959-4C48-B71F-3B92D33384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239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863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755650"/>
            <a:ext cx="67008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1239">
              <a:defRPr/>
            </a:pPr>
            <a:fld id="{8C0E1DB7-D959-4C48-B71F-3B92D33384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239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628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755650"/>
            <a:ext cx="67008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pPr defTabSz="991353"/>
            <a:endParaRPr lang="en-US" dirty="0">
              <a:solidFill>
                <a:srgbClr val="252D65"/>
              </a:solidFill>
              <a:latin typeface="Arialle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1239">
              <a:defRPr/>
            </a:pPr>
            <a:fld id="{8C0E1DB7-D959-4C48-B71F-3B92D33384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1239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315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79FA-0663-4F68-8D8C-D1694E034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3685D-DAFD-4222-B041-3066141DE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F5FF0-5220-49FB-8A80-22BF0179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FD6A-3D57-456C-9B01-D4C263B6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CCE3D-ABB0-41DC-B7B2-555D62FE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8394-B4B1-413C-A2CC-1B3C3D51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685A4-8BD0-43C1-8924-D22F5BB0B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A508-5894-4551-9748-B13FE211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BAD1B-9D97-412E-8AE9-BFBB981D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D08F2-E358-4EF3-91DE-7324F8D3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63F73-B56B-4A73-83C1-BE5F5892A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E4A8D-B03E-458E-8768-1AA2881F1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23790-A2BE-49E1-AC8F-97F9C834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CBB0-DD0D-45DF-B3A9-F8329DD2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E634-F081-48E7-8A68-CAF4CAC1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5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1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0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C9F6-4DE5-48E6-8325-ED6C89A2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C6B1-89C6-49D4-B298-381C8167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E9AC-A1EF-4A56-A44F-453E96EB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9FF3-1ED8-4BF9-BE4F-5A9B4A56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55F0-DE85-4B38-8A14-1B56BAAF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7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4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8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1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7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8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34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9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7E61-AADD-44DC-AB3C-6BD4561E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25EE9-E680-455A-839C-C50850E19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0DFFD-C7D6-449B-8F80-D5539BF5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3937-D021-43C6-80F5-E4968040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D7E4C-4C79-4568-9109-C2A120DB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1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9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01D-00A2-49A8-AF74-D1DF10A8E6B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70B-BA36-469F-B534-64BB962B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01D-00A2-49A8-AF74-D1DF10A8E6B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70B-BA36-469F-B534-64BB962B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01D-00A2-49A8-AF74-D1DF10A8E6B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70B-BA36-469F-B534-64BB962B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01D-00A2-49A8-AF74-D1DF10A8E6B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70B-BA36-469F-B534-64BB962B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01D-00A2-49A8-AF74-D1DF10A8E6B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70B-BA36-469F-B534-64BB962B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72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01D-00A2-49A8-AF74-D1DF10A8E6B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F70B-BA36-469F-B534-64BB962B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35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8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020F-7F27-4661-8073-F9024C0FFA02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AE0A-7619-4365-B22A-41CBB5E9B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B7A1-5754-4824-B862-43EBCF52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1B49-BEF3-49A4-A7B4-F2F46E15A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D8063-7682-4C40-8A28-CF1B0EB3A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02046-8731-4DFC-97F1-B9F20B27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7B272-3712-4030-A578-F0424901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15669-4464-4644-8340-BB43596A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4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84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30" y="2528888"/>
            <a:ext cx="3339823" cy="432911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239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AEE8-78A9-4665-98BF-B7DFDF41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75476-760C-40F7-95A8-B8C5E55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D12A0-D727-49ED-9965-1EFCF0D3D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108CE-E7EC-43D7-A327-D3CB11EC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0C5A2-25F4-4AFD-8281-9573DE93C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FBCFE-34B3-478D-9FF5-8AA9C39F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2DA9F-6012-4E64-8157-AB36F2B6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15728-D99D-431E-B2BC-DF94EEAD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82B5-1D9E-4818-8DB2-BE8A1C40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3E9DC-5A4F-4C92-A00B-FE2CE3BD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AD8B0-7FD0-43EB-AC45-AEF0DA72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D49CA-643F-4B53-89E0-A2ADC9CC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D1BCC-D863-4E35-B3BB-75296651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89D8C-F4A9-4650-B1B8-D5BC98DC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FC6E6-371A-4A25-872E-2C5653B8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FB0D-5943-4969-BB23-07BE4352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9BDB-709C-43EC-94D0-A31E713C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5340-BDDD-44C0-8035-D72CBF5E8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70456-044D-479F-9B1E-350C8006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9612-B44F-4611-BA15-B40DBEA6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F8122-14D9-4380-AEC7-C63C02C0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4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63BF-138A-4CE0-9F8C-23E261A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70A1D-7A6D-484D-8BF5-B1EB3E645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2833E-52AE-4462-ADF0-96C00BDF6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53526-77FB-4C92-B917-E3272410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30237-C196-44D6-8181-40C40280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13567-7139-4C44-A891-DE5D1CD5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4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E5888-818F-4221-B6F6-C8D798D9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87D02-4628-4BF3-A780-148D1739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F5F2-C561-41B0-B79E-CDD5E5580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1D19E-CDB2-46F0-85D0-1B46A0D10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CE4E3-CF4D-46C0-A2D1-5777F46B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0FF29-8D39-4BEF-A889-5F8906E2936C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766DC-CA4B-4579-A9DB-993EA5EF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696" r:id="rId18"/>
    <p:sldLayoutId id="214748369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03" y="924552"/>
            <a:ext cx="3368063" cy="345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1" y="48694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ALABAMA DEPARTMENT OF REHABILITATION SERVICES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5591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87CB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Our mission is to enable Alabama's children and adults with disabilities to achieve their maximum potential</a:t>
            </a: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srgbClr val="187CB2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187CB2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1" y="2045632"/>
            <a:ext cx="2090872" cy="159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16970"/>
          <a:stretch/>
        </p:blipFill>
        <p:spPr>
          <a:xfrm>
            <a:off x="2447507" y="2045632"/>
            <a:ext cx="1800692" cy="159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63" y="2045632"/>
            <a:ext cx="2111112" cy="159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35" y="2045632"/>
            <a:ext cx="2284515" cy="159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66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5D4B1F-EEF2-4B04-A45E-ADC7E3E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4839"/>
            <a:ext cx="12192000" cy="1291212"/>
          </a:xfrm>
          <a:prstGeom prst="rect">
            <a:avLst/>
          </a:prstGeom>
          <a:solidFill>
            <a:srgbClr val="252D65"/>
          </a:solidFill>
          <a:ln>
            <a:solidFill>
              <a:srgbClr val="252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A0812-1FCD-D34F-8C36-AE2001F3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409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Feedback/Comments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706A9-B4B0-FFF2-C167-9DEE706D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337" y="1588375"/>
            <a:ext cx="10018713" cy="3681249"/>
          </a:xfrm>
        </p:spPr>
        <p:txBody>
          <a:bodyPr>
            <a:normAutofit/>
          </a:bodyPr>
          <a:lstStyle/>
          <a:p>
            <a:r>
              <a:rPr lang="en-US" sz="3200" dirty="0"/>
              <a:t>Suggestions?</a:t>
            </a:r>
          </a:p>
          <a:p>
            <a:r>
              <a:rPr lang="en-US" sz="3200" dirty="0"/>
              <a:t>Ideas?</a:t>
            </a:r>
          </a:p>
          <a:p>
            <a:r>
              <a:rPr lang="en-US" sz="3200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230220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87665" y="3277691"/>
            <a:ext cx="4327215" cy="45506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87665" y="-1220270"/>
            <a:ext cx="4327215" cy="45506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43583" y="4462751"/>
            <a:ext cx="1685596" cy="168559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EAF4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193548" tIns="193548" rIns="193548" bIns="193548" rtlCol="0" anchor="ctr"/>
            <a:lstStyle/>
            <a:p>
              <a:pPr algn="ctr" defTabSz="609630">
                <a:lnSpc>
                  <a:spcPts val="1600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65704" y="655988"/>
            <a:ext cx="1685596" cy="168559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EAF4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193548" tIns="193548" rIns="193548" bIns="193548" rtlCol="0" anchor="ctr"/>
            <a:lstStyle/>
            <a:p>
              <a:pPr algn="ctr" defTabSz="609630">
                <a:lnSpc>
                  <a:spcPts val="1600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631960" y="1548820"/>
            <a:ext cx="3638575" cy="3760361"/>
            <a:chOff x="0" y="0"/>
            <a:chExt cx="6362700" cy="6575666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4"/>
              <a:stretch>
                <a:fillRect l="-1676" r="-1676"/>
              </a:stretch>
            </a:blipFill>
          </p:spPr>
        </p:sp>
      </p:grpSp>
      <p:sp>
        <p:nvSpPr>
          <p:cNvPr id="15" name="AutoShape 15"/>
          <p:cNvSpPr/>
          <p:nvPr/>
        </p:nvSpPr>
        <p:spPr>
          <a:xfrm>
            <a:off x="5855478" y="2356183"/>
            <a:ext cx="3832532" cy="0"/>
          </a:xfrm>
          <a:prstGeom prst="line">
            <a:avLst/>
          </a:prstGeom>
          <a:ln w="800100" cap="flat">
            <a:solidFill>
              <a:srgbClr val="E5E5D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25496" y="3004799"/>
            <a:ext cx="216319" cy="2163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25936" y="5131637"/>
            <a:ext cx="205533" cy="29361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869963" y="3637952"/>
            <a:ext cx="184119" cy="1416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41467" y="5372793"/>
            <a:ext cx="1159816" cy="6263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7683" y="741884"/>
            <a:ext cx="1159816" cy="6263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897067" y="5811065"/>
            <a:ext cx="337282" cy="33728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825496" y="4175433"/>
            <a:ext cx="350205" cy="560327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794260" y="1316288"/>
            <a:ext cx="7135053" cy="79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646"/>
              </a:lnSpc>
              <a:defRPr/>
            </a:pPr>
            <a:r>
              <a:rPr lang="en-US" sz="4748" dirty="0">
                <a:solidFill>
                  <a:srgbClr val="3EAF49"/>
                </a:solidFill>
                <a:latin typeface="Lora"/>
              </a:rPr>
              <a:t>Daniel Spencer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81367" y="2162219"/>
            <a:ext cx="3897099" cy="33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31"/>
              </a:lnSpc>
              <a:defRPr/>
            </a:pPr>
            <a:r>
              <a:rPr lang="en-US" sz="2022" dirty="0">
                <a:solidFill>
                  <a:srgbClr val="2C303C"/>
                </a:solidFill>
                <a:latin typeface="Questrial Bold"/>
              </a:rPr>
              <a:t>Business Relations Consultant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222481" y="3558122"/>
            <a:ext cx="3792643" cy="27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r>
              <a:rPr lang="en-US" sz="1651" u="sng">
                <a:solidFill>
                  <a:srgbClr val="E6DFD8"/>
                </a:solidFill>
                <a:latin typeface="Questrial"/>
              </a:rPr>
              <a:t>Daniel.Spencer@rehab.alabama.gov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234349" y="4068194"/>
            <a:ext cx="2767632" cy="56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endParaRPr lang="en-US" sz="1651" u="sng" dirty="0">
              <a:solidFill>
                <a:srgbClr val="E6DFD8"/>
              </a:solidFill>
              <a:latin typeface="Questrial Bold"/>
            </a:endParaRPr>
          </a:p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endParaRPr lang="en-US" sz="1651" u="sng" dirty="0">
              <a:solidFill>
                <a:srgbClr val="E6DFD8"/>
              </a:solidFill>
              <a:latin typeface="Questrial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234349" y="2913156"/>
            <a:ext cx="2663486" cy="567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r>
              <a:rPr lang="en-US" sz="1651" dirty="0">
                <a:solidFill>
                  <a:srgbClr val="E6DFD8"/>
                </a:solidFill>
                <a:latin typeface="Questrial Bold"/>
              </a:rPr>
              <a:t>256-549-7792 – Office</a:t>
            </a:r>
          </a:p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r>
              <a:rPr lang="en-US" sz="1651" dirty="0">
                <a:solidFill>
                  <a:srgbClr val="E6DFD8"/>
                </a:solidFill>
                <a:latin typeface="Questrial Bold"/>
              </a:rPr>
              <a:t>256-390-9130 – Work Cell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234349" y="5050042"/>
            <a:ext cx="3159312" cy="56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2"/>
              </a:lnSpc>
              <a:defRPr/>
            </a:pPr>
            <a:r>
              <a:rPr lang="en-US" sz="1651" dirty="0">
                <a:solidFill>
                  <a:srgbClr val="E6DFD8"/>
                </a:solidFill>
                <a:latin typeface="Questrial"/>
              </a:rPr>
              <a:t>1100 George Wallace Drive</a:t>
            </a:r>
          </a:p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r>
              <a:rPr lang="en-US" sz="1651" dirty="0">
                <a:solidFill>
                  <a:srgbClr val="E6DFD8"/>
                </a:solidFill>
                <a:latin typeface="Questrial"/>
              </a:rPr>
              <a:t>Gadsden, AL  35903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77799" y="5853666"/>
            <a:ext cx="5542113" cy="21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53"/>
              </a:lnSpc>
              <a:spcBef>
                <a:spcPct val="0"/>
              </a:spcBef>
              <a:defRPr/>
            </a:pPr>
            <a:r>
              <a:rPr lang="en-US" sz="1251" u="sng" dirty="0">
                <a:solidFill>
                  <a:srgbClr val="E6DFD8"/>
                </a:solidFill>
                <a:latin typeface="Questrial Bold"/>
              </a:rPr>
              <a:t>https://www.linkedin.com/in/daniel-spencer-17a882b6/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77799" y="4130051"/>
            <a:ext cx="5151245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2"/>
              </a:lnSpc>
              <a:defRPr/>
            </a:pPr>
            <a:r>
              <a:rPr lang="en-US" sz="1651" dirty="0">
                <a:solidFill>
                  <a:srgbClr val="E6DFD8"/>
                </a:solidFill>
                <a:latin typeface="Questrial Bold"/>
              </a:rPr>
              <a:t> Cherokee, Dekalb, Etowah, Marshall, St. Clair</a:t>
            </a:r>
          </a:p>
          <a:p>
            <a:pPr defTabSz="609630">
              <a:lnSpc>
                <a:spcPts val="2312"/>
              </a:lnSpc>
              <a:defRPr/>
            </a:pPr>
            <a:r>
              <a:rPr lang="en-US" sz="1651" dirty="0">
                <a:solidFill>
                  <a:srgbClr val="E6DFD8"/>
                </a:solidFill>
                <a:latin typeface="Questrial Bold"/>
              </a:rPr>
              <a:t> Huntsville, Madison, Scottsboro</a:t>
            </a:r>
          </a:p>
          <a:p>
            <a:pPr defTabSz="609630">
              <a:lnSpc>
                <a:spcPts val="2312"/>
              </a:lnSpc>
              <a:spcBef>
                <a:spcPct val="0"/>
              </a:spcBef>
              <a:defRPr/>
            </a:pPr>
            <a:endParaRPr lang="en-US" sz="1651" dirty="0">
              <a:solidFill>
                <a:srgbClr val="E6DFD8"/>
              </a:solidFill>
              <a:latin typeface="Questria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DDFF-13F3-9B4E-EDD5-0D19B47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97" y="304800"/>
            <a:ext cx="10018713" cy="1066800"/>
          </a:xfrm>
        </p:spPr>
        <p:txBody>
          <a:bodyPr>
            <a:normAutofit/>
          </a:bodyPr>
          <a:lstStyle/>
          <a:p>
            <a:r>
              <a:rPr lang="en-US" sz="54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6F358-1354-10AF-CAB8-04B8D902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539" y="1371600"/>
            <a:ext cx="10018713" cy="466997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Who is the READI-Net/Business Relations Program (BRC)?</a:t>
            </a:r>
          </a:p>
          <a:p>
            <a:r>
              <a:rPr lang="en-US" sz="4000" dirty="0"/>
              <a:t>Request Process/Form</a:t>
            </a:r>
          </a:p>
          <a:p>
            <a:r>
              <a:rPr lang="en-US" sz="4000" dirty="0"/>
              <a:t>List of Job Readiness Classes</a:t>
            </a:r>
          </a:p>
          <a:p>
            <a:r>
              <a:rPr lang="en-US" sz="4000" dirty="0"/>
              <a:t>Job Readiness Class Demonstration</a:t>
            </a:r>
          </a:p>
          <a:p>
            <a:r>
              <a:rPr lang="en-US" sz="4000" dirty="0"/>
              <a:t>Suggestive Skillset for Job Readiness Instructor</a:t>
            </a:r>
          </a:p>
          <a:p>
            <a:r>
              <a:rPr lang="en-US" sz="4000" dirty="0"/>
              <a:t>Comments/Questions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5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92115" y="1587992"/>
            <a:ext cx="2013030" cy="3545465"/>
            <a:chOff x="0" y="0"/>
            <a:chExt cx="8492443" cy="149573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2443" cy="14957383"/>
            </a:xfrm>
            <a:custGeom>
              <a:avLst/>
              <a:gdLst/>
              <a:ahLst/>
              <a:cxnLst/>
              <a:rect l="l" t="t" r="r" b="b"/>
              <a:pathLst>
                <a:path w="8492443" h="14957383">
                  <a:moveTo>
                    <a:pt x="0" y="0"/>
                  </a:moveTo>
                  <a:lnTo>
                    <a:pt x="8492443" y="0"/>
                  </a:lnTo>
                  <a:lnTo>
                    <a:pt x="8492443" y="14957383"/>
                  </a:lnTo>
                  <a:lnTo>
                    <a:pt x="0" y="14957383"/>
                  </a:lnTo>
                  <a:close/>
                </a:path>
              </a:pathLst>
            </a:custGeom>
            <a:solidFill>
              <a:srgbClr val="127CB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587992"/>
            <a:ext cx="2062342" cy="3545465"/>
            <a:chOff x="0" y="0"/>
            <a:chExt cx="1798414" cy="30917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98413" cy="3091734"/>
            </a:xfrm>
            <a:custGeom>
              <a:avLst/>
              <a:gdLst/>
              <a:ahLst/>
              <a:cxnLst/>
              <a:rect l="l" t="t" r="r" b="b"/>
              <a:pathLst>
                <a:path w="1798413" h="3091734">
                  <a:moveTo>
                    <a:pt x="0" y="0"/>
                  </a:moveTo>
                  <a:lnTo>
                    <a:pt x="1798413" y="0"/>
                  </a:lnTo>
                  <a:lnTo>
                    <a:pt x="1798413" y="3091734"/>
                  </a:lnTo>
                  <a:lnTo>
                    <a:pt x="0" y="3091734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05145" y="1587992"/>
            <a:ext cx="1886855" cy="3545465"/>
            <a:chOff x="0" y="0"/>
            <a:chExt cx="8530748" cy="14957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30748" cy="14957383"/>
            </a:xfrm>
            <a:custGeom>
              <a:avLst/>
              <a:gdLst/>
              <a:ahLst/>
              <a:cxnLst/>
              <a:rect l="l" t="t" r="r" b="b"/>
              <a:pathLst>
                <a:path w="8530748" h="14957383">
                  <a:moveTo>
                    <a:pt x="0" y="0"/>
                  </a:moveTo>
                  <a:lnTo>
                    <a:pt x="8530748" y="0"/>
                  </a:lnTo>
                  <a:lnTo>
                    <a:pt x="8530748" y="14957383"/>
                  </a:lnTo>
                  <a:lnTo>
                    <a:pt x="0" y="14957383"/>
                  </a:lnTo>
                  <a:close/>
                </a:path>
              </a:pathLst>
            </a:custGeom>
            <a:solidFill>
              <a:srgbClr val="252D6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14573" y="3138038"/>
            <a:ext cx="445834" cy="449285"/>
            <a:chOff x="0" y="0"/>
            <a:chExt cx="1883842" cy="18984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83842" cy="1898421"/>
            </a:xfrm>
            <a:custGeom>
              <a:avLst/>
              <a:gdLst/>
              <a:ahLst/>
              <a:cxnLst/>
              <a:rect l="l" t="t" r="r" b="b"/>
              <a:pathLst>
                <a:path w="1883842" h="1898421">
                  <a:moveTo>
                    <a:pt x="0" y="0"/>
                  </a:moveTo>
                  <a:lnTo>
                    <a:pt x="1883842" y="0"/>
                  </a:lnTo>
                  <a:lnTo>
                    <a:pt x="1883842" y="1898421"/>
                  </a:lnTo>
                  <a:lnTo>
                    <a:pt x="0" y="1898421"/>
                  </a:lnTo>
                  <a:close/>
                </a:path>
              </a:pathLst>
            </a:custGeom>
            <a:solidFill>
              <a:srgbClr val="3EAF4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26270" y="1587992"/>
            <a:ext cx="2086373" cy="3545465"/>
            <a:chOff x="0" y="0"/>
            <a:chExt cx="1900148" cy="32290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00148" cy="3229005"/>
            </a:xfrm>
            <a:custGeom>
              <a:avLst/>
              <a:gdLst/>
              <a:ahLst/>
              <a:cxnLst/>
              <a:rect l="l" t="t" r="r" b="b"/>
              <a:pathLst>
                <a:path w="1900148" h="3229005">
                  <a:moveTo>
                    <a:pt x="0" y="0"/>
                  </a:moveTo>
                  <a:lnTo>
                    <a:pt x="1900148" y="0"/>
                  </a:lnTo>
                  <a:lnTo>
                    <a:pt x="1900148" y="3229005"/>
                  </a:lnTo>
                  <a:lnTo>
                    <a:pt x="0" y="3229005"/>
                  </a:lnTo>
                  <a:close/>
                </a:path>
              </a:pathLst>
            </a:custGeom>
            <a:solidFill>
              <a:srgbClr val="007A4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83927" y="1587992"/>
            <a:ext cx="2261291" cy="3545465"/>
            <a:chOff x="0" y="0"/>
            <a:chExt cx="1631740" cy="25583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1740" cy="2558396"/>
            </a:xfrm>
            <a:custGeom>
              <a:avLst/>
              <a:gdLst/>
              <a:ahLst/>
              <a:cxnLst/>
              <a:rect l="l" t="t" r="r" b="b"/>
              <a:pathLst>
                <a:path w="1631740" h="2558396">
                  <a:moveTo>
                    <a:pt x="0" y="0"/>
                  </a:moveTo>
                  <a:lnTo>
                    <a:pt x="1631740" y="0"/>
                  </a:lnTo>
                  <a:lnTo>
                    <a:pt x="1631740" y="2558396"/>
                  </a:lnTo>
                  <a:lnTo>
                    <a:pt x="0" y="2558396"/>
                  </a:lnTo>
                  <a:close/>
                </a:path>
              </a:pathLst>
            </a:custGeom>
            <a:solidFill>
              <a:srgbClr val="252D6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62342" y="1587992"/>
            <a:ext cx="2069878" cy="3545465"/>
            <a:chOff x="0" y="0"/>
            <a:chExt cx="3052651" cy="5228843"/>
          </a:xfrm>
          <a:solidFill>
            <a:srgbClr val="047BC1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52651" cy="5228843"/>
            </a:xfrm>
            <a:custGeom>
              <a:avLst/>
              <a:gdLst/>
              <a:ahLst/>
              <a:cxnLst/>
              <a:rect l="l" t="t" r="r" b="b"/>
              <a:pathLst>
                <a:path w="3052651" h="5228843">
                  <a:moveTo>
                    <a:pt x="0" y="0"/>
                  </a:moveTo>
                  <a:lnTo>
                    <a:pt x="3052651" y="0"/>
                  </a:lnTo>
                  <a:lnTo>
                    <a:pt x="3052651" y="5228843"/>
                  </a:lnTo>
                  <a:lnTo>
                    <a:pt x="0" y="522884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24780" y="4064486"/>
            <a:ext cx="849722" cy="8497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91557" y="3355742"/>
            <a:ext cx="758868" cy="7588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31889" y="4312174"/>
            <a:ext cx="567421" cy="5674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33901" y="2664329"/>
            <a:ext cx="601187" cy="60118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46750" y="2592065"/>
            <a:ext cx="687151" cy="6871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648343" y="4211656"/>
            <a:ext cx="658214" cy="65821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26820" y="4024836"/>
            <a:ext cx="929021" cy="92902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318742" y="2553556"/>
            <a:ext cx="653282" cy="65328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123523" y="4024836"/>
            <a:ext cx="443697" cy="103185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9116680" y="4450008"/>
            <a:ext cx="814571" cy="72085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739288" y="3265516"/>
            <a:ext cx="447441" cy="7990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369959" y="4312174"/>
            <a:ext cx="602065" cy="60206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69491" y="4064486"/>
            <a:ext cx="849722" cy="84972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09050" y="4064517"/>
            <a:ext cx="928990" cy="92899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2705671" y="5667966"/>
            <a:ext cx="703854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7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7" b="0" i="0" u="none" strike="noStrike" kern="1200" cap="none" spc="0" normalizeH="0" baseline="0" noProof="0" dirty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and solutions that our program provides to Business and Industry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9486" y="2322289"/>
            <a:ext cx="1708131" cy="203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Pre-Hire Work Experience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Work-Based Learning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Apprenticeships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On-the-job training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Wage Reimbursements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Tax Incentives</a:t>
            </a:r>
          </a:p>
          <a:p>
            <a:pPr marL="0" marR="0" lvl="0" indent="0" algn="l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4" normalizeH="0" baseline="0" noProof="0" dirty="0">
              <a:ln>
                <a:noFill/>
              </a:ln>
              <a:solidFill>
                <a:srgbClr val="3EAF49"/>
              </a:solidFill>
              <a:effectLst/>
              <a:uLnTx/>
              <a:uFillTx/>
              <a:latin typeface="Glacial Indifference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981648" y="2782772"/>
            <a:ext cx="2069878" cy="80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Workplace Consultation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Disability management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ADA Resources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503 Compliance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4031" y="1757325"/>
            <a:ext cx="167358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RECRUITING </a:t>
            </a:r>
          </a:p>
          <a:p>
            <a:pPr marL="0" marR="0" lvl="0" indent="0" algn="ctr" defTabSz="609630" rtl="0" eaLnBrk="1" fontAlgn="auto" latinLnBrk="0" hangingPunct="1">
              <a:lnSpc>
                <a:spcPts val="1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&amp; HIRING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594815" y="1758524"/>
            <a:ext cx="131490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JOB RETENTION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354526" y="1760950"/>
            <a:ext cx="1670959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INNOVATIVE IDEAS ON ACCESSIBILITY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225749" y="1760950"/>
            <a:ext cx="164778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TECHNICAL ASSISTANCE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92115" y="1758524"/>
            <a:ext cx="201303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DISABILITY TRAINING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451250" y="1758524"/>
            <a:ext cx="163641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 INCLUSIVE WORKPLACE 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371928" y="2803986"/>
            <a:ext cx="1760677" cy="10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We offer return-to-work/ 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stay-at-work services for employees affected by disability, injury, or illness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55066" y="2782772"/>
            <a:ext cx="2069878" cy="80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We consult directly with your </a:t>
            </a:r>
          </a:p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business to assist you with finding the right solutions for workplace accommodations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71981" y="2735131"/>
            <a:ext cx="1503435" cy="10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We offer disability and workplace training at no-cost to Alabama's business and industry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BB94041-4776-4CD5-AF03-E269F6174CF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368" y="0"/>
            <a:ext cx="3902755" cy="1827133"/>
          </a:xfrm>
          <a:prstGeom prst="rect">
            <a:avLst/>
          </a:prstGeom>
        </p:spPr>
      </p:pic>
      <p:pic>
        <p:nvPicPr>
          <p:cNvPr id="51" name="Picture 34">
            <a:extLst>
              <a:ext uri="{FF2B5EF4-FFF2-40B4-BE49-F238E27FC236}">
                <a16:creationId xmlns:a16="http://schemas.microsoft.com/office/drawing/2014/main" id="{442C5361-8871-480E-ACCE-4592D73FFE4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031889" y="3583000"/>
            <a:ext cx="688862" cy="304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5D4B1F-EEF2-4B04-A45E-ADC7E3E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4839"/>
            <a:ext cx="12192000" cy="1291212"/>
          </a:xfrm>
          <a:prstGeom prst="rect">
            <a:avLst/>
          </a:prstGeom>
          <a:solidFill>
            <a:srgbClr val="252D65"/>
          </a:solidFill>
          <a:ln>
            <a:solidFill>
              <a:srgbClr val="252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A0812-1FCD-D34F-8C36-AE2001F3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7" y="0"/>
            <a:ext cx="10523483" cy="1114097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2A74-FDC7-76D9-EDB4-A30DC0D8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7" y="1436742"/>
            <a:ext cx="10541877" cy="435133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500" dirty="0"/>
              <a:t>BRC email List of Job Readiness Topics to Transition Vocational Rehabilitation (VR) Counselor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Transition Vocational Rehabilitation (VR) Counselor and Special Education Teacher decide on what topic they would like the BRC to present on</a:t>
            </a:r>
          </a:p>
          <a:p>
            <a:endParaRPr lang="en-US" sz="3500" dirty="0"/>
          </a:p>
          <a:p>
            <a:r>
              <a:rPr lang="en-US" sz="3500" dirty="0"/>
              <a:t>Transition VR Counselor communicates with the BRC about topic, suggested date(s), time(s), location, and approximately how many students will be present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Logistics are confirmed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5D4B1F-EEF2-4B04-A45E-ADC7E3E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4839"/>
            <a:ext cx="12192000" cy="1291212"/>
          </a:xfrm>
          <a:prstGeom prst="rect">
            <a:avLst/>
          </a:prstGeom>
          <a:solidFill>
            <a:srgbClr val="252D65"/>
          </a:solidFill>
          <a:ln>
            <a:solidFill>
              <a:srgbClr val="252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A0812-1FCD-D34F-8C36-AE2001F3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23" y="127508"/>
            <a:ext cx="9886999" cy="77002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/>
              </a:rPr>
              <a:t>Sample Copy of BRC Request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15640-FC29-F820-9B7E-53707FE3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09" y="1265771"/>
            <a:ext cx="704225" cy="796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ECA0B-8669-5B71-FF7F-BDC281D44D1B}"/>
              </a:ext>
            </a:extLst>
          </p:cNvPr>
          <p:cNvSpPr txBox="1"/>
          <p:nvPr/>
        </p:nvSpPr>
        <p:spPr>
          <a:xfrm>
            <a:off x="2472760" y="2104714"/>
            <a:ext cx="6101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BRC Pre-Employment Services </a:t>
            </a:r>
          </a:p>
          <a:p>
            <a:pPr lvl="1" algn="ctr"/>
            <a:r>
              <a:rPr lang="en-U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Request Form </a:t>
            </a:r>
          </a:p>
          <a:p>
            <a:pPr lvl="1" algn="ctr"/>
            <a:r>
              <a:rPr lang="en-U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Alabama Department of Rehab Services 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4EE5A-477C-2F3F-F454-0EBE38673C50}"/>
              </a:ext>
            </a:extLst>
          </p:cNvPr>
          <p:cNvSpPr txBox="1"/>
          <p:nvPr/>
        </p:nvSpPr>
        <p:spPr>
          <a:xfrm>
            <a:off x="2961507" y="2821472"/>
            <a:ext cx="61012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Name of High School: ____________________________ VR Counselor: _________________________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Class Contact: ______________________________Email Address:_______________________________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Class Requested: ________________________ Requested Block/s: __________________________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Preferred days of the week for outside presentations:_____________________________________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Please list the students that will be participating in this service: 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A5BC63-D97F-4A23-1657-A1FE50BE1F77}"/>
              </a:ext>
            </a:extLst>
          </p:cNvPr>
          <p:cNvSpPr txBox="1"/>
          <p:nvPr/>
        </p:nvSpPr>
        <p:spPr>
          <a:xfrm>
            <a:off x="2961506" y="4660782"/>
            <a:ext cx="6182493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sz="11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Student’s Name 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11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Grade 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  <a:r>
              <a:rPr lang="en-US" sz="11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Educational Pathway 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</a:p>
          <a:p>
            <a:endParaRPr lang="en-US" sz="11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1. 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</a:p>
          <a:p>
            <a:endParaRPr lang="en-US" sz="11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2. 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</a:p>
          <a:p>
            <a:endParaRPr lang="en-US" sz="11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3. 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567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5D4B1F-EEF2-4B04-A45E-ADC7E3E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01969"/>
            <a:ext cx="12192000" cy="1291212"/>
          </a:xfrm>
          <a:prstGeom prst="rect">
            <a:avLst/>
          </a:prstGeom>
          <a:solidFill>
            <a:srgbClr val="252D65"/>
          </a:solidFill>
          <a:ln>
            <a:solidFill>
              <a:srgbClr val="252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of Job Readiness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E5E5-2475-F067-E4FD-CC8A665A6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5345" y="2004846"/>
            <a:ext cx="4895055" cy="4374933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a Handshake/First Impressions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 of Disability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Question Do’s &amp; Don’ts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Dress for Success/Hygiene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Literacy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 Skills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Take Online Assessments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Interviewing Skills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0422C-9047-0C83-D82B-459A3775E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3972" y="1705029"/>
            <a:ext cx="5181600" cy="4785382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Enthusiasm &amp; Attitude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Mock Interviews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Resume Tips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Solving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 &amp; Leadership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Ethics and Behaviors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Etiquette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Application Tips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Relationships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0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F0D3-7D0B-279B-7FE0-6D76873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1" y="315686"/>
            <a:ext cx="10018713" cy="2068285"/>
          </a:xfrm>
        </p:spPr>
        <p:txBody>
          <a:bodyPr>
            <a:noAutofit/>
          </a:bodyPr>
          <a:lstStyle/>
          <a:p>
            <a:r>
              <a:rPr lang="en-US" sz="6000" b="1" dirty="0"/>
              <a:t>Oh Be Careful...What You Do!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881B7-04EB-2743-A5E5-A4285B09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328" y="2232251"/>
            <a:ext cx="6477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0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5D4B1F-EEF2-4B04-A45E-ADC7E3E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4839"/>
            <a:ext cx="12192000" cy="1291212"/>
          </a:xfrm>
          <a:prstGeom prst="rect">
            <a:avLst/>
          </a:prstGeom>
          <a:solidFill>
            <a:srgbClr val="252D65"/>
          </a:solidFill>
          <a:ln>
            <a:solidFill>
              <a:srgbClr val="252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A0812-1FCD-D34F-8C36-AE2001F3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40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Demonstration: Non-Verbal Communication          Presentation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F6E22C4-3AFA-B9BE-D354-8D3E7661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4426" y="1650124"/>
            <a:ext cx="7346731" cy="4603531"/>
          </a:xfrm>
          <a:prstGeom prst="rect">
            <a:avLst/>
          </a:prstGeom>
        </p:spPr>
      </p:pic>
      <p:sp>
        <p:nvSpPr>
          <p:cNvPr id="9" name="AutoShape 6" descr="Intro - song and lyrics by Positive Mental Attitude | Spotify">
            <a:extLst>
              <a:ext uri="{FF2B5EF4-FFF2-40B4-BE49-F238E27FC236}">
                <a16:creationId xmlns:a16="http://schemas.microsoft.com/office/drawing/2014/main" id="{C2415482-1E0F-AF49-3E64-691448064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49917" y="26880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C9B48-1A08-2D3F-4D17-3407A1FB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426" y="1650123"/>
            <a:ext cx="7420305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5D4B1F-EEF2-4B04-A45E-ADC7E3E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4839"/>
            <a:ext cx="12192000" cy="1291212"/>
          </a:xfrm>
          <a:prstGeom prst="rect">
            <a:avLst/>
          </a:prstGeom>
          <a:solidFill>
            <a:srgbClr val="252D65"/>
          </a:solidFill>
          <a:ln>
            <a:solidFill>
              <a:srgbClr val="252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A0812-1FCD-D34F-8C36-AE2001F3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409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Suggested Skillset for Job Readiness Instructor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2A74-FDC7-76D9-EDB4-A30DC0D8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841" y="1226373"/>
            <a:ext cx="10247587" cy="6127530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Passion/Love for Youth</a:t>
            </a:r>
          </a:p>
          <a:p>
            <a:r>
              <a:rPr lang="en-US" sz="2400" dirty="0"/>
              <a:t>Creative</a:t>
            </a:r>
          </a:p>
          <a:p>
            <a:r>
              <a:rPr lang="en-US" sz="2400" dirty="0"/>
              <a:t>Flexible</a:t>
            </a:r>
          </a:p>
          <a:p>
            <a:r>
              <a:rPr lang="en-US" sz="2400" dirty="0"/>
              <a:t>Energetic</a:t>
            </a:r>
          </a:p>
          <a:p>
            <a:r>
              <a:rPr lang="en-US" sz="2400" dirty="0"/>
              <a:t>Engaging</a:t>
            </a:r>
          </a:p>
          <a:p>
            <a:r>
              <a:rPr lang="en-US" sz="2400" dirty="0"/>
              <a:t>Silly</a:t>
            </a:r>
          </a:p>
          <a:p>
            <a:r>
              <a:rPr lang="en-US" sz="2400" dirty="0"/>
              <a:t>Must be open to learning as well as teaching</a:t>
            </a:r>
          </a:p>
          <a:p>
            <a:r>
              <a:rPr lang="en-US" sz="2400" dirty="0"/>
              <a:t>Transparent about personal experiences</a:t>
            </a:r>
          </a:p>
          <a:p>
            <a:r>
              <a:rPr lang="en-US" sz="2400" dirty="0"/>
              <a:t>Knowledge of how to use the Internet to search for topics and relevant activities for high school students</a:t>
            </a:r>
          </a:p>
          <a:p>
            <a:r>
              <a:rPr lang="en-US" sz="2400" dirty="0"/>
              <a:t>Being mindful of type of students (i.e. culture, race, and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LOVES TO HAVE FUN!!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278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520</Words>
  <Application>Microsoft Office PowerPoint</Application>
  <PresentationFormat>Widescreen</PresentationFormat>
  <Paragraphs>140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Arialle</vt:lpstr>
      <vt:lpstr>Arimo</vt:lpstr>
      <vt:lpstr>Calibri</vt:lpstr>
      <vt:lpstr>Calibri Light</vt:lpstr>
      <vt:lpstr>Century Gothic</vt:lpstr>
      <vt:lpstr>Corbel</vt:lpstr>
      <vt:lpstr>Franklin Gothic Book</vt:lpstr>
      <vt:lpstr>Glacial Indifference</vt:lpstr>
      <vt:lpstr>Lora</vt:lpstr>
      <vt:lpstr>Montserrat Classic</vt:lpstr>
      <vt:lpstr>Montserrat Light</vt:lpstr>
      <vt:lpstr>Questrial</vt:lpstr>
      <vt:lpstr>Questrial Bold</vt:lpstr>
      <vt:lpstr>Segoe UI</vt:lpstr>
      <vt:lpstr>Symbol</vt:lpstr>
      <vt:lpstr>Times New Roman</vt:lpstr>
      <vt:lpstr>Office Theme</vt:lpstr>
      <vt:lpstr>3_Office Theme</vt:lpstr>
      <vt:lpstr>Parallax</vt:lpstr>
      <vt:lpstr>PowerPoint Presentation</vt:lpstr>
      <vt:lpstr>Agenda</vt:lpstr>
      <vt:lpstr>PowerPoint Presentation</vt:lpstr>
      <vt:lpstr>Request Process</vt:lpstr>
      <vt:lpstr>Sample Copy of BRC Request Form</vt:lpstr>
      <vt:lpstr>PowerPoint Presentation</vt:lpstr>
      <vt:lpstr>Oh Be Careful...What You Do!</vt:lpstr>
      <vt:lpstr>Demonstration: Non-Verbal Communication          Presentation</vt:lpstr>
      <vt:lpstr>Suggested Skillset for Job Readiness Instructor</vt:lpstr>
      <vt:lpstr>Feedback/Comments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Anna (Rehab)</dc:creator>
  <cp:lastModifiedBy>Spencer, Daniel (Rehab)</cp:lastModifiedBy>
  <cp:revision>17</cp:revision>
  <cp:lastPrinted>2022-08-17T14:25:24Z</cp:lastPrinted>
  <dcterms:created xsi:type="dcterms:W3CDTF">2022-08-16T22:35:06Z</dcterms:created>
  <dcterms:modified xsi:type="dcterms:W3CDTF">2025-06-09T18:52:25Z</dcterms:modified>
</cp:coreProperties>
</file>