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Nunito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9AA0A6"/>
          </p15:clr>
        </p15:guide>
        <p15:guide id="2" pos="3840">
          <p15:clr>
            <a:srgbClr val="9AA0A6"/>
          </p15:clr>
        </p15:guide>
        <p15:guide id="3" orient="horz" pos="413">
          <p15:clr>
            <a:srgbClr val="9AA0A6"/>
          </p15:clr>
        </p15:guide>
        <p15:guide id="4" orient="horz" pos="2592">
          <p15:clr>
            <a:srgbClr val="9AA0A6"/>
          </p15:clr>
        </p15:guide>
        <p15:guide id="5" orient="horz" pos="1080">
          <p15:clr>
            <a:srgbClr val="9AA0A6"/>
          </p15:clr>
        </p15:guide>
        <p15:guide id="6" pos="864">
          <p15:clr>
            <a:srgbClr val="9AA0A6"/>
          </p15:clr>
        </p15:guide>
        <p15:guide id="7" pos="6816">
          <p15:clr>
            <a:srgbClr val="9AA0A6"/>
          </p15:clr>
        </p15:guide>
        <p15:guide id="8" pos="1224">
          <p15:clr>
            <a:srgbClr val="9AA0A6"/>
          </p15:clr>
        </p15:guide>
      </p15:sldGuideLst>
    </p:ext>
    <p:ext uri="GoogleSlidesCustomDataVersion2">
      <go:slidesCustomData xmlns:go="http://customooxmlschemas.google.com/" r:id="rId29" roundtripDataSignature="AMtx7mihliuxIqSQbEQytGU990fDWqe2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413" orient="horz"/>
        <p:guide pos="2592" orient="horz"/>
        <p:guide pos="1080" orient="horz"/>
        <p:guide pos="864"/>
        <p:guide pos="6816"/>
        <p:guide pos="122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NunitoSans-bold.fntdata"/><Relationship Id="rId25" Type="http://schemas.openxmlformats.org/officeDocument/2006/relationships/font" Target="fonts/NunitoSans-regular.fntdata"/><Relationship Id="rId28" Type="http://schemas.openxmlformats.org/officeDocument/2006/relationships/font" Target="fonts/NunitoSans-boldItalic.fntdata"/><Relationship Id="rId27" Type="http://schemas.openxmlformats.org/officeDocument/2006/relationships/font" Target="fonts/NunitoSa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61116f1a2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261116f1a2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Nuni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 name="Shape 52"/>
        <p:cNvGrpSpPr/>
        <p:nvPr/>
      </p:nvGrpSpPr>
      <p:grpSpPr>
        <a:xfrm>
          <a:off x="0" y="0"/>
          <a:ext cx="0" cy="0"/>
          <a:chOff x="0" y="0"/>
          <a:chExt cx="0" cy="0"/>
        </a:xfrm>
      </p:grpSpPr>
      <p:sp>
        <p:nvSpPr>
          <p:cNvPr id="53" name="Google Shape;53;p19"/>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8" name="Shape 58"/>
        <p:cNvGrpSpPr/>
        <p:nvPr/>
      </p:nvGrpSpPr>
      <p:grpSpPr>
        <a:xfrm>
          <a:off x="0" y="0"/>
          <a:ext cx="0" cy="0"/>
          <a:chOff x="0" y="0"/>
          <a:chExt cx="0" cy="0"/>
        </a:xfrm>
      </p:grpSpPr>
      <p:sp>
        <p:nvSpPr>
          <p:cNvPr id="59" name="Google Shape;59;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62" name="Google Shape;62;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63" name="Google Shape;63;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76" name="Google Shape;76;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77" name="Google Shape;77;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Nuni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Nuni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 name="Shape 88"/>
        <p:cNvGrpSpPr/>
        <p:nvPr/>
      </p:nvGrpSpPr>
      <p:grpSpPr>
        <a:xfrm>
          <a:off x="0" y="0"/>
          <a:ext cx="0" cy="0"/>
          <a:chOff x="0" y="0"/>
          <a:chExt cx="0" cy="0"/>
        </a:xfrm>
      </p:grpSpPr>
      <p:sp>
        <p:nvSpPr>
          <p:cNvPr id="89" name="Google Shape;89;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1" name="Google Shape;91;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3" name="Google Shape;93;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4" name="Shape 94"/>
        <p:cNvGrpSpPr/>
        <p:nvPr/>
      </p:nvGrpSpPr>
      <p:grpSpPr>
        <a:xfrm>
          <a:off x="0" y="0"/>
          <a:ext cx="0" cy="0"/>
          <a:chOff x="0" y="0"/>
          <a:chExt cx="0" cy="0"/>
        </a:xfrm>
      </p:grpSpPr>
      <p:sp>
        <p:nvSpPr>
          <p:cNvPr id="95" name="Google Shape;9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Nuni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7" name="Google Shape;9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1"/>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8" name="Shape 98"/>
        <p:cNvGrpSpPr/>
        <p:nvPr/>
      </p:nvGrpSpPr>
      <p:grpSpPr>
        <a:xfrm>
          <a:off x="0" y="0"/>
          <a:ext cx="0" cy="0"/>
          <a:chOff x="0" y="0"/>
          <a:chExt cx="0" cy="0"/>
        </a:xfrm>
      </p:grpSpPr>
      <p:sp>
        <p:nvSpPr>
          <p:cNvPr id="99" name="Google Shape;9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Nuni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7"/>
          <p:cNvSpPr/>
          <p:nvPr>
            <p:ph idx="2" type="pic"/>
          </p:nvPr>
        </p:nvSpPr>
        <p:spPr>
          <a:xfrm>
            <a:off x="5183188" y="987425"/>
            <a:ext cx="6172200" cy="4873625"/>
          </a:xfrm>
          <a:prstGeom prst="rect">
            <a:avLst/>
          </a:prstGeom>
          <a:noFill/>
          <a:ln>
            <a:noFill/>
          </a:ln>
        </p:spPr>
      </p:sp>
      <p:sp>
        <p:nvSpPr>
          <p:cNvPr id="101" name="Google Shape;101;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2" name="Shape 102"/>
        <p:cNvGrpSpPr/>
        <p:nvPr/>
      </p:nvGrpSpPr>
      <p:grpSpPr>
        <a:xfrm>
          <a:off x="0" y="0"/>
          <a:ext cx="0" cy="0"/>
          <a:chOff x="0" y="0"/>
          <a:chExt cx="0" cy="0"/>
        </a:xfrm>
      </p:grpSpPr>
      <p:sp>
        <p:nvSpPr>
          <p:cNvPr id="103" name="Google Shape;10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6000"/>
              <a:buFont typeface="Nuni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 name="Shape 19"/>
        <p:cNvGrpSpPr/>
        <p:nvPr/>
      </p:nvGrpSpPr>
      <p:grpSpPr>
        <a:xfrm>
          <a:off x="0" y="0"/>
          <a:ext cx="0" cy="0"/>
          <a:chOff x="0" y="0"/>
          <a:chExt cx="0" cy="0"/>
        </a:xfrm>
      </p:grpSpPr>
      <p:sp>
        <p:nvSpPr>
          <p:cNvPr id="20" name="Google Shape;20;p13"/>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 name="Shape 23"/>
        <p:cNvGrpSpPr/>
        <p:nvPr/>
      </p:nvGrpSpPr>
      <p:grpSpPr>
        <a:xfrm>
          <a:off x="0" y="0"/>
          <a:ext cx="0" cy="0"/>
          <a:chOff x="0" y="0"/>
          <a:chExt cx="0" cy="0"/>
        </a:xfrm>
      </p:grpSpPr>
      <p:sp>
        <p:nvSpPr>
          <p:cNvPr id="24" name="Google Shape;24;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15"/>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32" name="Google Shape;32;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33" name="Google Shape;33;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36" name="Google Shape;36;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37" name="Google Shape;37;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 name="Shape 38"/>
        <p:cNvGrpSpPr/>
        <p:nvPr/>
      </p:nvGrpSpPr>
      <p:grpSpPr>
        <a:xfrm>
          <a:off x="0" y="0"/>
          <a:ext cx="0" cy="0"/>
          <a:chOff x="0" y="0"/>
          <a:chExt cx="0" cy="0"/>
        </a:xfrm>
      </p:grpSpPr>
      <p:sp>
        <p:nvSpPr>
          <p:cNvPr id="39" name="Google Shape;39;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3200"/>
              <a:buFont typeface="Nuni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1" name="Google Shape;41;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2" name="Google Shape;42;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43" name="Google Shape;43;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44" name="Google Shape;44;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 name="Shape 45"/>
        <p:cNvGrpSpPr/>
        <p:nvPr/>
      </p:nvGrpSpPr>
      <p:grpSpPr>
        <a:xfrm>
          <a:off x="0" y="0"/>
          <a:ext cx="0" cy="0"/>
          <a:chOff x="0" y="0"/>
          <a:chExt cx="0" cy="0"/>
        </a:xfrm>
      </p:grpSpPr>
      <p:sp>
        <p:nvSpPr>
          <p:cNvPr id="46" name="Google Shape;4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3200"/>
              <a:buFont typeface="Nuni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p:nvPr>
            <p:ph idx="2" type="pic"/>
          </p:nvPr>
        </p:nvSpPr>
        <p:spPr>
          <a:xfrm>
            <a:off x="5183188" y="987425"/>
            <a:ext cx="6172200" cy="4873625"/>
          </a:xfrm>
          <a:prstGeom prst="rect">
            <a:avLst/>
          </a:prstGeom>
          <a:noFill/>
          <a:ln>
            <a:noFill/>
          </a:ln>
        </p:spPr>
      </p:sp>
      <p:sp>
        <p:nvSpPr>
          <p:cNvPr id="48" name="Google Shape;48;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 name="Google Shape;49;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50" name="Google Shape;50;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Nunito Sans"/>
                <a:ea typeface="Nunito Sans"/>
                <a:cs typeface="Nunito Sans"/>
                <a:sym typeface="Nunito Sans"/>
              </a:defRPr>
            </a:lvl9pPr>
          </a:lstStyle>
          <a:p/>
        </p:txBody>
      </p:sp>
      <p:sp>
        <p:nvSpPr>
          <p:cNvPr id="51" name="Google Shape;51;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Sans"/>
                <a:ea typeface="Nunito Sans"/>
                <a:cs typeface="Nunito Sans"/>
                <a:sym typeface="Nuni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8DC6"/>
            </a:gs>
            <a:gs pos="23000">
              <a:srgbClr val="008DC6"/>
            </a:gs>
            <a:gs pos="69000">
              <a:srgbClr val="0077A7"/>
            </a:gs>
            <a:gs pos="97000">
              <a:srgbClr val="006F9C"/>
            </a:gs>
            <a:gs pos="100000">
              <a:srgbClr val="006F9C"/>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6"/>
          <p:cNvSpPr/>
          <p:nvPr/>
        </p:nvSpPr>
        <p:spPr>
          <a:xfrm>
            <a:off x="0" y="6176963"/>
            <a:ext cx="12192000" cy="694879"/>
          </a:xfrm>
          <a:prstGeom prst="rect">
            <a:avLst/>
          </a:prstGeom>
          <a:gradFill>
            <a:gsLst>
              <a:gs pos="0">
                <a:schemeClr val="lt1"/>
              </a:gs>
              <a:gs pos="55000">
                <a:srgbClr val="FFFFFF">
                  <a:alpha val="95686"/>
                </a:srgbClr>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Nunito Sans"/>
              <a:ea typeface="Nunito Sans"/>
              <a:cs typeface="Nunito Sans"/>
              <a:sym typeface="Nunito Sans"/>
            </a:endParaRPr>
          </a:p>
        </p:txBody>
      </p:sp>
      <p:pic>
        <p:nvPicPr>
          <p:cNvPr descr="Text&#10;&#10;Description automatically generated" id="7" name="Google Shape;7;p6"/>
          <p:cNvPicPr preferRelativeResize="0"/>
          <p:nvPr/>
        </p:nvPicPr>
        <p:blipFill rotWithShape="1">
          <a:blip r:embed="rId1">
            <a:alphaModFix/>
          </a:blip>
          <a:srcRect b="0" l="0" r="0" t="0"/>
          <a:stretch/>
        </p:blipFill>
        <p:spPr>
          <a:xfrm>
            <a:off x="0" y="5994687"/>
            <a:ext cx="3028952" cy="1009651"/>
          </a:xfrm>
          <a:prstGeom prst="rect">
            <a:avLst/>
          </a:prstGeom>
          <a:noFill/>
          <a:ln>
            <a:noFill/>
          </a:ln>
        </p:spPr>
      </p:pic>
      <p:sp>
        <p:nvSpPr>
          <p:cNvPr id="8" name="Google Shape;8;p6"/>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dk1"/>
              </a:buClr>
              <a:buSzPts val="3200"/>
              <a:buFont typeface="Nunito Sans"/>
              <a:buNone/>
              <a:defRPr b="0" i="0" sz="32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Nunito Sans"/>
                <a:ea typeface="Nunito Sans"/>
                <a:cs typeface="Nunito Sans"/>
                <a:sym typeface="Nunito Sans"/>
              </a:defRPr>
            </a:lvl1pPr>
            <a:lvl2pPr indent="-431800" lvl="1" marL="9144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Nunito Sans"/>
                <a:ea typeface="Nunito Sans"/>
                <a:cs typeface="Nunito Sans"/>
                <a:sym typeface="Nunito Sans"/>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Nunito Sans"/>
                <a:ea typeface="Nunito Sans"/>
                <a:cs typeface="Nunito Sans"/>
                <a:sym typeface="Nunito San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Nunito Sans"/>
                <a:ea typeface="Nunito Sans"/>
                <a:cs typeface="Nunito Sans"/>
                <a:sym typeface="Nunito Sans"/>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Nunito Sans"/>
                <a:ea typeface="Nunito Sans"/>
                <a:cs typeface="Nunito Sans"/>
                <a:sym typeface="Nuni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Nunito Sans"/>
              <a:buNone/>
              <a:defRPr b="0" i="0" sz="4400" u="none" cap="none" strike="noStrike">
                <a:solidFill>
                  <a:schemeClr val="dk1"/>
                </a:solidFill>
                <a:latin typeface="Nunito Sans"/>
                <a:ea typeface="Nunito Sans"/>
                <a:cs typeface="Nunito Sans"/>
                <a:sym typeface="Nuni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Nunito Sans"/>
                <a:ea typeface="Nunito Sans"/>
                <a:cs typeface="Nunito Sans"/>
                <a:sym typeface="Nunito Sans"/>
              </a:defRPr>
            </a:lvl1pPr>
            <a:lvl2pPr indent="-431800" lvl="1" marL="9144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Nunito Sans"/>
                <a:ea typeface="Nunito Sans"/>
                <a:cs typeface="Nunito Sans"/>
                <a:sym typeface="Nunito Sans"/>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Nunito Sans"/>
                <a:ea typeface="Nunito Sans"/>
                <a:cs typeface="Nunito Sans"/>
                <a:sym typeface="Nunito San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Nunito Sans"/>
                <a:ea typeface="Nunito Sans"/>
                <a:cs typeface="Nunito Sans"/>
                <a:sym typeface="Nunito Sans"/>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Nunito Sans"/>
                <a:ea typeface="Nunito Sans"/>
                <a:cs typeface="Nunito Sans"/>
                <a:sym typeface="Nuni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9pPr>
          </a:lstStyle>
          <a:p/>
        </p:txBody>
      </p:sp>
      <p:sp>
        <p:nvSpPr>
          <p:cNvPr id="67" name="Google Shape;67;p8"/>
          <p:cNvSpPr/>
          <p:nvPr/>
        </p:nvSpPr>
        <p:spPr>
          <a:xfrm>
            <a:off x="0" y="6326194"/>
            <a:ext cx="12192000" cy="559942"/>
          </a:xfrm>
          <a:prstGeom prst="rect">
            <a:avLst/>
          </a:prstGeom>
          <a:gradFill>
            <a:gsLst>
              <a:gs pos="0">
                <a:srgbClr val="FFFFFF">
                  <a:alpha val="0"/>
                </a:srgbClr>
              </a:gs>
              <a:gs pos="63000">
                <a:srgbClr val="007EB9"/>
              </a:gs>
              <a:gs pos="100000">
                <a:srgbClr val="007EB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Nunito Sans"/>
              <a:ea typeface="Nunito Sans"/>
              <a:cs typeface="Nunito Sans"/>
              <a:sym typeface="Nunito Sans"/>
            </a:endParaRPr>
          </a:p>
        </p:txBody>
      </p:sp>
      <p:pic>
        <p:nvPicPr>
          <p:cNvPr id="68" name="Google Shape;68;p8"/>
          <p:cNvPicPr preferRelativeResize="0"/>
          <p:nvPr/>
        </p:nvPicPr>
        <p:blipFill rotWithShape="1">
          <a:blip r:embed="rId2">
            <a:alphaModFix/>
          </a:blip>
          <a:srcRect b="0" l="0" r="0" t="0"/>
          <a:stretch/>
        </p:blipFill>
        <p:spPr>
          <a:xfrm>
            <a:off x="9400722" y="6467079"/>
            <a:ext cx="2484364" cy="2781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hyperlink" Target="http://www.docrockleadership.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
          <p:cNvSpPr txBox="1"/>
          <p:nvPr>
            <p:ph type="ctrTitle"/>
          </p:nvPr>
        </p:nvSpPr>
        <p:spPr>
          <a:xfrm>
            <a:off x="1524000" y="1374077"/>
            <a:ext cx="9144000" cy="114300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480"/>
              <a:buNone/>
            </a:pPr>
            <a:r>
              <a:rPr b="1" lang="en-US">
                <a:solidFill>
                  <a:schemeClr val="lt1"/>
                </a:solidFill>
                <a:latin typeface="Arial"/>
                <a:ea typeface="Arial"/>
                <a:cs typeface="Arial"/>
                <a:sym typeface="Arial"/>
              </a:rPr>
              <a:t>Leadership and Ethics</a:t>
            </a:r>
            <a:endParaRPr b="1">
              <a:solidFill>
                <a:schemeClr val="lt1"/>
              </a:solidFill>
              <a:latin typeface="Arial"/>
              <a:ea typeface="Arial"/>
              <a:cs typeface="Arial"/>
              <a:sym typeface="Arial"/>
            </a:endParaRPr>
          </a:p>
        </p:txBody>
      </p:sp>
      <p:sp>
        <p:nvSpPr>
          <p:cNvPr id="113" name="Google Shape;113;p1"/>
          <p:cNvSpPr txBox="1"/>
          <p:nvPr>
            <p:ph idx="1" type="subTitle"/>
          </p:nvPr>
        </p:nvSpPr>
        <p:spPr>
          <a:xfrm>
            <a:off x="1524000" y="2570224"/>
            <a:ext cx="9144000" cy="1143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lt1"/>
              </a:buClr>
              <a:buSzPts val="3600"/>
              <a:buNone/>
            </a:pPr>
            <a:r>
              <a:rPr lang="en-US" sz="3800">
                <a:solidFill>
                  <a:schemeClr val="lt1"/>
                </a:solidFill>
                <a:latin typeface="Arial"/>
                <a:ea typeface="Arial"/>
                <a:cs typeface="Arial"/>
                <a:sym typeface="Arial"/>
              </a:rPr>
              <a:t>Presenter:</a:t>
            </a:r>
            <a:endParaRPr/>
          </a:p>
          <a:p>
            <a:pPr indent="0" lvl="0" marL="0" rtl="0" algn="ctr">
              <a:lnSpc>
                <a:spcPct val="90000"/>
              </a:lnSpc>
              <a:spcBef>
                <a:spcPts val="1000"/>
              </a:spcBef>
              <a:spcAft>
                <a:spcPts val="0"/>
              </a:spcAft>
              <a:buClr>
                <a:schemeClr val="lt1"/>
              </a:buClr>
              <a:buSzPts val="3600"/>
              <a:buNone/>
            </a:pPr>
            <a:r>
              <a:rPr lang="en-US" sz="3800">
                <a:solidFill>
                  <a:schemeClr val="lt1"/>
                </a:solidFill>
                <a:latin typeface="Arial"/>
                <a:ea typeface="Arial"/>
                <a:cs typeface="Arial"/>
                <a:sym typeface="Arial"/>
              </a:rPr>
              <a:t> Dr. Karockas “Doc Rock” Watkins</a:t>
            </a:r>
            <a:endParaRPr/>
          </a:p>
        </p:txBody>
      </p:sp>
      <p:pic>
        <p:nvPicPr>
          <p:cNvPr id="114" name="Google Shape;114;p1"/>
          <p:cNvPicPr preferRelativeResize="0"/>
          <p:nvPr/>
        </p:nvPicPr>
        <p:blipFill rotWithShape="1">
          <a:blip r:embed="rId3">
            <a:alphaModFix/>
          </a:blip>
          <a:srcRect b="0" l="0" r="0" t="0"/>
          <a:stretch/>
        </p:blipFill>
        <p:spPr>
          <a:xfrm>
            <a:off x="4388968" y="4125574"/>
            <a:ext cx="1453033" cy="969524"/>
          </a:xfrm>
          <a:prstGeom prst="rect">
            <a:avLst/>
          </a:prstGeom>
          <a:noFill/>
          <a:ln>
            <a:noFill/>
          </a:ln>
        </p:spPr>
      </p:pic>
      <p:pic>
        <p:nvPicPr>
          <p:cNvPr id="115" name="Google Shape;115;p1"/>
          <p:cNvPicPr preferRelativeResize="0"/>
          <p:nvPr/>
        </p:nvPicPr>
        <p:blipFill rotWithShape="1">
          <a:blip r:embed="rId4">
            <a:alphaModFix/>
          </a:blip>
          <a:srcRect b="0" l="0" r="0" t="0"/>
          <a:stretch/>
        </p:blipFill>
        <p:spPr>
          <a:xfrm>
            <a:off x="6096000" y="3882789"/>
            <a:ext cx="1453033" cy="1455093"/>
          </a:xfrm>
          <a:prstGeom prst="rect">
            <a:avLst/>
          </a:prstGeom>
          <a:noFill/>
          <a:ln>
            <a:noFill/>
          </a:ln>
        </p:spPr>
      </p:pic>
      <p:sp>
        <p:nvSpPr>
          <p:cNvPr id="116" name="Google Shape;116;p1"/>
          <p:cNvSpPr txBox="1"/>
          <p:nvPr/>
        </p:nvSpPr>
        <p:spPr>
          <a:xfrm>
            <a:off x="3840480" y="5507448"/>
            <a:ext cx="451104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sng" cap="none" strike="noStrike">
                <a:solidFill>
                  <a:schemeClr val="lt1"/>
                </a:solidFill>
                <a:latin typeface="Arial"/>
                <a:ea typeface="Arial"/>
                <a:cs typeface="Arial"/>
                <a:sym typeface="Arial"/>
                <a:hlinkClick r:id="rId5">
                  <a:extLst>
                    <a:ext uri="{A12FA001-AC4F-418D-AE19-62706E023703}">
                      <ahyp:hlinkClr val="tx"/>
                    </a:ext>
                  </a:extLst>
                </a:hlinkClick>
              </a:rPr>
              <a:t>WWW.DOCROCKLEADERSHIP.COM</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WWW.VISIONEXCELLENCECOMPANY.COM</a:t>
            </a:r>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4"/>
          <p:cNvSpPr txBox="1"/>
          <p:nvPr>
            <p:ph type="title"/>
          </p:nvPr>
        </p:nvSpPr>
        <p:spPr>
          <a:xfrm>
            <a:off x="838200" y="385709"/>
            <a:ext cx="10515600" cy="6508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Leadership Styles </a:t>
            </a:r>
            <a:endParaRPr/>
          </a:p>
        </p:txBody>
      </p:sp>
      <p:sp>
        <p:nvSpPr>
          <p:cNvPr id="177" name="Google Shape;177;p34"/>
          <p:cNvSpPr txBox="1"/>
          <p:nvPr>
            <p:ph idx="1" type="body"/>
          </p:nvPr>
        </p:nvSpPr>
        <p:spPr>
          <a:xfrm>
            <a:off x="665480" y="1168664"/>
            <a:ext cx="10515600" cy="4815576"/>
          </a:xfrm>
          <a:prstGeom prst="rect">
            <a:avLst/>
          </a:prstGeom>
          <a:noFill/>
          <a:ln>
            <a:noFill/>
          </a:ln>
        </p:spPr>
        <p:txBody>
          <a:bodyPr anchorCtr="0" anchor="t" bIns="45700" lIns="91425" spcFirstLastPara="1" rIns="91425" wrap="square" tIns="45700">
            <a:normAutofit/>
          </a:bodyPr>
          <a:lstStyle/>
          <a:p>
            <a:pPr indent="-355600" lvl="0" marL="342900" rtl="0" algn="l">
              <a:lnSpc>
                <a:spcPct val="90000"/>
              </a:lnSpc>
              <a:spcBef>
                <a:spcPts val="1000"/>
              </a:spcBef>
              <a:spcAft>
                <a:spcPts val="0"/>
              </a:spcAft>
              <a:buSzPts val="2000"/>
              <a:buChar char="•"/>
            </a:pPr>
            <a:r>
              <a:rPr b="1" lang="en-US" sz="2000" u="sng">
                <a:latin typeface="Arial"/>
                <a:ea typeface="Arial"/>
                <a:cs typeface="Arial"/>
                <a:sym typeface="Arial"/>
              </a:rPr>
              <a:t>Charismatic Leadership:</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Description:</a:t>
            </a:r>
            <a:r>
              <a:rPr lang="en-US" sz="2000">
                <a:latin typeface="Arial"/>
                <a:ea typeface="Arial"/>
                <a:cs typeface="Arial"/>
                <a:sym typeface="Arial"/>
              </a:rPr>
              <a:t> The leader uses their charm and persuasiveness to inspire and motivate the team.</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Strengths: </a:t>
            </a:r>
            <a:r>
              <a:rPr lang="en-US" sz="2000">
                <a:latin typeface="Arial"/>
                <a:ea typeface="Arial"/>
                <a:cs typeface="Arial"/>
                <a:sym typeface="Arial"/>
              </a:rPr>
              <a:t>High energy, strong personal influence, and motivation.</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Weaknesses: </a:t>
            </a:r>
            <a:r>
              <a:rPr lang="en-US" sz="2000">
                <a:latin typeface="Arial"/>
                <a:ea typeface="Arial"/>
                <a:cs typeface="Arial"/>
                <a:sym typeface="Arial"/>
              </a:rPr>
              <a:t>Over-reliance on the leader’s presence, and potential  for ego-driven decisions.</a:t>
            </a:r>
            <a:endParaRPr sz="2000">
              <a:latin typeface="Arial"/>
              <a:ea typeface="Arial"/>
              <a:cs typeface="Arial"/>
              <a:sym typeface="Arial"/>
            </a:endParaRPr>
          </a:p>
          <a:p>
            <a:pPr indent="-228600" lvl="0" marL="342900" rtl="0" algn="l">
              <a:lnSpc>
                <a:spcPct val="90000"/>
              </a:lnSpc>
              <a:spcBef>
                <a:spcPts val="1000"/>
              </a:spcBef>
              <a:spcAft>
                <a:spcPts val="0"/>
              </a:spcAft>
              <a:buSzPts val="1800"/>
              <a:buNone/>
            </a:pPr>
            <a:r>
              <a:t/>
            </a:r>
            <a:endParaRPr b="1" sz="2000" u="sng">
              <a:latin typeface="Arial"/>
              <a:ea typeface="Arial"/>
              <a:cs typeface="Arial"/>
              <a:sym typeface="Arial"/>
            </a:endParaRPr>
          </a:p>
          <a:p>
            <a:pPr indent="-355600" lvl="0" marL="342900" rtl="0" algn="l">
              <a:lnSpc>
                <a:spcPct val="90000"/>
              </a:lnSpc>
              <a:spcBef>
                <a:spcPts val="1000"/>
              </a:spcBef>
              <a:spcAft>
                <a:spcPts val="0"/>
              </a:spcAft>
              <a:buSzPts val="2000"/>
              <a:buChar char="•"/>
            </a:pPr>
            <a:r>
              <a:rPr b="1" lang="en-US" sz="2000" u="sng">
                <a:latin typeface="Arial"/>
                <a:ea typeface="Arial"/>
                <a:cs typeface="Arial"/>
                <a:sym typeface="Arial"/>
              </a:rPr>
              <a:t>Situational Leadership:</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Description: </a:t>
            </a:r>
            <a:r>
              <a:rPr lang="en-US" sz="2000">
                <a:latin typeface="Arial"/>
                <a:ea typeface="Arial"/>
                <a:cs typeface="Arial"/>
                <a:sym typeface="Arial"/>
              </a:rPr>
              <a:t>The leader adapts their style to the needs of the situation and the team’s development level.</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Strengths: </a:t>
            </a:r>
            <a:r>
              <a:rPr lang="en-US" sz="2000">
                <a:latin typeface="Arial"/>
                <a:ea typeface="Arial"/>
                <a:cs typeface="Arial"/>
                <a:sym typeface="Arial"/>
              </a:rPr>
              <a:t>Flexible and responsive, tailored to team dynamics and specific challenges.</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Weaknesses: </a:t>
            </a:r>
            <a:r>
              <a:rPr lang="en-US" sz="2000">
                <a:latin typeface="Arial"/>
                <a:ea typeface="Arial"/>
                <a:cs typeface="Arial"/>
                <a:sym typeface="Arial"/>
              </a:rPr>
              <a:t>Requires high awareness and adaptability from the leader.</a:t>
            </a:r>
            <a:endParaRPr sz="2000">
              <a:latin typeface="Arial"/>
              <a:ea typeface="Arial"/>
              <a:cs typeface="Arial"/>
              <a:sym typeface="Arial"/>
            </a:endParaRPr>
          </a:p>
        </p:txBody>
      </p:sp>
      <p:sp>
        <p:nvSpPr>
          <p:cNvPr id="178" name="Google Shape;178;p34"/>
          <p:cNvSpPr/>
          <p:nvPr/>
        </p:nvSpPr>
        <p:spPr>
          <a:xfrm>
            <a:off x="828040" y="1432824"/>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5"/>
          <p:cNvSpPr txBox="1"/>
          <p:nvPr>
            <p:ph type="title"/>
          </p:nvPr>
        </p:nvSpPr>
        <p:spPr>
          <a:xfrm>
            <a:off x="838200" y="390472"/>
            <a:ext cx="10515600" cy="6508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Leadership Styles </a:t>
            </a:r>
            <a:endParaRPr/>
          </a:p>
        </p:txBody>
      </p:sp>
      <p:sp>
        <p:nvSpPr>
          <p:cNvPr id="184" name="Google Shape;184;p35"/>
          <p:cNvSpPr txBox="1"/>
          <p:nvPr>
            <p:ph idx="1" type="body"/>
          </p:nvPr>
        </p:nvSpPr>
        <p:spPr>
          <a:xfrm>
            <a:off x="604520" y="1300744"/>
            <a:ext cx="10515600" cy="4815576"/>
          </a:xfrm>
          <a:prstGeom prst="rect">
            <a:avLst/>
          </a:prstGeom>
          <a:noFill/>
          <a:ln>
            <a:noFill/>
          </a:ln>
        </p:spPr>
        <p:txBody>
          <a:bodyPr anchorCtr="0" anchor="t" bIns="45700" lIns="91425" spcFirstLastPara="1" rIns="91425" wrap="square" tIns="45700">
            <a:normAutofit/>
          </a:bodyPr>
          <a:lstStyle/>
          <a:p>
            <a:pPr indent="-355600" lvl="0" marL="342900" rtl="0" algn="l">
              <a:lnSpc>
                <a:spcPct val="90000"/>
              </a:lnSpc>
              <a:spcBef>
                <a:spcPts val="1000"/>
              </a:spcBef>
              <a:spcAft>
                <a:spcPts val="0"/>
              </a:spcAft>
              <a:buSzPts val="2000"/>
              <a:buChar char="•"/>
            </a:pPr>
            <a:r>
              <a:rPr b="1" lang="en-US" sz="2000" u="sng">
                <a:latin typeface="Arial"/>
                <a:ea typeface="Arial"/>
                <a:cs typeface="Arial"/>
                <a:sym typeface="Arial"/>
              </a:rPr>
              <a:t>Bureaucratic Leadership:</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Description: </a:t>
            </a:r>
            <a:r>
              <a:rPr lang="en-US" sz="2000">
                <a:latin typeface="Arial"/>
                <a:ea typeface="Arial"/>
                <a:cs typeface="Arial"/>
                <a:sym typeface="Arial"/>
              </a:rPr>
              <a:t>The leader follows strict procedures and policies, emphasizing rules and formal structures.</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Strengths: </a:t>
            </a:r>
            <a:r>
              <a:rPr lang="en-US" sz="2000">
                <a:latin typeface="Arial"/>
                <a:ea typeface="Arial"/>
                <a:cs typeface="Arial"/>
                <a:sym typeface="Arial"/>
              </a:rPr>
              <a:t>Clear expectations, consistency, and safety in highly regulated environments.</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Weaknesses:</a:t>
            </a:r>
            <a:r>
              <a:rPr lang="en-US" sz="2000">
                <a:latin typeface="Arial"/>
                <a:ea typeface="Arial"/>
                <a:cs typeface="Arial"/>
                <a:sym typeface="Arial"/>
              </a:rPr>
              <a:t> Can be inflexible, stifling creativity and innovation.</a:t>
            </a:r>
            <a:endParaRPr sz="2000">
              <a:latin typeface="Arial"/>
              <a:ea typeface="Arial"/>
              <a:cs typeface="Arial"/>
              <a:sym typeface="Arial"/>
            </a:endParaRPr>
          </a:p>
          <a:p>
            <a:pPr indent="-228600" lvl="0" marL="342900" rtl="0" algn="l">
              <a:lnSpc>
                <a:spcPct val="90000"/>
              </a:lnSpc>
              <a:spcBef>
                <a:spcPts val="1000"/>
              </a:spcBef>
              <a:spcAft>
                <a:spcPts val="0"/>
              </a:spcAft>
              <a:buSzPts val="1800"/>
              <a:buNone/>
            </a:pPr>
            <a:r>
              <a:t/>
            </a:r>
            <a:endParaRPr b="1" sz="2000" u="sng">
              <a:latin typeface="Arial"/>
              <a:ea typeface="Arial"/>
              <a:cs typeface="Arial"/>
              <a:sym typeface="Arial"/>
            </a:endParaRPr>
          </a:p>
          <a:p>
            <a:pPr indent="0" lvl="0" marL="0" rtl="0" algn="l">
              <a:lnSpc>
                <a:spcPct val="90000"/>
              </a:lnSpc>
              <a:spcBef>
                <a:spcPts val="1000"/>
              </a:spcBef>
              <a:spcAft>
                <a:spcPts val="0"/>
              </a:spcAft>
              <a:buSzPts val="1800"/>
              <a:buNone/>
            </a:pPr>
            <a:r>
              <a:t/>
            </a:r>
            <a:endParaRPr sz="2000">
              <a:latin typeface="Arial"/>
              <a:ea typeface="Arial"/>
              <a:cs typeface="Arial"/>
              <a:sym typeface="Arial"/>
            </a:endParaRPr>
          </a:p>
          <a:p>
            <a:pPr indent="0" lvl="0" marL="0" rtl="0" algn="ctr">
              <a:lnSpc>
                <a:spcPct val="90000"/>
              </a:lnSpc>
              <a:spcBef>
                <a:spcPts val="1000"/>
              </a:spcBef>
              <a:spcAft>
                <a:spcPts val="0"/>
              </a:spcAft>
              <a:buSzPts val="1800"/>
              <a:buNone/>
            </a:pPr>
            <a:r>
              <a:rPr lang="en-US" sz="2000">
                <a:latin typeface="Arial"/>
                <a:ea typeface="Arial"/>
                <a:cs typeface="Arial"/>
                <a:sym typeface="Arial"/>
              </a:rPr>
              <a:t>Each leadership style has its own advantages and drawbacks, and effective leaders often blend elements from different styles to suit the specific needs of their team and organizational context.</a:t>
            </a:r>
            <a:endParaRPr sz="2000">
              <a:latin typeface="Arial"/>
              <a:ea typeface="Arial"/>
              <a:cs typeface="Arial"/>
              <a:sym typeface="Arial"/>
            </a:endParaRPr>
          </a:p>
        </p:txBody>
      </p:sp>
      <p:sp>
        <p:nvSpPr>
          <p:cNvPr id="185" name="Google Shape;185;p35"/>
          <p:cNvSpPr/>
          <p:nvPr/>
        </p:nvSpPr>
        <p:spPr>
          <a:xfrm>
            <a:off x="828040" y="1432824"/>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6"/>
          <p:cNvSpPr txBox="1"/>
          <p:nvPr>
            <p:ph type="title"/>
          </p:nvPr>
        </p:nvSpPr>
        <p:spPr>
          <a:xfrm>
            <a:off x="1378500" y="304800"/>
            <a:ext cx="9435000" cy="77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The Role of Ethics in Leadership</a:t>
            </a:r>
            <a:endParaRPr/>
          </a:p>
        </p:txBody>
      </p:sp>
      <p:sp>
        <p:nvSpPr>
          <p:cNvPr id="191" name="Google Shape;191;p36"/>
          <p:cNvSpPr/>
          <p:nvPr/>
        </p:nvSpPr>
        <p:spPr>
          <a:xfrm>
            <a:off x="1137920" y="1432825"/>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92" name="Google Shape;192;p36"/>
          <p:cNvSpPr txBox="1"/>
          <p:nvPr/>
        </p:nvSpPr>
        <p:spPr>
          <a:xfrm>
            <a:off x="660465" y="991880"/>
            <a:ext cx="10389900" cy="575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2800" u="none" cap="none" strike="noStrike">
                <a:solidFill>
                  <a:srgbClr val="000000"/>
                </a:solidFill>
              </a:rPr>
              <a:t>Defining Ethics:</a:t>
            </a:r>
            <a:endParaRPr/>
          </a:p>
          <a:p>
            <a:pPr indent="0" lvl="0" marL="0" marR="0" rtl="0" algn="l">
              <a:lnSpc>
                <a:spcPct val="100000"/>
              </a:lnSpc>
              <a:spcBef>
                <a:spcPts val="0"/>
              </a:spcBef>
              <a:spcAft>
                <a:spcPts val="0"/>
              </a:spcAft>
              <a:buNone/>
            </a:pPr>
            <a:r>
              <a:rPr i="1" lang="en-US" sz="2000" u="none" cap="none" strike="noStrike">
                <a:solidFill>
                  <a:srgbClr val="000000"/>
                </a:solidFill>
              </a:rPr>
              <a:t>Ethics is the branch of philosophy that deals with questions about what is morally right and wrong, good and bad, fair and unfair. It involves the systematic study of principles and values that guide human conduct and seeks to determine what individuals and societies ought to do. Here are some key aspects of ethics:</a:t>
            </a:r>
            <a:endParaRPr/>
          </a:p>
          <a:p>
            <a:pPr indent="0" lvl="0" marL="0" marR="0" rtl="0" algn="l">
              <a:lnSpc>
                <a:spcPct val="100000"/>
              </a:lnSpc>
              <a:spcBef>
                <a:spcPts val="0"/>
              </a:spcBef>
              <a:spcAft>
                <a:spcPts val="0"/>
              </a:spcAft>
              <a:buNone/>
            </a:pPr>
            <a:r>
              <a:t/>
            </a:r>
            <a:endParaRPr i="0" sz="20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rPr>
              <a:t>Moral Principles: </a:t>
            </a:r>
            <a:r>
              <a:rPr i="0" lang="en-US" sz="2000" u="none" cap="none" strike="noStrike">
                <a:solidFill>
                  <a:srgbClr val="000000"/>
                </a:solidFill>
              </a:rPr>
              <a:t>Ethics involves establishing and adhering to fundamental principles that dictate what is considered right and wrong. These principles often include honesty, integrity, fairness, respect, and justice.</a:t>
            </a:r>
            <a:endParaRPr/>
          </a:p>
          <a:p>
            <a:pPr indent="-158750" lvl="0" marL="28575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rPr>
              <a:t>Values:</a:t>
            </a:r>
            <a:r>
              <a:rPr i="0" lang="en-US" sz="2000" u="none" cap="none" strike="noStrike">
                <a:solidFill>
                  <a:srgbClr val="000000"/>
                </a:solidFill>
              </a:rPr>
              <a:t> Ethics is closely related to values, which are the beliefs and ideals that individuals and societies hold dear. These values influence behavior and decision-making processes.</a:t>
            </a:r>
            <a:endParaRPr/>
          </a:p>
          <a:p>
            <a:pPr indent="-158750" lvl="0" marL="28575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rPr>
              <a:t>Norms and Standards: </a:t>
            </a:r>
            <a:r>
              <a:rPr i="0" lang="en-US" sz="2000" u="none" cap="none" strike="noStrike">
                <a:solidFill>
                  <a:srgbClr val="000000"/>
                </a:solidFill>
              </a:rPr>
              <a:t>Ethics involves creating norms and standards for behavior that are accepted by a group or society. These norms help maintain order and fairness in social interactions.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7"/>
          <p:cNvSpPr txBox="1"/>
          <p:nvPr>
            <p:ph type="title"/>
          </p:nvPr>
        </p:nvSpPr>
        <p:spPr>
          <a:xfrm>
            <a:off x="838200" y="326891"/>
            <a:ext cx="10515600" cy="66278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The Role of Ethics in Leadership</a:t>
            </a:r>
            <a:endParaRPr/>
          </a:p>
        </p:txBody>
      </p:sp>
      <p:sp>
        <p:nvSpPr>
          <p:cNvPr id="198" name="Google Shape;198;p37"/>
          <p:cNvSpPr txBox="1"/>
          <p:nvPr>
            <p:ph idx="1" type="body"/>
          </p:nvPr>
        </p:nvSpPr>
        <p:spPr>
          <a:xfrm>
            <a:off x="736600" y="1209304"/>
            <a:ext cx="10515600" cy="4815576"/>
          </a:xfrm>
          <a:prstGeom prst="rect">
            <a:avLst/>
          </a:prstGeom>
          <a:noFill/>
          <a:ln>
            <a:noFill/>
          </a:ln>
        </p:spPr>
        <p:txBody>
          <a:bodyPr anchorCtr="0" anchor="t" bIns="45700" lIns="91425" spcFirstLastPara="1" rIns="91425" wrap="square" tIns="45700">
            <a:normAutofit fontScale="92500" lnSpcReduction="20000"/>
          </a:bodyPr>
          <a:lstStyle/>
          <a:p>
            <a:pPr indent="-354885" lvl="0" marL="342900" rtl="0" algn="l">
              <a:lnSpc>
                <a:spcPct val="90000"/>
              </a:lnSpc>
              <a:spcBef>
                <a:spcPts val="1000"/>
              </a:spcBef>
              <a:spcAft>
                <a:spcPts val="0"/>
              </a:spcAft>
              <a:buSzPct val="100000"/>
              <a:buChar char="•"/>
            </a:pPr>
            <a:r>
              <a:rPr b="1" lang="en-US" sz="2150">
                <a:latin typeface="Arial"/>
                <a:ea typeface="Arial"/>
                <a:cs typeface="Arial"/>
                <a:sym typeface="Arial"/>
              </a:rPr>
              <a:t>Rights and Duties: </a:t>
            </a:r>
            <a:r>
              <a:rPr lang="en-US" sz="2150">
                <a:latin typeface="Arial"/>
                <a:ea typeface="Arial"/>
                <a:cs typeface="Arial"/>
                <a:sym typeface="Arial"/>
              </a:rPr>
              <a:t>Ethics examines the rights individuals possess and the corresponding duties they owe to others. It addresses questions about individual freedoms, responsibilities, and the balance between personal and collective good.</a:t>
            </a:r>
            <a:endParaRPr sz="2150">
              <a:latin typeface="Arial"/>
              <a:ea typeface="Arial"/>
              <a:cs typeface="Arial"/>
              <a:sym typeface="Arial"/>
            </a:endParaRPr>
          </a:p>
          <a:p>
            <a:pPr indent="-354885" lvl="0" marL="342900" rtl="0" algn="l">
              <a:lnSpc>
                <a:spcPct val="90000"/>
              </a:lnSpc>
              <a:spcBef>
                <a:spcPts val="1000"/>
              </a:spcBef>
              <a:spcAft>
                <a:spcPts val="0"/>
              </a:spcAft>
              <a:buSzPct val="100000"/>
              <a:buChar char="•"/>
            </a:pPr>
            <a:r>
              <a:rPr b="1" lang="en-US" sz="2150">
                <a:latin typeface="Arial"/>
                <a:ea typeface="Arial"/>
                <a:cs typeface="Arial"/>
                <a:sym typeface="Arial"/>
              </a:rPr>
              <a:t>Virtue and Character: </a:t>
            </a:r>
            <a:r>
              <a:rPr lang="en-US" sz="2150">
                <a:latin typeface="Arial"/>
                <a:ea typeface="Arial"/>
                <a:cs typeface="Arial"/>
                <a:sym typeface="Arial"/>
              </a:rPr>
              <a:t>Ethics often emphasizes the importance of developing virtuous character traits such as kindness, courage, and humility, which contribute to moral behavior.</a:t>
            </a:r>
            <a:endParaRPr sz="2150">
              <a:latin typeface="Arial"/>
              <a:ea typeface="Arial"/>
              <a:cs typeface="Arial"/>
              <a:sym typeface="Arial"/>
            </a:endParaRPr>
          </a:p>
          <a:p>
            <a:pPr indent="-354885" lvl="0" marL="342900" rtl="0" algn="l">
              <a:lnSpc>
                <a:spcPct val="90000"/>
              </a:lnSpc>
              <a:spcBef>
                <a:spcPts val="1000"/>
              </a:spcBef>
              <a:spcAft>
                <a:spcPts val="0"/>
              </a:spcAft>
              <a:buSzPct val="100000"/>
              <a:buChar char="•"/>
            </a:pPr>
            <a:r>
              <a:rPr b="1" lang="en-US" sz="2150">
                <a:latin typeface="Arial"/>
                <a:ea typeface="Arial"/>
                <a:cs typeface="Arial"/>
                <a:sym typeface="Arial"/>
              </a:rPr>
              <a:t>Consequences:</a:t>
            </a:r>
            <a:r>
              <a:rPr lang="en-US" sz="2150">
                <a:latin typeface="Arial"/>
                <a:ea typeface="Arial"/>
                <a:cs typeface="Arial"/>
                <a:sym typeface="Arial"/>
              </a:rPr>
              <a:t> Ethical theories frequently consider the consequences of actions, evaluating whether the outcomes promote overall well-being and minimize harm.</a:t>
            </a:r>
            <a:endParaRPr sz="2150">
              <a:latin typeface="Arial"/>
              <a:ea typeface="Arial"/>
              <a:cs typeface="Arial"/>
              <a:sym typeface="Arial"/>
            </a:endParaRPr>
          </a:p>
          <a:p>
            <a:pPr indent="-354885" lvl="0" marL="342900" rtl="0" algn="l">
              <a:lnSpc>
                <a:spcPct val="90000"/>
              </a:lnSpc>
              <a:spcBef>
                <a:spcPts val="1000"/>
              </a:spcBef>
              <a:spcAft>
                <a:spcPts val="0"/>
              </a:spcAft>
              <a:buSzPct val="100000"/>
              <a:buChar char="•"/>
            </a:pPr>
            <a:r>
              <a:rPr b="1" lang="en-US" sz="2150">
                <a:latin typeface="Arial"/>
                <a:ea typeface="Arial"/>
                <a:cs typeface="Arial"/>
                <a:sym typeface="Arial"/>
              </a:rPr>
              <a:t>Justice and Fairness: </a:t>
            </a:r>
            <a:r>
              <a:rPr lang="en-US" sz="2150">
                <a:latin typeface="Arial"/>
                <a:ea typeface="Arial"/>
                <a:cs typeface="Arial"/>
                <a:sym typeface="Arial"/>
              </a:rPr>
              <a:t>Ethics explores issues of justice and fairness, ensuring that individuals are treated equitably, and that resources and opportunities are distributed fairly.</a:t>
            </a:r>
            <a:endParaRPr sz="2150">
              <a:latin typeface="Arial"/>
              <a:ea typeface="Arial"/>
              <a:cs typeface="Arial"/>
              <a:sym typeface="Arial"/>
            </a:endParaRPr>
          </a:p>
          <a:p>
            <a:pPr indent="0" lvl="0" marL="0" rtl="0" algn="l">
              <a:lnSpc>
                <a:spcPct val="90000"/>
              </a:lnSpc>
              <a:spcBef>
                <a:spcPts val="1000"/>
              </a:spcBef>
              <a:spcAft>
                <a:spcPts val="0"/>
              </a:spcAft>
              <a:buSzPct val="83720"/>
              <a:buNone/>
            </a:pPr>
            <a:r>
              <a:t/>
            </a:r>
            <a:endParaRPr i="1" sz="2150">
              <a:latin typeface="Arial"/>
              <a:ea typeface="Arial"/>
              <a:cs typeface="Arial"/>
              <a:sym typeface="Arial"/>
            </a:endParaRPr>
          </a:p>
          <a:p>
            <a:pPr indent="0" lvl="0" marL="0" rtl="0" algn="l">
              <a:lnSpc>
                <a:spcPct val="90000"/>
              </a:lnSpc>
              <a:spcBef>
                <a:spcPts val="1000"/>
              </a:spcBef>
              <a:spcAft>
                <a:spcPts val="0"/>
              </a:spcAft>
              <a:buSzPct val="83720"/>
              <a:buNone/>
            </a:pPr>
            <a:r>
              <a:rPr i="1" lang="en-US" sz="2150">
                <a:latin typeface="Arial"/>
                <a:ea typeface="Arial"/>
                <a:cs typeface="Arial"/>
                <a:sym typeface="Arial"/>
              </a:rPr>
              <a:t>Ethics is applied in various fields, including business, medicine, law, and personal relationships, guiding individuals and organizations in making morally sound decisions and fostering a just and harmonious society</a:t>
            </a:r>
            <a:r>
              <a:rPr lang="en-US" sz="2150">
                <a:latin typeface="Arial"/>
                <a:ea typeface="Arial"/>
                <a:cs typeface="Arial"/>
                <a:sym typeface="Arial"/>
              </a:rPr>
              <a:t>.</a:t>
            </a:r>
            <a:endParaRPr sz="2150">
              <a:latin typeface="Arial"/>
              <a:ea typeface="Arial"/>
              <a:cs typeface="Arial"/>
              <a:sym typeface="Arial"/>
            </a:endParaRPr>
          </a:p>
          <a:p>
            <a:pPr indent="-228600" lvl="0" marL="342900" rtl="0" algn="l">
              <a:lnSpc>
                <a:spcPct val="90000"/>
              </a:lnSpc>
              <a:spcBef>
                <a:spcPts val="1000"/>
              </a:spcBef>
              <a:spcAft>
                <a:spcPts val="0"/>
              </a:spcAft>
              <a:buSzPct val="90000"/>
              <a:buNone/>
            </a:pPr>
            <a:r>
              <a:t/>
            </a:r>
            <a:endParaRPr b="1" sz="2000" u="sng">
              <a:latin typeface="Times New Roman"/>
              <a:ea typeface="Times New Roman"/>
              <a:cs typeface="Times New Roman"/>
              <a:sym typeface="Times New Roman"/>
            </a:endParaRPr>
          </a:p>
        </p:txBody>
      </p:sp>
      <p:sp>
        <p:nvSpPr>
          <p:cNvPr id="199" name="Google Shape;199;p37"/>
          <p:cNvSpPr/>
          <p:nvPr/>
        </p:nvSpPr>
        <p:spPr>
          <a:xfrm>
            <a:off x="828040" y="1432824"/>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8"/>
          <p:cNvSpPr txBox="1"/>
          <p:nvPr>
            <p:ph type="title"/>
          </p:nvPr>
        </p:nvSpPr>
        <p:spPr>
          <a:xfrm>
            <a:off x="1378500" y="441725"/>
            <a:ext cx="9435000" cy="77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What are ethics and why are they important in leadership?</a:t>
            </a:r>
            <a:endParaRPr/>
          </a:p>
        </p:txBody>
      </p:sp>
      <p:sp>
        <p:nvSpPr>
          <p:cNvPr id="205" name="Google Shape;205;p38"/>
          <p:cNvSpPr/>
          <p:nvPr/>
        </p:nvSpPr>
        <p:spPr>
          <a:xfrm>
            <a:off x="1137920" y="1432825"/>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06" name="Google Shape;206;p38"/>
          <p:cNvSpPr txBox="1"/>
          <p:nvPr/>
        </p:nvSpPr>
        <p:spPr>
          <a:xfrm>
            <a:off x="900980" y="1779825"/>
            <a:ext cx="10389900" cy="446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400" u="none" cap="none" strike="noStrike">
                <a:solidFill>
                  <a:srgbClr val="000000"/>
                </a:solidFill>
              </a:rPr>
              <a:t>Ethics are critically important in leadership for several reasons:</a:t>
            </a:r>
            <a:endParaRPr/>
          </a:p>
          <a:p>
            <a:pPr indent="0" lvl="0" marL="0" marR="0" rtl="0" algn="l">
              <a:lnSpc>
                <a:spcPct val="100000"/>
              </a:lnSpc>
              <a:spcBef>
                <a:spcPts val="0"/>
              </a:spcBef>
              <a:spcAft>
                <a:spcPts val="0"/>
              </a:spcAft>
              <a:buNone/>
            </a:pPr>
            <a:r>
              <a:t/>
            </a:r>
            <a:endParaRPr i="0" sz="2000" u="none" cap="none" strike="noStrike">
              <a:solidFill>
                <a:srgbClr val="000000"/>
              </a:solidFil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rPr>
              <a:t>Trust and Credibility: </a:t>
            </a:r>
            <a:r>
              <a:rPr i="0" lang="en-US" sz="2000" u="none" cap="none" strike="noStrike">
                <a:solidFill>
                  <a:srgbClr val="000000"/>
                </a:solidFill>
              </a:rPr>
              <a:t>Ethical leaders build trust with their followers by being honest and transparent. Trust is essential for effective leadership as it fosters loyalty and cooperation.</a:t>
            </a:r>
            <a:endParaRPr/>
          </a:p>
          <a:p>
            <a:pPr indent="-158750" lvl="0" marL="28575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rPr>
              <a:t>Decision-Making: </a:t>
            </a:r>
            <a:r>
              <a:rPr i="0" lang="en-US" sz="2000" u="none" cap="none" strike="noStrike">
                <a:solidFill>
                  <a:srgbClr val="000000"/>
                </a:solidFill>
              </a:rPr>
              <a:t>Ethical principles guide leaders in making decisions that are just and fair. This helps in resolving conflicts, allocating resources, and setting policies that reflect the values of the organization and society.</a:t>
            </a:r>
            <a:endParaRPr/>
          </a:p>
          <a:p>
            <a:pPr indent="-158750" lvl="0" marL="28575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rPr>
              <a:t>Reputation: </a:t>
            </a:r>
            <a:r>
              <a:rPr i="0" lang="en-US" sz="2000" u="none" cap="none" strike="noStrike">
                <a:solidFill>
                  <a:srgbClr val="000000"/>
                </a:solidFill>
              </a:rPr>
              <a:t>Leaders who consistently demonstrate ethical behavior enhance their own reputation and that of their organization. A positive reputation attracts talent, customers, and investors.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9"/>
          <p:cNvSpPr txBox="1"/>
          <p:nvPr>
            <p:ph type="title"/>
          </p:nvPr>
        </p:nvSpPr>
        <p:spPr>
          <a:xfrm>
            <a:off x="1378500" y="463050"/>
            <a:ext cx="9435000" cy="77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What are ethics and why are they important in leadership?</a:t>
            </a:r>
            <a:endParaRPr/>
          </a:p>
        </p:txBody>
      </p:sp>
      <p:sp>
        <p:nvSpPr>
          <p:cNvPr id="212" name="Google Shape;212;p39"/>
          <p:cNvSpPr/>
          <p:nvPr/>
        </p:nvSpPr>
        <p:spPr>
          <a:xfrm>
            <a:off x="1137920" y="1432825"/>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13" name="Google Shape;213;p39"/>
          <p:cNvSpPr txBox="1"/>
          <p:nvPr/>
        </p:nvSpPr>
        <p:spPr>
          <a:xfrm>
            <a:off x="568960" y="1947300"/>
            <a:ext cx="10389900" cy="3786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rPr>
              <a:t>Organizational Culture: </a:t>
            </a:r>
            <a:r>
              <a:rPr i="0" lang="en-US" sz="2000" u="none" cap="none" strike="noStrike">
                <a:solidFill>
                  <a:srgbClr val="000000"/>
                </a:solidFill>
              </a:rPr>
              <a:t>Ethical leadership sets the tone for the entire organization, promoting a culture of integrity, accountability, and respect. This culture impacts employee morale and productivity.</a:t>
            </a:r>
            <a:endParaRPr/>
          </a:p>
          <a:p>
            <a:pPr indent="-215900" lvl="0" marL="34290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rPr>
              <a:t>Long-Term Success: </a:t>
            </a:r>
            <a:r>
              <a:rPr i="0" lang="en-US" sz="2000" u="none" cap="none" strike="noStrike">
                <a:solidFill>
                  <a:srgbClr val="000000"/>
                </a:solidFill>
              </a:rPr>
              <a:t>Ethical leaders focus on sustainable practices and long-term benefits rather than short-term gains. This perspective helps ensure the organization’s enduring success and societal impact.</a:t>
            </a:r>
            <a:endParaRPr/>
          </a:p>
          <a:p>
            <a:pPr indent="-215900" lvl="0" marL="34290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rPr>
              <a:t>Legal and Regulatory Compliance: </a:t>
            </a:r>
            <a:r>
              <a:rPr i="0" lang="en-US" sz="2000" u="none" cap="none" strike="noStrike">
                <a:solidFill>
                  <a:srgbClr val="000000"/>
                </a:solidFill>
              </a:rPr>
              <a:t>Ethical leaders are more likely to comply with laws and regulations, reducing the risk of legal issues and promoting a safe and fair working environment</a:t>
            </a:r>
            <a:r>
              <a:rPr b="0" i="0" lang="en-US" sz="2000" u="none" cap="none" strike="noStrike">
                <a:solidFill>
                  <a:srgbClr val="000000"/>
                </a:solidFill>
                <a:latin typeface="Times New Roman"/>
                <a:ea typeface="Times New Roman"/>
                <a:cs typeface="Times New Roman"/>
                <a:sym typeface="Times New Roman"/>
              </a:rPr>
              <a:t>.</a:t>
            </a:r>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0"/>
          <p:cNvSpPr txBox="1"/>
          <p:nvPr>
            <p:ph type="title"/>
          </p:nvPr>
        </p:nvSpPr>
        <p:spPr>
          <a:xfrm>
            <a:off x="1378500" y="428054"/>
            <a:ext cx="9435000" cy="77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What are ethics and why are they important in leadership?</a:t>
            </a:r>
            <a:endParaRPr/>
          </a:p>
        </p:txBody>
      </p:sp>
      <p:sp>
        <p:nvSpPr>
          <p:cNvPr id="219" name="Google Shape;219;p40"/>
          <p:cNvSpPr/>
          <p:nvPr/>
        </p:nvSpPr>
        <p:spPr>
          <a:xfrm>
            <a:off x="1137920" y="1432825"/>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20" name="Google Shape;220;p40"/>
          <p:cNvSpPr txBox="1"/>
          <p:nvPr/>
        </p:nvSpPr>
        <p:spPr>
          <a:xfrm>
            <a:off x="621030" y="1663583"/>
            <a:ext cx="10950000" cy="4094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rPr>
              <a:t>Social Responsibility: </a:t>
            </a:r>
            <a:r>
              <a:rPr i="0" lang="en-US" sz="2000" u="none" cap="none" strike="noStrike">
                <a:solidFill>
                  <a:srgbClr val="000000"/>
                </a:solidFill>
              </a:rPr>
              <a:t>Ethical leadership encompasses a commitment to social responsibility, ensuring that the organization contributes positively to the community and environment.</a:t>
            </a:r>
            <a:endParaRPr/>
          </a:p>
          <a:p>
            <a:pPr indent="-215900" lvl="0" marL="3429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rPr>
              <a:t>Employee Satisfaction and Retention: </a:t>
            </a:r>
            <a:r>
              <a:rPr i="0" lang="en-US" sz="2000" u="none" cap="none" strike="noStrike">
                <a:solidFill>
                  <a:srgbClr val="000000"/>
                </a:solidFill>
              </a:rPr>
              <a:t>Employees are more likely to feel valued and stay with an organization that prioritizes ethical behavior. This reduces turnover and fosters a more committed workforce.</a:t>
            </a:r>
            <a:endParaRPr/>
          </a:p>
          <a:p>
            <a:pPr indent="-215900" lvl="0" marL="34290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0" lvl="0" marL="0" marR="0" rtl="0" algn="l">
              <a:lnSpc>
                <a:spcPct val="100000"/>
              </a:lnSpc>
              <a:spcBef>
                <a:spcPts val="0"/>
              </a:spcBef>
              <a:spcAft>
                <a:spcPts val="0"/>
              </a:spcAft>
              <a:buNone/>
            </a:pPr>
            <a:r>
              <a:rPr i="0" lang="en-US" sz="2000" u="none" cap="none" strike="noStrike">
                <a:solidFill>
                  <a:srgbClr val="000000"/>
                </a:solidFill>
              </a:rPr>
              <a:t>In summary, ethics in leadership is about integrating moral principles into decision-making and behavior. It is essential for building trust, maintaining a positive reputation, fostering a strong organizational culture, ensuring long-term success, and fulfilling social responsibilities. Ethical leadership creates a foundation for sustainable and responsible business practices that benefit individuals, organizations, and society as a whole.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1"/>
          <p:cNvSpPr txBox="1"/>
          <p:nvPr>
            <p:ph type="title"/>
          </p:nvPr>
        </p:nvSpPr>
        <p:spPr>
          <a:xfrm>
            <a:off x="751840" y="453225"/>
            <a:ext cx="9435000" cy="77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Core Ethical Principles</a:t>
            </a:r>
            <a:endParaRPr/>
          </a:p>
        </p:txBody>
      </p:sp>
      <p:sp>
        <p:nvSpPr>
          <p:cNvPr id="226" name="Google Shape;226;p41"/>
          <p:cNvSpPr/>
          <p:nvPr/>
        </p:nvSpPr>
        <p:spPr>
          <a:xfrm>
            <a:off x="1137920" y="1432825"/>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27" name="Google Shape;227;p41"/>
          <p:cNvSpPr txBox="1"/>
          <p:nvPr/>
        </p:nvSpPr>
        <p:spPr>
          <a:xfrm>
            <a:off x="751840" y="1494050"/>
            <a:ext cx="10389900" cy="3478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4400"/>
              <a:buChar char="•"/>
            </a:pPr>
            <a:r>
              <a:rPr b="1" i="0" lang="en-US" sz="4400" u="none" cap="none" strike="noStrike">
                <a:solidFill>
                  <a:srgbClr val="000000"/>
                </a:solidFill>
              </a:rPr>
              <a:t>Integrity</a:t>
            </a:r>
            <a:endParaRPr/>
          </a:p>
          <a:p>
            <a:pPr indent="-342900" lvl="0" marL="342900" marR="0" rtl="0" algn="l">
              <a:lnSpc>
                <a:spcPct val="100000"/>
              </a:lnSpc>
              <a:spcBef>
                <a:spcPts val="0"/>
              </a:spcBef>
              <a:spcAft>
                <a:spcPts val="0"/>
              </a:spcAft>
              <a:buClr>
                <a:srgbClr val="000000"/>
              </a:buClr>
              <a:buSzPts val="4400"/>
              <a:buChar char="•"/>
            </a:pPr>
            <a:r>
              <a:rPr b="1" i="0" lang="en-US" sz="4400" u="none" cap="none" strike="noStrike">
                <a:solidFill>
                  <a:srgbClr val="000000"/>
                </a:solidFill>
              </a:rPr>
              <a:t>Accountability </a:t>
            </a:r>
            <a:endParaRPr/>
          </a:p>
          <a:p>
            <a:pPr indent="-342900" lvl="0" marL="342900" marR="0" rtl="0" algn="l">
              <a:lnSpc>
                <a:spcPct val="100000"/>
              </a:lnSpc>
              <a:spcBef>
                <a:spcPts val="0"/>
              </a:spcBef>
              <a:spcAft>
                <a:spcPts val="0"/>
              </a:spcAft>
              <a:buClr>
                <a:srgbClr val="000000"/>
              </a:buClr>
              <a:buSzPts val="4400"/>
              <a:buChar char="•"/>
            </a:pPr>
            <a:r>
              <a:rPr b="1" i="0" lang="en-US" sz="4400" u="none" cap="none" strike="noStrike">
                <a:solidFill>
                  <a:srgbClr val="000000"/>
                </a:solidFill>
              </a:rPr>
              <a:t>Fairness</a:t>
            </a:r>
            <a:endParaRPr/>
          </a:p>
          <a:p>
            <a:pPr indent="-342900" lvl="0" marL="342900" marR="0" rtl="0" algn="l">
              <a:lnSpc>
                <a:spcPct val="100000"/>
              </a:lnSpc>
              <a:spcBef>
                <a:spcPts val="0"/>
              </a:spcBef>
              <a:spcAft>
                <a:spcPts val="0"/>
              </a:spcAft>
              <a:buClr>
                <a:srgbClr val="000000"/>
              </a:buClr>
              <a:buSzPts val="4400"/>
              <a:buChar char="•"/>
            </a:pPr>
            <a:r>
              <a:rPr b="1" i="0" lang="en-US" sz="4400" u="none" cap="none" strike="noStrike">
                <a:solidFill>
                  <a:srgbClr val="000000"/>
                </a:solidFill>
              </a:rPr>
              <a:t>Respect</a:t>
            </a:r>
            <a:endParaRPr/>
          </a:p>
          <a:p>
            <a:pPr indent="-342900" lvl="0" marL="342900" marR="0" rtl="0" algn="l">
              <a:lnSpc>
                <a:spcPct val="100000"/>
              </a:lnSpc>
              <a:spcBef>
                <a:spcPts val="0"/>
              </a:spcBef>
              <a:spcAft>
                <a:spcPts val="0"/>
              </a:spcAft>
              <a:buClr>
                <a:srgbClr val="000000"/>
              </a:buClr>
              <a:buSzPts val="4400"/>
              <a:buChar char="•"/>
            </a:pPr>
            <a:r>
              <a:rPr b="1" i="0" lang="en-US" sz="4400" u="none" cap="none" strike="noStrike">
                <a:solidFill>
                  <a:srgbClr val="000000"/>
                </a:solidFill>
              </a:rPr>
              <a:t>Transparency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42"/>
          <p:cNvPicPr preferRelativeResize="0"/>
          <p:nvPr/>
        </p:nvPicPr>
        <p:blipFill rotWithShape="1">
          <a:blip r:embed="rId3">
            <a:alphaModFix/>
          </a:blip>
          <a:srcRect b="0" l="0" r="0" t="0"/>
          <a:stretch/>
        </p:blipFill>
        <p:spPr>
          <a:xfrm>
            <a:off x="1003300" y="165100"/>
            <a:ext cx="10693400" cy="60150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61116f1a2e_0_0"/>
          <p:cNvSpPr txBox="1"/>
          <p:nvPr>
            <p:ph type="title"/>
          </p:nvPr>
        </p:nvSpPr>
        <p:spPr>
          <a:xfrm>
            <a:off x="1378500" y="358980"/>
            <a:ext cx="9435000" cy="77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00">
                <a:solidFill>
                  <a:srgbClr val="0070C0"/>
                </a:solidFill>
                <a:latin typeface="Arial"/>
                <a:ea typeface="Arial"/>
                <a:cs typeface="Arial"/>
                <a:sym typeface="Arial"/>
              </a:rPr>
              <a:t>Introduction</a:t>
            </a:r>
            <a:endParaRPr b="1" sz="4200">
              <a:latin typeface="Arial"/>
              <a:ea typeface="Arial"/>
              <a:cs typeface="Arial"/>
              <a:sym typeface="Arial"/>
            </a:endParaRPr>
          </a:p>
        </p:txBody>
      </p:sp>
      <p:sp>
        <p:nvSpPr>
          <p:cNvPr id="122" name="Google Shape;122;g261116f1a2e_0_0"/>
          <p:cNvSpPr/>
          <p:nvPr/>
        </p:nvSpPr>
        <p:spPr>
          <a:xfrm>
            <a:off x="538480" y="1267460"/>
            <a:ext cx="10820400" cy="29991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5000"/>
              </a:lnSpc>
              <a:spcBef>
                <a:spcPts val="1000"/>
              </a:spcBef>
              <a:spcAft>
                <a:spcPts val="0"/>
              </a:spcAft>
              <a:buClr>
                <a:schemeClr val="dk1"/>
              </a:buClr>
              <a:buSzPts val="3800"/>
              <a:buChar char="•"/>
            </a:pPr>
            <a:r>
              <a:rPr i="0" lang="en-US" sz="2500" u="none" cap="none" strike="noStrike">
                <a:solidFill>
                  <a:schemeClr val="dk1"/>
                </a:solidFill>
              </a:rPr>
              <a:t>Leadership and ethics are intrinsically linked, as effective leadership is founded on a strong ethical framework. </a:t>
            </a:r>
            <a:endParaRPr/>
          </a:p>
          <a:p>
            <a:pPr indent="-457200" lvl="0" marL="457200" marR="0" rtl="0" algn="l">
              <a:lnSpc>
                <a:spcPct val="115000"/>
              </a:lnSpc>
              <a:spcBef>
                <a:spcPts val="1000"/>
              </a:spcBef>
              <a:spcAft>
                <a:spcPts val="0"/>
              </a:spcAft>
              <a:buClr>
                <a:schemeClr val="dk1"/>
              </a:buClr>
              <a:buSzPts val="3800"/>
              <a:buChar char="•"/>
            </a:pPr>
            <a:r>
              <a:rPr i="0" lang="en-US" sz="2500" u="none" cap="none" strike="noStrike">
                <a:solidFill>
                  <a:schemeClr val="dk1"/>
                </a:solidFill>
              </a:rPr>
              <a:t>Leaders guide their organizations not only through strategic vision and decision-making but also by embodying principles of integrity, fairness, and accountability. </a:t>
            </a:r>
            <a:endParaRPr/>
          </a:p>
          <a:p>
            <a:pPr indent="-457200" lvl="0" marL="457200" marR="0" rtl="0" algn="l">
              <a:lnSpc>
                <a:spcPct val="115000"/>
              </a:lnSpc>
              <a:spcBef>
                <a:spcPts val="1000"/>
              </a:spcBef>
              <a:spcAft>
                <a:spcPts val="0"/>
              </a:spcAft>
              <a:buClr>
                <a:schemeClr val="dk1"/>
              </a:buClr>
              <a:buSzPts val="3800"/>
              <a:buFont typeface="Arial"/>
              <a:buChar char="•"/>
            </a:pPr>
            <a:r>
              <a:rPr i="0" lang="en-US" sz="2500" u="none" cap="none" strike="noStrike">
                <a:solidFill>
                  <a:schemeClr val="dk1"/>
                </a:solidFill>
              </a:rPr>
              <a:t>Ethical leadership fosters trust and cultivates a positive organizational culture, and ensures long-term success by prioritizing the well-being of individuals, company and the community</a:t>
            </a:r>
            <a:r>
              <a:rPr i="0" lang="en-US" sz="2800" u="none" cap="none" strike="noStrike">
                <a:solidFill>
                  <a:schemeClr val="dk1"/>
                </a:solidFill>
              </a:rPr>
              <a:t>. </a:t>
            </a:r>
            <a:endParaRPr i="0" sz="2800" u="none" cap="none" strike="noStrike">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type="title"/>
          </p:nvPr>
        </p:nvSpPr>
        <p:spPr>
          <a:xfrm>
            <a:off x="1222840" y="184486"/>
            <a:ext cx="9435000" cy="77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Understanding Leadership</a:t>
            </a:r>
            <a:endParaRPr/>
          </a:p>
        </p:txBody>
      </p:sp>
      <p:sp>
        <p:nvSpPr>
          <p:cNvPr id="128" name="Google Shape;128;p3"/>
          <p:cNvSpPr/>
          <p:nvPr/>
        </p:nvSpPr>
        <p:spPr>
          <a:xfrm>
            <a:off x="1137920" y="1432825"/>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29" name="Google Shape;129;p3"/>
          <p:cNvSpPr txBox="1"/>
          <p:nvPr/>
        </p:nvSpPr>
        <p:spPr>
          <a:xfrm>
            <a:off x="745320" y="1034944"/>
            <a:ext cx="10389900" cy="557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2800" u="none" cap="none" strike="noStrike">
                <a:solidFill>
                  <a:srgbClr val="000000"/>
                </a:solidFill>
              </a:rPr>
              <a:t>What is Leadership?</a:t>
            </a:r>
            <a:endParaRPr/>
          </a:p>
          <a:p>
            <a:pPr indent="0" lvl="0" marL="0" marR="0" rtl="0" algn="l">
              <a:lnSpc>
                <a:spcPct val="100000"/>
              </a:lnSpc>
              <a:spcBef>
                <a:spcPts val="0"/>
              </a:spcBef>
              <a:spcAft>
                <a:spcPts val="0"/>
              </a:spcAft>
              <a:buNone/>
            </a:pPr>
            <a:r>
              <a:t/>
            </a:r>
            <a:endParaRPr i="0" sz="28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Char char="•"/>
            </a:pPr>
            <a:r>
              <a:rPr i="0" lang="en-US" sz="2000" u="none" cap="none" strike="noStrike">
                <a:solidFill>
                  <a:srgbClr val="000000"/>
                </a:solidFill>
              </a:rPr>
              <a:t>Leadership is the ability to guide, inspire, and influence a group of people to achieve a common goal. It involves setting a vision, making strategic decisions, and motivating others to work collaboratively towards the desired outcome. </a:t>
            </a:r>
            <a:endParaRPr/>
          </a:p>
          <a:p>
            <a:pPr indent="0" lvl="0" marL="0" marR="0" rtl="0" algn="l">
              <a:lnSpc>
                <a:spcPct val="100000"/>
              </a:lnSpc>
              <a:spcBef>
                <a:spcPts val="0"/>
              </a:spcBef>
              <a:spcAft>
                <a:spcPts val="0"/>
              </a:spcAft>
              <a:buNone/>
            </a:pPr>
            <a:r>
              <a:t/>
            </a:r>
            <a:endParaRPr i="0" sz="20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Char char="•"/>
            </a:pPr>
            <a:r>
              <a:rPr i="0" lang="en-US" sz="2000" u="none" cap="none" strike="noStrike">
                <a:solidFill>
                  <a:srgbClr val="000000"/>
                </a:solidFill>
              </a:rPr>
              <a:t>Effective leadership encompasses a range of skills, including communication, empathy, integrity, and adaptability. It also requires the capacity to manage conflicts, foster a positive organizational culture, and drive change in dynamic environments. </a:t>
            </a:r>
            <a:endParaRPr/>
          </a:p>
          <a:p>
            <a:pPr indent="0" lvl="0" marL="0" marR="0" rtl="0" algn="l">
              <a:lnSpc>
                <a:spcPct val="100000"/>
              </a:lnSpc>
              <a:spcBef>
                <a:spcPts val="0"/>
              </a:spcBef>
              <a:spcAft>
                <a:spcPts val="0"/>
              </a:spcAft>
              <a:buNone/>
            </a:pPr>
            <a:r>
              <a:t/>
            </a:r>
            <a:endParaRPr i="0" sz="20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Char char="•"/>
            </a:pPr>
            <a:r>
              <a:rPr i="0" lang="en-US" sz="2000" u="none" cap="none" strike="noStrike">
                <a:solidFill>
                  <a:srgbClr val="000000"/>
                </a:solidFill>
              </a:rPr>
              <a:t>Leadership can be exhibited at all levels of an organization, not just by those in formal positions of authority.</a:t>
            </a:r>
            <a:endParaRPr/>
          </a:p>
          <a:p>
            <a:pPr indent="-158750" lvl="0" marL="28575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Char char="•"/>
            </a:pPr>
            <a:r>
              <a:rPr i="0" lang="en-US" sz="2000" u="none" cap="none" strike="noStrike">
                <a:solidFill>
                  <a:srgbClr val="000000"/>
                </a:solidFill>
              </a:rPr>
              <a:t>LEADERSHIP: The capacity to </a:t>
            </a:r>
            <a:r>
              <a:rPr i="0" lang="en-US" sz="2000" u="sng" cap="none" strike="noStrike">
                <a:solidFill>
                  <a:srgbClr val="000000"/>
                </a:solidFill>
              </a:rPr>
              <a:t>influence </a:t>
            </a:r>
            <a:r>
              <a:rPr i="0" lang="en-US" sz="2000" u="none" cap="none" strike="noStrike">
                <a:solidFill>
                  <a:srgbClr val="000000"/>
                </a:solidFill>
              </a:rPr>
              <a:t>others through inspiration, motivated by a passion, generated by a vision, produced by a conviction, ignited by a purpose.</a:t>
            </a:r>
            <a:endParaRPr/>
          </a:p>
          <a:p>
            <a:pPr indent="0" lvl="0" marL="0" marR="0" rtl="0" algn="l">
              <a:lnSpc>
                <a:spcPct val="100000"/>
              </a:lnSpc>
              <a:spcBef>
                <a:spcPts val="0"/>
              </a:spcBef>
              <a:spcAft>
                <a:spcPts val="0"/>
              </a:spcAft>
              <a:buNone/>
            </a:pPr>
            <a:r>
              <a:t/>
            </a:r>
            <a:endParaRPr i="0" sz="2000" u="none" cap="none" strike="noStrike">
              <a:solidFill>
                <a:srgbClr val="000000"/>
              </a:solidFill>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type="title"/>
          </p:nvPr>
        </p:nvSpPr>
        <p:spPr>
          <a:xfrm>
            <a:off x="745320" y="405539"/>
            <a:ext cx="10701360" cy="77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Key Characteristics of Effective Leaders</a:t>
            </a:r>
            <a:endParaRPr/>
          </a:p>
        </p:txBody>
      </p:sp>
      <p:sp>
        <p:nvSpPr>
          <p:cNvPr id="135" name="Google Shape;135;p4"/>
          <p:cNvSpPr/>
          <p:nvPr/>
        </p:nvSpPr>
        <p:spPr>
          <a:xfrm>
            <a:off x="1137920" y="1432825"/>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36" name="Google Shape;136;p4"/>
          <p:cNvSpPr txBox="1"/>
          <p:nvPr/>
        </p:nvSpPr>
        <p:spPr>
          <a:xfrm>
            <a:off x="745320" y="1348800"/>
            <a:ext cx="10389900" cy="551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400" u="none" cap="none" strike="noStrike">
                <a:solidFill>
                  <a:srgbClr val="000000"/>
                </a:solidFill>
              </a:rPr>
              <a:t>Effective leaders often share several key characteristics that enable them to</a:t>
            </a:r>
            <a:r>
              <a:rPr lang="en-US"/>
              <a:t> </a:t>
            </a:r>
            <a:r>
              <a:rPr i="1" lang="en-US" sz="2400" u="none" cap="none" strike="noStrike">
                <a:solidFill>
                  <a:srgbClr val="000000"/>
                </a:solidFill>
              </a:rPr>
              <a:t>inspire, guide, and support their teams successfully. Here are some of these essential traits:</a:t>
            </a:r>
            <a:endParaRPr/>
          </a:p>
          <a:p>
            <a:pPr indent="0" lvl="0" marL="0" marR="0" rtl="0" algn="l">
              <a:lnSpc>
                <a:spcPct val="100000"/>
              </a:lnSpc>
              <a:spcBef>
                <a:spcPts val="0"/>
              </a:spcBef>
              <a:spcAft>
                <a:spcPts val="0"/>
              </a:spcAft>
              <a:buNone/>
            </a:pPr>
            <a:r>
              <a:t/>
            </a:r>
            <a:endParaRPr i="0" sz="20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Visionary Thinking: </a:t>
            </a:r>
            <a:r>
              <a:rPr i="0" lang="en-US" sz="2000" u="none" cap="none" strike="noStrike">
                <a:solidFill>
                  <a:srgbClr val="000000"/>
                </a:solidFill>
              </a:rPr>
              <a:t>Effective leaders have a clear vision for the future and can articulate this vision in a way that motivates and inspires their team.</a:t>
            </a:r>
            <a:endParaRPr/>
          </a:p>
          <a:p>
            <a:pPr indent="-158750" lvl="0" marL="28575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Communication Skills: </a:t>
            </a:r>
            <a:r>
              <a:rPr i="0" lang="en-US" sz="2000" u="none" cap="none" strike="noStrike">
                <a:solidFill>
                  <a:srgbClr val="000000"/>
                </a:solidFill>
              </a:rPr>
              <a:t>They are excellent communicators, able to convey ideas clearly and persuasively, and they also listen actively to others.</a:t>
            </a:r>
            <a:endParaRPr/>
          </a:p>
          <a:p>
            <a:pPr indent="-158750" lvl="0" marL="28575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Integrity:</a:t>
            </a:r>
            <a:r>
              <a:rPr i="0" lang="en-US" sz="2000" u="none" cap="none" strike="noStrike">
                <a:solidFill>
                  <a:srgbClr val="000000"/>
                </a:solidFill>
              </a:rPr>
              <a:t> Honesty and ethical behavior are central to their leadership. They build trust by being transparent and fair.</a:t>
            </a:r>
            <a:endParaRPr/>
          </a:p>
          <a:p>
            <a:pPr indent="-158750" lvl="0" marL="28575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Empathy: </a:t>
            </a:r>
            <a:r>
              <a:rPr i="0" lang="en-US" sz="2000" u="none" cap="none" strike="noStrike">
                <a:solidFill>
                  <a:srgbClr val="000000"/>
                </a:solidFill>
              </a:rPr>
              <a:t>Understanding and addressing the needs, concerns, and emotions of their team members is crucial. Empathetic leaders create strong, supportive relationships.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ph type="title"/>
          </p:nvPr>
        </p:nvSpPr>
        <p:spPr>
          <a:xfrm>
            <a:off x="745320" y="434291"/>
            <a:ext cx="10701360" cy="77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Key Characteristics of Effective Leaders</a:t>
            </a:r>
            <a:endParaRPr/>
          </a:p>
        </p:txBody>
      </p:sp>
      <p:sp>
        <p:nvSpPr>
          <p:cNvPr id="142" name="Google Shape;142;p5"/>
          <p:cNvSpPr/>
          <p:nvPr/>
        </p:nvSpPr>
        <p:spPr>
          <a:xfrm>
            <a:off x="1137920" y="1432825"/>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43" name="Google Shape;143;p5"/>
          <p:cNvSpPr txBox="1"/>
          <p:nvPr/>
        </p:nvSpPr>
        <p:spPr>
          <a:xfrm>
            <a:off x="664040" y="1432825"/>
            <a:ext cx="10389900" cy="3786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Decisiveness:</a:t>
            </a:r>
            <a:r>
              <a:rPr i="0" lang="en-US" sz="2000" u="none" cap="none" strike="noStrike">
                <a:solidFill>
                  <a:srgbClr val="000000"/>
                </a:solidFill>
              </a:rPr>
              <a:t> Effective leaders are capable of making firm decisions, even under pressure, and take responsibility for the outcomes.</a:t>
            </a:r>
            <a:endParaRPr/>
          </a:p>
          <a:p>
            <a:pPr indent="-215900" lvl="0" marL="34290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Adaptability:</a:t>
            </a:r>
            <a:r>
              <a:rPr i="0" lang="en-US" sz="2000" u="none" cap="none" strike="noStrike">
                <a:solidFill>
                  <a:srgbClr val="000000"/>
                </a:solidFill>
              </a:rPr>
              <a:t> They can adjust their strategies and approaches in response to changing circumstances and new information.</a:t>
            </a:r>
            <a:endParaRPr/>
          </a:p>
          <a:p>
            <a:pPr indent="-215900" lvl="0" marL="34290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Inspiration and Motivation: </a:t>
            </a:r>
            <a:r>
              <a:rPr i="0" lang="en-US" sz="2000" u="none" cap="none" strike="noStrike">
                <a:solidFill>
                  <a:srgbClr val="000000"/>
                </a:solidFill>
              </a:rPr>
              <a:t>They inspire and motivate others to achieve their best, often by setting a good example and recognizing individual contributions.</a:t>
            </a:r>
            <a:endParaRPr/>
          </a:p>
          <a:p>
            <a:pPr indent="-215900" lvl="0" marL="34290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Accountability: </a:t>
            </a:r>
            <a:r>
              <a:rPr i="0" lang="en-US" sz="2000" u="none" cap="none" strike="noStrike">
                <a:solidFill>
                  <a:srgbClr val="000000"/>
                </a:solidFill>
              </a:rPr>
              <a:t>They hold themselves and others accountable for meeting goals and standards, fostering a culture of responsibility.</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0"/>
          <p:cNvSpPr txBox="1"/>
          <p:nvPr>
            <p:ph type="title"/>
          </p:nvPr>
        </p:nvSpPr>
        <p:spPr>
          <a:xfrm>
            <a:off x="664040" y="319900"/>
            <a:ext cx="10701360" cy="77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Key Characteristics of Effective Leaders</a:t>
            </a:r>
            <a:endParaRPr/>
          </a:p>
        </p:txBody>
      </p:sp>
      <p:sp>
        <p:nvSpPr>
          <p:cNvPr id="149" name="Google Shape;149;p30"/>
          <p:cNvSpPr/>
          <p:nvPr/>
        </p:nvSpPr>
        <p:spPr>
          <a:xfrm>
            <a:off x="1137920" y="1432825"/>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50" name="Google Shape;150;p30"/>
          <p:cNvSpPr txBox="1"/>
          <p:nvPr/>
        </p:nvSpPr>
        <p:spPr>
          <a:xfrm>
            <a:off x="664040" y="1536174"/>
            <a:ext cx="10389900" cy="3786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Strategic Thinking: </a:t>
            </a:r>
            <a:r>
              <a:rPr i="0" lang="en-US" sz="2000" u="none" cap="none" strike="noStrike">
                <a:solidFill>
                  <a:srgbClr val="000000"/>
                </a:solidFill>
              </a:rPr>
              <a:t>Effective leaders think strategically, anticipating future challenges and opportunities, and planning accordingly.</a:t>
            </a:r>
            <a:endParaRPr/>
          </a:p>
          <a:p>
            <a:pPr indent="-215900" lvl="0" marL="34290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Emotional Intelligence: </a:t>
            </a:r>
            <a:r>
              <a:rPr i="0" lang="en-US" sz="2000" u="none" cap="none" strike="noStrike">
                <a:solidFill>
                  <a:srgbClr val="000000"/>
                </a:solidFill>
              </a:rPr>
              <a:t>They possess high emotional intelligence, enabling them to manage their own emotions and navigate social complexities effectively.</a:t>
            </a:r>
            <a:endParaRPr/>
          </a:p>
          <a:p>
            <a:pPr indent="-215900" lvl="0" marL="34290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Delegation: </a:t>
            </a:r>
            <a:r>
              <a:rPr i="0" lang="en-US" sz="2000" u="none" cap="none" strike="noStrike">
                <a:solidFill>
                  <a:srgbClr val="000000"/>
                </a:solidFill>
              </a:rPr>
              <a:t>They trust their team members and delegate tasks appropriately, empowering others and fostering professional growth.</a:t>
            </a:r>
            <a:endParaRPr/>
          </a:p>
          <a:p>
            <a:pPr indent="-215900" lvl="0" marL="34290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sng" cap="none" strike="noStrike">
                <a:solidFill>
                  <a:srgbClr val="000000"/>
                </a:solidFill>
              </a:rPr>
              <a:t>Resilience:</a:t>
            </a:r>
            <a:r>
              <a:rPr i="0" lang="en-US" sz="2000" u="none" cap="none" strike="noStrike">
                <a:solidFill>
                  <a:srgbClr val="000000"/>
                </a:solidFill>
              </a:rPr>
              <a:t> Effective leaders are resilient, able to bounce back from setbacks and maintain a positive attitude.</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1"/>
          <p:cNvSpPr txBox="1"/>
          <p:nvPr>
            <p:ph type="title"/>
          </p:nvPr>
        </p:nvSpPr>
        <p:spPr>
          <a:xfrm>
            <a:off x="838200" y="310461"/>
            <a:ext cx="10515600" cy="71569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Leadership Styles</a:t>
            </a:r>
            <a:endParaRPr/>
          </a:p>
        </p:txBody>
      </p:sp>
      <p:sp>
        <p:nvSpPr>
          <p:cNvPr id="156" name="Google Shape;156;p31"/>
          <p:cNvSpPr txBox="1"/>
          <p:nvPr>
            <p:ph idx="1" type="body"/>
          </p:nvPr>
        </p:nvSpPr>
        <p:spPr>
          <a:xfrm>
            <a:off x="538480" y="1178825"/>
            <a:ext cx="10515600" cy="4653016"/>
          </a:xfrm>
          <a:prstGeom prst="rect">
            <a:avLst/>
          </a:prstGeom>
          <a:noFill/>
          <a:ln>
            <a:noFill/>
          </a:ln>
        </p:spPr>
        <p:txBody>
          <a:bodyPr anchorCtr="0" anchor="t" bIns="45700" lIns="91425" spcFirstLastPara="1" rIns="91425" wrap="square" tIns="45700">
            <a:noAutofit/>
          </a:bodyPr>
          <a:lstStyle/>
          <a:p>
            <a:pPr indent="0" lvl="0" marL="114300" rtl="0" algn="l">
              <a:lnSpc>
                <a:spcPct val="110000"/>
              </a:lnSpc>
              <a:spcBef>
                <a:spcPts val="1000"/>
              </a:spcBef>
              <a:spcAft>
                <a:spcPts val="0"/>
              </a:spcAft>
              <a:buSzPts val="1946"/>
              <a:buNone/>
            </a:pPr>
            <a:r>
              <a:rPr i="1" lang="en-US" sz="1800">
                <a:latin typeface="Arial"/>
                <a:ea typeface="Arial"/>
                <a:cs typeface="Arial"/>
                <a:sym typeface="Arial"/>
              </a:rPr>
              <a:t>Leadership styles refer to the approaches and methods leaders use to guide, motivate, and manage their teams. Different situations and team dynamics often call for different leadership styles. Here are some of the most commonly recognized leadership styles:</a:t>
            </a:r>
            <a:endParaRPr sz="1800">
              <a:latin typeface="Arial"/>
              <a:ea typeface="Arial"/>
              <a:cs typeface="Arial"/>
              <a:sym typeface="Arial"/>
            </a:endParaRPr>
          </a:p>
          <a:p>
            <a:pPr indent="-228600" lvl="0" marL="342900" rtl="0" algn="l">
              <a:lnSpc>
                <a:spcPct val="90000"/>
              </a:lnSpc>
              <a:spcBef>
                <a:spcPts val="1000"/>
              </a:spcBef>
              <a:spcAft>
                <a:spcPts val="0"/>
              </a:spcAft>
              <a:buSzPts val="1946"/>
              <a:buFont typeface="Arial"/>
              <a:buNone/>
            </a:pPr>
            <a:r>
              <a:t/>
            </a:r>
            <a:endParaRPr b="1" sz="1800" u="sng">
              <a:latin typeface="Arial"/>
              <a:ea typeface="Arial"/>
              <a:cs typeface="Arial"/>
              <a:sym typeface="Arial"/>
            </a:endParaRPr>
          </a:p>
          <a:p>
            <a:pPr indent="-342900" lvl="0" marL="342900" rtl="0" algn="l">
              <a:lnSpc>
                <a:spcPct val="90000"/>
              </a:lnSpc>
              <a:spcBef>
                <a:spcPts val="1000"/>
              </a:spcBef>
              <a:spcAft>
                <a:spcPts val="0"/>
              </a:spcAft>
              <a:buSzPts val="1800"/>
              <a:buChar char="•"/>
            </a:pPr>
            <a:r>
              <a:rPr b="1" lang="en-US" sz="1800" u="sng">
                <a:latin typeface="Arial"/>
                <a:ea typeface="Arial"/>
                <a:cs typeface="Arial"/>
                <a:sym typeface="Arial"/>
              </a:rPr>
              <a:t>Autocratic Leadership:</a:t>
            </a:r>
            <a:endParaRPr sz="1800">
              <a:latin typeface="Arial"/>
              <a:ea typeface="Arial"/>
              <a:cs typeface="Arial"/>
              <a:sym typeface="Arial"/>
            </a:endParaRPr>
          </a:p>
          <a:p>
            <a:pPr indent="-342900" lvl="1" marL="800100" rtl="0" algn="l">
              <a:lnSpc>
                <a:spcPct val="90000"/>
              </a:lnSpc>
              <a:spcBef>
                <a:spcPts val="500"/>
              </a:spcBef>
              <a:spcAft>
                <a:spcPts val="0"/>
              </a:spcAft>
              <a:buSzPts val="1800"/>
              <a:buFont typeface="Arial"/>
              <a:buChar char="•"/>
            </a:pPr>
            <a:r>
              <a:rPr b="1" lang="en-US" sz="1800">
                <a:latin typeface="Arial"/>
                <a:ea typeface="Arial"/>
                <a:cs typeface="Arial"/>
                <a:sym typeface="Arial"/>
              </a:rPr>
              <a:t>Description:</a:t>
            </a:r>
            <a:r>
              <a:rPr b="1" lang="en-US" sz="1800" u="sng">
                <a:latin typeface="Arial"/>
                <a:ea typeface="Arial"/>
                <a:cs typeface="Arial"/>
                <a:sym typeface="Arial"/>
              </a:rPr>
              <a:t> </a:t>
            </a:r>
            <a:r>
              <a:rPr lang="en-US" sz="1800">
                <a:latin typeface="Arial"/>
                <a:ea typeface="Arial"/>
                <a:cs typeface="Arial"/>
                <a:sym typeface="Arial"/>
              </a:rPr>
              <a:t>The leader makes decisions unilaterally, with little to no input from team members.</a:t>
            </a:r>
            <a:endParaRPr sz="1800">
              <a:latin typeface="Arial"/>
              <a:ea typeface="Arial"/>
              <a:cs typeface="Arial"/>
              <a:sym typeface="Arial"/>
            </a:endParaRPr>
          </a:p>
          <a:p>
            <a:pPr indent="-342900" lvl="1" marL="800100" rtl="0" algn="l">
              <a:lnSpc>
                <a:spcPct val="90000"/>
              </a:lnSpc>
              <a:spcBef>
                <a:spcPts val="500"/>
              </a:spcBef>
              <a:spcAft>
                <a:spcPts val="0"/>
              </a:spcAft>
              <a:buSzPts val="1800"/>
              <a:buFont typeface="Arial"/>
              <a:buChar char="•"/>
            </a:pPr>
            <a:r>
              <a:rPr b="1" lang="en-US" sz="1800">
                <a:latin typeface="Arial"/>
                <a:ea typeface="Arial"/>
                <a:cs typeface="Arial"/>
                <a:sym typeface="Arial"/>
              </a:rPr>
              <a:t>Strengths:</a:t>
            </a:r>
            <a:r>
              <a:rPr lang="en-US" sz="1800">
                <a:latin typeface="Arial"/>
                <a:ea typeface="Arial"/>
                <a:cs typeface="Arial"/>
                <a:sym typeface="Arial"/>
              </a:rPr>
              <a:t> Quick decision-making, clear direction, and strong control.</a:t>
            </a:r>
            <a:endParaRPr sz="1800">
              <a:latin typeface="Arial"/>
              <a:ea typeface="Arial"/>
              <a:cs typeface="Arial"/>
              <a:sym typeface="Arial"/>
            </a:endParaRPr>
          </a:p>
          <a:p>
            <a:pPr indent="-342900" lvl="1" marL="800100" rtl="0" algn="l">
              <a:lnSpc>
                <a:spcPct val="90000"/>
              </a:lnSpc>
              <a:spcBef>
                <a:spcPts val="500"/>
              </a:spcBef>
              <a:spcAft>
                <a:spcPts val="0"/>
              </a:spcAft>
              <a:buSzPts val="1800"/>
              <a:buFont typeface="Arial"/>
              <a:buChar char="•"/>
            </a:pPr>
            <a:r>
              <a:rPr b="1" lang="en-US" sz="1800">
                <a:latin typeface="Arial"/>
                <a:ea typeface="Arial"/>
                <a:cs typeface="Arial"/>
                <a:sym typeface="Arial"/>
              </a:rPr>
              <a:t>Weaknesses:</a:t>
            </a:r>
            <a:r>
              <a:rPr lang="en-US" sz="1800">
                <a:latin typeface="Arial"/>
                <a:ea typeface="Arial"/>
                <a:cs typeface="Arial"/>
                <a:sym typeface="Arial"/>
              </a:rPr>
              <a:t> Can lead to low morale and lack of creativity due to limited team involvement.</a:t>
            </a:r>
            <a:endParaRPr sz="1800">
              <a:latin typeface="Arial"/>
              <a:ea typeface="Arial"/>
              <a:cs typeface="Arial"/>
              <a:sym typeface="Arial"/>
            </a:endParaRPr>
          </a:p>
          <a:p>
            <a:pPr indent="0" lvl="1" marL="457200" rtl="0" algn="l">
              <a:lnSpc>
                <a:spcPct val="90000"/>
              </a:lnSpc>
              <a:spcBef>
                <a:spcPts val="500"/>
              </a:spcBef>
              <a:spcAft>
                <a:spcPts val="0"/>
              </a:spcAft>
              <a:buSzPts val="1946"/>
              <a:buNone/>
            </a:pPr>
            <a:r>
              <a:t/>
            </a:r>
            <a:endParaRPr sz="1800">
              <a:latin typeface="Arial"/>
              <a:ea typeface="Arial"/>
              <a:cs typeface="Arial"/>
              <a:sym typeface="Arial"/>
            </a:endParaRPr>
          </a:p>
          <a:p>
            <a:pPr indent="-342900" lvl="0" marL="342900" rtl="0" algn="l">
              <a:lnSpc>
                <a:spcPct val="90000"/>
              </a:lnSpc>
              <a:spcBef>
                <a:spcPts val="1000"/>
              </a:spcBef>
              <a:spcAft>
                <a:spcPts val="0"/>
              </a:spcAft>
              <a:buSzPts val="1800"/>
              <a:buChar char="•"/>
            </a:pPr>
            <a:r>
              <a:rPr b="1" lang="en-US" sz="1800" u="sng">
                <a:latin typeface="Arial"/>
                <a:ea typeface="Arial"/>
                <a:cs typeface="Arial"/>
                <a:sym typeface="Arial"/>
              </a:rPr>
              <a:t>Democratic (Participative) Leadership:</a:t>
            </a:r>
            <a:endParaRPr sz="1800">
              <a:latin typeface="Arial"/>
              <a:ea typeface="Arial"/>
              <a:cs typeface="Arial"/>
              <a:sym typeface="Arial"/>
            </a:endParaRPr>
          </a:p>
          <a:p>
            <a:pPr indent="-342900" lvl="1" marL="800100" rtl="0" algn="l">
              <a:lnSpc>
                <a:spcPct val="90000"/>
              </a:lnSpc>
              <a:spcBef>
                <a:spcPts val="500"/>
              </a:spcBef>
              <a:spcAft>
                <a:spcPts val="0"/>
              </a:spcAft>
              <a:buSzPts val="1800"/>
              <a:buFont typeface="Arial"/>
              <a:buChar char="•"/>
            </a:pPr>
            <a:r>
              <a:rPr b="1" lang="en-US" sz="1800">
                <a:latin typeface="Arial"/>
                <a:ea typeface="Arial"/>
                <a:cs typeface="Arial"/>
                <a:sym typeface="Arial"/>
              </a:rPr>
              <a:t>Description:</a:t>
            </a:r>
            <a:r>
              <a:rPr lang="en-US" sz="1800">
                <a:latin typeface="Arial"/>
                <a:ea typeface="Arial"/>
                <a:cs typeface="Arial"/>
                <a:sym typeface="Arial"/>
              </a:rPr>
              <a:t> The leader involves team members in the decision-making process, valuing their input and feedback.</a:t>
            </a:r>
            <a:endParaRPr sz="1800">
              <a:latin typeface="Arial"/>
              <a:ea typeface="Arial"/>
              <a:cs typeface="Arial"/>
              <a:sym typeface="Arial"/>
            </a:endParaRPr>
          </a:p>
          <a:p>
            <a:pPr indent="-342900" lvl="1" marL="800100" rtl="0" algn="l">
              <a:lnSpc>
                <a:spcPct val="90000"/>
              </a:lnSpc>
              <a:spcBef>
                <a:spcPts val="500"/>
              </a:spcBef>
              <a:spcAft>
                <a:spcPts val="0"/>
              </a:spcAft>
              <a:buSzPts val="1800"/>
              <a:buFont typeface="Arial"/>
              <a:buChar char="•"/>
            </a:pPr>
            <a:r>
              <a:rPr b="1" lang="en-US" sz="1800">
                <a:latin typeface="Arial"/>
                <a:ea typeface="Arial"/>
                <a:cs typeface="Arial"/>
                <a:sym typeface="Arial"/>
              </a:rPr>
              <a:t>Strengths: </a:t>
            </a:r>
            <a:r>
              <a:rPr lang="en-US" sz="1800">
                <a:latin typeface="Arial"/>
                <a:ea typeface="Arial"/>
                <a:cs typeface="Arial"/>
                <a:sym typeface="Arial"/>
              </a:rPr>
              <a:t>Increased team engagement, higher morale, and better ideas from diverse input.</a:t>
            </a:r>
            <a:endParaRPr sz="1800">
              <a:latin typeface="Arial"/>
              <a:ea typeface="Arial"/>
              <a:cs typeface="Arial"/>
              <a:sym typeface="Arial"/>
            </a:endParaRPr>
          </a:p>
          <a:p>
            <a:pPr indent="-342900" lvl="1" marL="800100" rtl="0" algn="l">
              <a:lnSpc>
                <a:spcPct val="90000"/>
              </a:lnSpc>
              <a:spcBef>
                <a:spcPts val="500"/>
              </a:spcBef>
              <a:spcAft>
                <a:spcPts val="0"/>
              </a:spcAft>
              <a:buSzPts val="1800"/>
              <a:buFont typeface="Arial"/>
              <a:buChar char="•"/>
            </a:pPr>
            <a:r>
              <a:rPr b="1" lang="en-US" sz="1800">
                <a:latin typeface="Arial"/>
                <a:ea typeface="Arial"/>
                <a:cs typeface="Arial"/>
                <a:sym typeface="Arial"/>
              </a:rPr>
              <a:t>Weaknesses:</a:t>
            </a:r>
            <a:r>
              <a:rPr lang="en-US" sz="1800">
                <a:latin typeface="Arial"/>
                <a:ea typeface="Arial"/>
                <a:cs typeface="Arial"/>
                <a:sym typeface="Arial"/>
              </a:rPr>
              <a:t> Decision-making can be slower, and it may be challenging in situations requiring quick actions.</a:t>
            </a:r>
            <a:endParaRPr sz="1800">
              <a:latin typeface="Arial"/>
              <a:ea typeface="Arial"/>
              <a:cs typeface="Arial"/>
              <a:sym typeface="Arial"/>
            </a:endParaRPr>
          </a:p>
          <a:p>
            <a:pPr indent="-228600" lvl="0" marL="457200" rtl="0" algn="l">
              <a:lnSpc>
                <a:spcPct val="90000"/>
              </a:lnSpc>
              <a:spcBef>
                <a:spcPts val="1000"/>
              </a:spcBef>
              <a:spcAft>
                <a:spcPts val="0"/>
              </a:spcAft>
              <a:buClr>
                <a:schemeClr val="dk1"/>
              </a:buClr>
              <a:buSzPts val="1946"/>
              <a:buNone/>
            </a:pPr>
            <a:r>
              <a:t/>
            </a:r>
            <a:endParaRPr sz="1800">
              <a:latin typeface="Arial"/>
              <a:ea typeface="Arial"/>
              <a:cs typeface="Arial"/>
              <a:sym typeface="Arial"/>
            </a:endParaRPr>
          </a:p>
        </p:txBody>
      </p:sp>
      <p:sp>
        <p:nvSpPr>
          <p:cNvPr id="157" name="Google Shape;157;p31"/>
          <p:cNvSpPr/>
          <p:nvPr/>
        </p:nvSpPr>
        <p:spPr>
          <a:xfrm>
            <a:off x="1137920" y="1432825"/>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2"/>
          <p:cNvSpPr txBox="1"/>
          <p:nvPr>
            <p:ph type="title"/>
          </p:nvPr>
        </p:nvSpPr>
        <p:spPr>
          <a:xfrm>
            <a:off x="838200" y="436561"/>
            <a:ext cx="10515600" cy="71183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Leadership Styles </a:t>
            </a:r>
            <a:endParaRPr/>
          </a:p>
        </p:txBody>
      </p:sp>
      <p:sp>
        <p:nvSpPr>
          <p:cNvPr id="163" name="Google Shape;163;p32"/>
          <p:cNvSpPr txBox="1"/>
          <p:nvPr>
            <p:ph idx="1" type="body"/>
          </p:nvPr>
        </p:nvSpPr>
        <p:spPr>
          <a:xfrm>
            <a:off x="760180" y="1249945"/>
            <a:ext cx="10515600" cy="4815576"/>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1000"/>
              </a:spcBef>
              <a:spcAft>
                <a:spcPts val="0"/>
              </a:spcAft>
              <a:buSzPts val="1800"/>
              <a:buChar char="•"/>
            </a:pPr>
            <a:r>
              <a:rPr b="1" lang="en-US" sz="2000" u="sng">
                <a:latin typeface="Times New Roman"/>
                <a:ea typeface="Times New Roman"/>
                <a:cs typeface="Times New Roman"/>
                <a:sym typeface="Times New Roman"/>
              </a:rPr>
              <a:t>T</a:t>
            </a:r>
            <a:r>
              <a:rPr b="1" lang="en-US" sz="2000" u="sng">
                <a:latin typeface="Arial"/>
                <a:ea typeface="Arial"/>
                <a:cs typeface="Arial"/>
                <a:sym typeface="Arial"/>
              </a:rPr>
              <a:t>ransformational Leadership:</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Description:</a:t>
            </a:r>
            <a:r>
              <a:rPr lang="en-US" sz="2000">
                <a:latin typeface="Arial"/>
                <a:ea typeface="Arial"/>
                <a:cs typeface="Arial"/>
                <a:sym typeface="Arial"/>
              </a:rPr>
              <a:t> The leader inspires and motivates team members to exceed their own expectations and embrace change.</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Strengths: </a:t>
            </a:r>
            <a:r>
              <a:rPr lang="en-US" sz="2000">
                <a:latin typeface="Arial"/>
                <a:ea typeface="Arial"/>
                <a:cs typeface="Arial"/>
                <a:sym typeface="Arial"/>
              </a:rPr>
              <a:t>High motivation, innovation, and strong team loyalty.</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Weaknesses: </a:t>
            </a:r>
            <a:r>
              <a:rPr lang="en-US" sz="2000">
                <a:latin typeface="Arial"/>
                <a:ea typeface="Arial"/>
                <a:cs typeface="Arial"/>
                <a:sym typeface="Arial"/>
              </a:rPr>
              <a:t>Can be exhausting for the leader, and may overlook practical details.</a:t>
            </a:r>
            <a:endParaRPr sz="2000">
              <a:latin typeface="Arial"/>
              <a:ea typeface="Arial"/>
              <a:cs typeface="Arial"/>
              <a:sym typeface="Arial"/>
            </a:endParaRPr>
          </a:p>
          <a:p>
            <a:pPr indent="-228600" lvl="0" marL="342900" rtl="0" algn="l">
              <a:lnSpc>
                <a:spcPct val="90000"/>
              </a:lnSpc>
              <a:spcBef>
                <a:spcPts val="1000"/>
              </a:spcBef>
              <a:spcAft>
                <a:spcPts val="0"/>
              </a:spcAft>
              <a:buSzPts val="1800"/>
              <a:buNone/>
            </a:pPr>
            <a:r>
              <a:t/>
            </a:r>
            <a:endParaRPr b="1" sz="2000" u="sng">
              <a:latin typeface="Arial"/>
              <a:ea typeface="Arial"/>
              <a:cs typeface="Arial"/>
              <a:sym typeface="Arial"/>
            </a:endParaRPr>
          </a:p>
          <a:p>
            <a:pPr indent="-355600" lvl="0" marL="342900" rtl="0" algn="l">
              <a:lnSpc>
                <a:spcPct val="90000"/>
              </a:lnSpc>
              <a:spcBef>
                <a:spcPts val="1000"/>
              </a:spcBef>
              <a:spcAft>
                <a:spcPts val="0"/>
              </a:spcAft>
              <a:buSzPts val="2000"/>
              <a:buChar char="•"/>
            </a:pPr>
            <a:r>
              <a:rPr b="1" lang="en-US" sz="2000" u="sng">
                <a:latin typeface="Arial"/>
                <a:ea typeface="Arial"/>
                <a:cs typeface="Arial"/>
                <a:sym typeface="Arial"/>
              </a:rPr>
              <a:t>Transactional Leadership:</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Description: </a:t>
            </a:r>
            <a:r>
              <a:rPr lang="en-US" sz="2000">
                <a:latin typeface="Arial"/>
                <a:ea typeface="Arial"/>
                <a:cs typeface="Arial"/>
                <a:sym typeface="Arial"/>
              </a:rPr>
              <a:t>The leader focuses on routine transactions, rewarding performance, and disciplining failures.</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Strengths:</a:t>
            </a:r>
            <a:r>
              <a:rPr lang="en-US" sz="2000">
                <a:latin typeface="Arial"/>
                <a:ea typeface="Arial"/>
                <a:cs typeface="Arial"/>
                <a:sym typeface="Arial"/>
              </a:rPr>
              <a:t> Clear structure, efficient task management, and straightforward performance evaluation.</a:t>
            </a:r>
            <a:endParaRPr sz="2000">
              <a:latin typeface="Arial"/>
              <a:ea typeface="Arial"/>
              <a:cs typeface="Arial"/>
              <a:sym typeface="Arial"/>
            </a:endParaRPr>
          </a:p>
          <a:p>
            <a:pPr indent="-355600" lvl="1" marL="800100" rtl="0" algn="l">
              <a:lnSpc>
                <a:spcPct val="90000"/>
              </a:lnSpc>
              <a:spcBef>
                <a:spcPts val="500"/>
              </a:spcBef>
              <a:spcAft>
                <a:spcPts val="0"/>
              </a:spcAft>
              <a:buSzPts val="2000"/>
              <a:buChar char="•"/>
            </a:pPr>
            <a:r>
              <a:rPr b="1" lang="en-US" sz="2000">
                <a:latin typeface="Arial"/>
                <a:ea typeface="Arial"/>
                <a:cs typeface="Arial"/>
                <a:sym typeface="Arial"/>
              </a:rPr>
              <a:t>Weaknesses: </a:t>
            </a:r>
            <a:r>
              <a:rPr lang="en-US" sz="2000">
                <a:latin typeface="Arial"/>
                <a:ea typeface="Arial"/>
                <a:cs typeface="Arial"/>
                <a:sym typeface="Arial"/>
              </a:rPr>
              <a:t>May stifle creativity and not address long-term growth and development needs.</a:t>
            </a:r>
            <a:endParaRPr sz="2000">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sz="2000"/>
          </a:p>
        </p:txBody>
      </p:sp>
      <p:sp>
        <p:nvSpPr>
          <p:cNvPr id="164" name="Google Shape;164;p32"/>
          <p:cNvSpPr/>
          <p:nvPr/>
        </p:nvSpPr>
        <p:spPr>
          <a:xfrm>
            <a:off x="1137920" y="1432825"/>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txBox="1"/>
          <p:nvPr>
            <p:ph type="title"/>
          </p:nvPr>
        </p:nvSpPr>
        <p:spPr>
          <a:xfrm>
            <a:off x="838200" y="360309"/>
            <a:ext cx="10515600" cy="72199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70C0"/>
              </a:buClr>
              <a:buSzPts val="4320"/>
              <a:buNone/>
            </a:pPr>
            <a:r>
              <a:rPr b="1" lang="en-US" sz="4240">
                <a:solidFill>
                  <a:srgbClr val="0070C0"/>
                </a:solidFill>
                <a:latin typeface="Arial"/>
                <a:ea typeface="Arial"/>
                <a:cs typeface="Arial"/>
                <a:sym typeface="Arial"/>
              </a:rPr>
              <a:t>Leadership Styles</a:t>
            </a:r>
            <a:endParaRPr/>
          </a:p>
        </p:txBody>
      </p:sp>
      <p:sp>
        <p:nvSpPr>
          <p:cNvPr id="170" name="Google Shape;170;p33"/>
          <p:cNvSpPr txBox="1"/>
          <p:nvPr>
            <p:ph idx="1" type="body"/>
          </p:nvPr>
        </p:nvSpPr>
        <p:spPr>
          <a:xfrm>
            <a:off x="645160" y="1199144"/>
            <a:ext cx="10515600" cy="4815576"/>
          </a:xfrm>
          <a:prstGeom prst="rect">
            <a:avLst/>
          </a:prstGeom>
          <a:noFill/>
          <a:ln>
            <a:noFill/>
          </a:ln>
        </p:spPr>
        <p:txBody>
          <a:bodyPr anchorCtr="0" anchor="t" bIns="45700" lIns="91425" spcFirstLastPara="1" rIns="91425" wrap="square" tIns="45700">
            <a:normAutofit fontScale="92500" lnSpcReduction="20000"/>
          </a:bodyPr>
          <a:lstStyle/>
          <a:p>
            <a:pPr indent="-354885" lvl="0" marL="342900" rtl="0" algn="l">
              <a:lnSpc>
                <a:spcPct val="90000"/>
              </a:lnSpc>
              <a:spcBef>
                <a:spcPts val="1000"/>
              </a:spcBef>
              <a:spcAft>
                <a:spcPts val="0"/>
              </a:spcAft>
              <a:buSzPct val="100000"/>
              <a:buChar char="•"/>
            </a:pPr>
            <a:r>
              <a:rPr b="1" lang="en-US" sz="2150" u="sng">
                <a:latin typeface="Arial"/>
                <a:ea typeface="Arial"/>
                <a:cs typeface="Arial"/>
                <a:sym typeface="Arial"/>
              </a:rPr>
              <a:t>Laissez-Faire Leadership:</a:t>
            </a:r>
            <a:endParaRPr sz="2150">
              <a:latin typeface="Arial"/>
              <a:ea typeface="Arial"/>
              <a:cs typeface="Arial"/>
              <a:sym typeface="Arial"/>
            </a:endParaRPr>
          </a:p>
          <a:p>
            <a:pPr indent="-354885" lvl="1" marL="800100" rtl="0" algn="l">
              <a:lnSpc>
                <a:spcPct val="90000"/>
              </a:lnSpc>
              <a:spcBef>
                <a:spcPts val="500"/>
              </a:spcBef>
              <a:spcAft>
                <a:spcPts val="0"/>
              </a:spcAft>
              <a:buSzPct val="100000"/>
              <a:buChar char="•"/>
            </a:pPr>
            <a:r>
              <a:rPr b="1" lang="en-US" sz="2150">
                <a:latin typeface="Arial"/>
                <a:ea typeface="Arial"/>
                <a:cs typeface="Arial"/>
                <a:sym typeface="Arial"/>
              </a:rPr>
              <a:t>Description: </a:t>
            </a:r>
            <a:r>
              <a:rPr lang="en-US" sz="2150">
                <a:latin typeface="Arial"/>
                <a:ea typeface="Arial"/>
                <a:cs typeface="Arial"/>
                <a:sym typeface="Arial"/>
              </a:rPr>
              <a:t>The leader takes a hands-off approach, allowing team members to self-manage and make decisions.</a:t>
            </a:r>
            <a:endParaRPr sz="2150">
              <a:latin typeface="Arial"/>
              <a:ea typeface="Arial"/>
              <a:cs typeface="Arial"/>
              <a:sym typeface="Arial"/>
            </a:endParaRPr>
          </a:p>
          <a:p>
            <a:pPr indent="-354885" lvl="1" marL="800100" rtl="0" algn="l">
              <a:lnSpc>
                <a:spcPct val="90000"/>
              </a:lnSpc>
              <a:spcBef>
                <a:spcPts val="500"/>
              </a:spcBef>
              <a:spcAft>
                <a:spcPts val="0"/>
              </a:spcAft>
              <a:buSzPct val="100000"/>
              <a:buChar char="•"/>
            </a:pPr>
            <a:r>
              <a:rPr b="1" lang="en-US" sz="2150">
                <a:latin typeface="Arial"/>
                <a:ea typeface="Arial"/>
                <a:cs typeface="Arial"/>
                <a:sym typeface="Arial"/>
              </a:rPr>
              <a:t>Strengths:</a:t>
            </a:r>
            <a:r>
              <a:rPr lang="en-US" sz="2150">
                <a:latin typeface="Arial"/>
                <a:ea typeface="Arial"/>
                <a:cs typeface="Arial"/>
                <a:sym typeface="Arial"/>
              </a:rPr>
              <a:t> High autonomy, fostering creativity and innovation.</a:t>
            </a:r>
            <a:endParaRPr sz="2150">
              <a:latin typeface="Arial"/>
              <a:ea typeface="Arial"/>
              <a:cs typeface="Arial"/>
              <a:sym typeface="Arial"/>
            </a:endParaRPr>
          </a:p>
          <a:p>
            <a:pPr indent="-354885" lvl="1" marL="800100" rtl="0" algn="l">
              <a:lnSpc>
                <a:spcPct val="90000"/>
              </a:lnSpc>
              <a:spcBef>
                <a:spcPts val="500"/>
              </a:spcBef>
              <a:spcAft>
                <a:spcPts val="0"/>
              </a:spcAft>
              <a:buSzPct val="100000"/>
              <a:buChar char="•"/>
            </a:pPr>
            <a:r>
              <a:rPr b="1" lang="en-US" sz="2150">
                <a:latin typeface="Arial"/>
                <a:ea typeface="Arial"/>
                <a:cs typeface="Arial"/>
                <a:sym typeface="Arial"/>
              </a:rPr>
              <a:t>Weaknesses: </a:t>
            </a:r>
            <a:r>
              <a:rPr lang="en-US" sz="2150">
                <a:latin typeface="Arial"/>
                <a:ea typeface="Arial"/>
                <a:cs typeface="Arial"/>
                <a:sym typeface="Arial"/>
              </a:rPr>
              <a:t>Can lead to lack of direction, inconsistent performance,  and potential disorganization.</a:t>
            </a:r>
            <a:endParaRPr sz="2150">
              <a:latin typeface="Arial"/>
              <a:ea typeface="Arial"/>
              <a:cs typeface="Arial"/>
              <a:sym typeface="Arial"/>
            </a:endParaRPr>
          </a:p>
          <a:p>
            <a:pPr indent="-228600" lvl="1" marL="800100" rtl="0" algn="l">
              <a:lnSpc>
                <a:spcPct val="90000"/>
              </a:lnSpc>
              <a:spcBef>
                <a:spcPts val="500"/>
              </a:spcBef>
              <a:spcAft>
                <a:spcPts val="0"/>
              </a:spcAft>
              <a:buSzPct val="83720"/>
              <a:buNone/>
            </a:pPr>
            <a:r>
              <a:t/>
            </a:r>
            <a:endParaRPr sz="2150">
              <a:latin typeface="Arial"/>
              <a:ea typeface="Arial"/>
              <a:cs typeface="Arial"/>
              <a:sym typeface="Arial"/>
            </a:endParaRPr>
          </a:p>
          <a:p>
            <a:pPr indent="-354885" lvl="0" marL="342900" rtl="0" algn="l">
              <a:lnSpc>
                <a:spcPct val="90000"/>
              </a:lnSpc>
              <a:spcBef>
                <a:spcPts val="1000"/>
              </a:spcBef>
              <a:spcAft>
                <a:spcPts val="0"/>
              </a:spcAft>
              <a:buSzPct val="100000"/>
              <a:buChar char="•"/>
            </a:pPr>
            <a:r>
              <a:rPr b="1" lang="en-US" sz="2150" u="sng">
                <a:latin typeface="Arial"/>
                <a:ea typeface="Arial"/>
                <a:cs typeface="Arial"/>
                <a:sym typeface="Arial"/>
              </a:rPr>
              <a:t>Servant Leadership:</a:t>
            </a:r>
            <a:endParaRPr sz="2150">
              <a:latin typeface="Arial"/>
              <a:ea typeface="Arial"/>
              <a:cs typeface="Arial"/>
              <a:sym typeface="Arial"/>
            </a:endParaRPr>
          </a:p>
          <a:p>
            <a:pPr indent="-354885" lvl="1" marL="800100" rtl="0" algn="l">
              <a:lnSpc>
                <a:spcPct val="90000"/>
              </a:lnSpc>
              <a:spcBef>
                <a:spcPts val="500"/>
              </a:spcBef>
              <a:spcAft>
                <a:spcPts val="0"/>
              </a:spcAft>
              <a:buSzPct val="100000"/>
              <a:buChar char="•"/>
            </a:pPr>
            <a:r>
              <a:rPr b="1" lang="en-US" sz="2150">
                <a:latin typeface="Arial"/>
                <a:ea typeface="Arial"/>
                <a:cs typeface="Arial"/>
                <a:sym typeface="Arial"/>
              </a:rPr>
              <a:t>Description:</a:t>
            </a:r>
            <a:r>
              <a:rPr lang="en-US" sz="2150">
                <a:latin typeface="Arial"/>
                <a:ea typeface="Arial"/>
                <a:cs typeface="Arial"/>
                <a:sym typeface="Arial"/>
              </a:rPr>
              <a:t> The leader prioritizes the needs of the team, focusing on serving and supporting them.</a:t>
            </a:r>
            <a:endParaRPr sz="2150">
              <a:latin typeface="Arial"/>
              <a:ea typeface="Arial"/>
              <a:cs typeface="Arial"/>
              <a:sym typeface="Arial"/>
            </a:endParaRPr>
          </a:p>
          <a:p>
            <a:pPr indent="-354885" lvl="1" marL="800100" rtl="0" algn="l">
              <a:lnSpc>
                <a:spcPct val="90000"/>
              </a:lnSpc>
              <a:spcBef>
                <a:spcPts val="500"/>
              </a:spcBef>
              <a:spcAft>
                <a:spcPts val="0"/>
              </a:spcAft>
              <a:buSzPct val="100000"/>
              <a:buChar char="•"/>
            </a:pPr>
            <a:r>
              <a:rPr b="1" lang="en-US" sz="2150">
                <a:latin typeface="Arial"/>
                <a:ea typeface="Arial"/>
                <a:cs typeface="Arial"/>
                <a:sym typeface="Arial"/>
              </a:rPr>
              <a:t>Strengths:</a:t>
            </a:r>
            <a:r>
              <a:rPr lang="en-US" sz="2150">
                <a:latin typeface="Arial"/>
                <a:ea typeface="Arial"/>
                <a:cs typeface="Arial"/>
                <a:sym typeface="Arial"/>
              </a:rPr>
              <a:t> Strong team loyalty, high morale, and personal growth for team members.</a:t>
            </a:r>
            <a:endParaRPr sz="2150">
              <a:latin typeface="Arial"/>
              <a:ea typeface="Arial"/>
              <a:cs typeface="Arial"/>
              <a:sym typeface="Arial"/>
            </a:endParaRPr>
          </a:p>
          <a:p>
            <a:pPr indent="-354885" lvl="1" marL="800100" rtl="0" algn="l">
              <a:lnSpc>
                <a:spcPct val="90000"/>
              </a:lnSpc>
              <a:spcBef>
                <a:spcPts val="500"/>
              </a:spcBef>
              <a:spcAft>
                <a:spcPts val="0"/>
              </a:spcAft>
              <a:buSzPct val="100000"/>
              <a:buChar char="•"/>
            </a:pPr>
            <a:r>
              <a:rPr b="1" lang="en-US" sz="2150">
                <a:latin typeface="Arial"/>
                <a:ea typeface="Arial"/>
                <a:cs typeface="Arial"/>
                <a:sym typeface="Arial"/>
              </a:rPr>
              <a:t>Weaknesses:</a:t>
            </a:r>
            <a:r>
              <a:rPr lang="en-US" sz="2150">
                <a:latin typeface="Arial"/>
                <a:ea typeface="Arial"/>
                <a:cs typeface="Arial"/>
                <a:sym typeface="Arial"/>
              </a:rPr>
              <a:t> Can be perceived as weak or indecisive, and may not be effective in all situations.</a:t>
            </a:r>
            <a:endParaRPr sz="2150">
              <a:latin typeface="Arial"/>
              <a:ea typeface="Arial"/>
              <a:cs typeface="Arial"/>
              <a:sym typeface="Arial"/>
            </a:endParaRPr>
          </a:p>
          <a:p>
            <a:pPr indent="-228600" lvl="0" marL="457200" rtl="0" algn="l">
              <a:lnSpc>
                <a:spcPct val="90000"/>
              </a:lnSpc>
              <a:spcBef>
                <a:spcPts val="1000"/>
              </a:spcBef>
              <a:spcAft>
                <a:spcPts val="0"/>
              </a:spcAft>
              <a:buClr>
                <a:schemeClr val="dk1"/>
              </a:buClr>
              <a:buSzPct val="90000"/>
              <a:buNone/>
            </a:pPr>
            <a:r>
              <a:t/>
            </a:r>
            <a:endParaRPr sz="2000"/>
          </a:p>
        </p:txBody>
      </p:sp>
      <p:sp>
        <p:nvSpPr>
          <p:cNvPr id="171" name="Google Shape;171;p33"/>
          <p:cNvSpPr/>
          <p:nvPr/>
        </p:nvSpPr>
        <p:spPr>
          <a:xfrm>
            <a:off x="828040" y="1432824"/>
            <a:ext cx="9435000" cy="2999100"/>
          </a:xfrm>
          <a:prstGeom prst="rect">
            <a:avLst/>
          </a:prstGeom>
          <a:noFill/>
          <a:ln>
            <a:noFill/>
          </a:ln>
        </p:spPr>
        <p:txBody>
          <a:bodyPr anchorCtr="0" anchor="t" bIns="45700" lIns="91425" spcFirstLastPara="1" rIns="91425" wrap="square" tIns="45700">
            <a:noAutofit/>
          </a:bodyPr>
          <a:lstStyle/>
          <a:p>
            <a:pPr indent="-215900" lvl="0" marL="457200" marR="0" rtl="0" algn="l">
              <a:lnSpc>
                <a:spcPct val="115000"/>
              </a:lnSpc>
              <a:spcBef>
                <a:spcPts val="1000"/>
              </a:spcBef>
              <a:spcAft>
                <a:spcPts val="0"/>
              </a:spcAft>
              <a:buClr>
                <a:schemeClr val="dk1"/>
              </a:buClr>
              <a:buSzPts val="3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UAH BLue">
  <a:themeElements>
    <a:clrScheme name="Custom 1">
      <a:dk1>
        <a:srgbClr val="000000"/>
      </a:dk1>
      <a:lt1>
        <a:srgbClr val="FFFFFF"/>
      </a:lt1>
      <a:dk2>
        <a:srgbClr val="262626"/>
      </a:dk2>
      <a:lt2>
        <a:srgbClr val="E7E6E6"/>
      </a:lt2>
      <a:accent1>
        <a:srgbClr val="0077C8"/>
      </a:accent1>
      <a:accent2>
        <a:srgbClr val="FDDA24"/>
      </a:accent2>
      <a:accent3>
        <a:srgbClr val="BBB1A7"/>
      </a:accent3>
      <a:accent4>
        <a:srgbClr val="757575"/>
      </a:accent4>
      <a:accent5>
        <a:srgbClr val="E5E5E5"/>
      </a:accent5>
      <a:accent6>
        <a:srgbClr val="009FDF"/>
      </a:accent6>
      <a:hlink>
        <a:srgbClr val="BBB1A7"/>
      </a:hlink>
      <a:folHlink>
        <a:srgbClr val="7575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AH Log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2022-03-01T22:17:21Z</dcterms:created>
  <dc:creator>Alex Duck</dc:creator>
</cp:coreProperties>
</file>