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34" r:id="rId2"/>
    <p:sldId id="325" r:id="rId3"/>
    <p:sldId id="326" r:id="rId4"/>
    <p:sldId id="340" r:id="rId5"/>
    <p:sldId id="335" r:id="rId6"/>
    <p:sldId id="339" r:id="rId7"/>
    <p:sldId id="286" r:id="rId8"/>
    <p:sldId id="285" r:id="rId9"/>
    <p:sldId id="337" r:id="rId10"/>
    <p:sldId id="358" r:id="rId11"/>
    <p:sldId id="291" r:id="rId12"/>
    <p:sldId id="289" r:id="rId13"/>
    <p:sldId id="292" r:id="rId14"/>
    <p:sldId id="295" r:id="rId15"/>
    <p:sldId id="293" r:id="rId16"/>
    <p:sldId id="345" r:id="rId17"/>
    <p:sldId id="351" r:id="rId18"/>
    <p:sldId id="369" r:id="rId19"/>
    <p:sldId id="347" r:id="rId20"/>
    <p:sldId id="348" r:id="rId21"/>
    <p:sldId id="349" r:id="rId22"/>
    <p:sldId id="294" r:id="rId23"/>
    <p:sldId id="303" r:id="rId24"/>
    <p:sldId id="372" r:id="rId25"/>
    <p:sldId id="308" r:id="rId26"/>
    <p:sldId id="304" r:id="rId27"/>
    <p:sldId id="370" r:id="rId28"/>
    <p:sldId id="364" r:id="rId29"/>
    <p:sldId id="367" r:id="rId30"/>
    <p:sldId id="368" r:id="rId31"/>
    <p:sldId id="307" r:id="rId32"/>
    <p:sldId id="314" r:id="rId33"/>
    <p:sldId id="311" r:id="rId34"/>
    <p:sldId id="31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8" autoAdjust="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84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8D491-8E34-44E2-90E8-96C3FEFB2ADA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2B0B3-3167-4C16-AC04-E133A089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01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15A2C-0EF2-4D17-8DFC-8C89254CCAD9}" type="datetimeFigureOut">
              <a:rPr lang="en-US" smtClean="0"/>
              <a:t>6/11/2017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683D2-06E9-41F6-881F-3ABC4C4C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4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key word here . . . independence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683D2-06E9-41F6-881F-3ABC4C4C98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34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</a:t>
            </a:r>
            <a:r>
              <a:rPr lang="en-US" baseline="0" dirty="0" smtClean="0"/>
              <a:t> it is Independence.   It is defined as a state of being independent.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683D2-06E9-41F6-881F-3ABC4C4C98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70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independent,</a:t>
            </a:r>
            <a:r>
              <a:rPr lang="en-US" baseline="0" dirty="0" smtClean="0"/>
              <a:t> the small “</a:t>
            </a:r>
            <a:r>
              <a:rPr lang="en-US" baseline="0" dirty="0" err="1" smtClean="0"/>
              <a:t>i</a:t>
            </a:r>
            <a:r>
              <a:rPr lang="en-US" baseline="0" dirty="0" smtClean="0"/>
              <a:t>”, is defined as not being dependent.  So .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683D2-06E9-41F6-881F-3ABC4C4C98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65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683D2-06E9-41F6-881F-3ABC4C4C98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0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9251-8505-5A40-B32C-2C031195491E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B63-E8A3-F349-A428-8DFCF37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4465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9251-8505-5A40-B32C-2C031195491E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B63-E8A3-F349-A428-8DFCF37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4655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9251-8505-5A40-B32C-2C031195491E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B63-E8A3-F349-A428-8DFCF37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3795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9251-8505-5A40-B32C-2C031195491E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B63-E8A3-F349-A428-8DFCF37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067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9251-8505-5A40-B32C-2C031195491E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B63-E8A3-F349-A428-8DFCF37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7844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9251-8505-5A40-B32C-2C031195491E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B63-E8A3-F349-A428-8DFCF37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6990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9251-8505-5A40-B32C-2C031195491E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B63-E8A3-F349-A428-8DFCF37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3790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9251-8505-5A40-B32C-2C031195491E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B63-E8A3-F349-A428-8DFCF37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563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9251-8505-5A40-B32C-2C031195491E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B63-E8A3-F349-A428-8DFCF37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7600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9251-8505-5A40-B32C-2C031195491E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B63-E8A3-F349-A428-8DFCF37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7227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9251-8505-5A40-B32C-2C031195491E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4B63-E8A3-F349-A428-8DFCF37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2199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C9251-8505-5A40-B32C-2C031195491E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84B63-E8A3-F349-A428-8DFCF37E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7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968" y="1704814"/>
            <a:ext cx="8537485" cy="14157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222222"/>
                </a:solidFill>
                <a:latin typeface="Roboto"/>
              </a:rPr>
              <a:t> Independence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</a:endParaRPr>
          </a:p>
          <a:p>
            <a:pPr algn="ctr"/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</a:endParaRP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9124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8970" y="266699"/>
            <a:ext cx="8674530" cy="6288845"/>
          </a:xfrm>
          <a:prstGeom prst="roundRect">
            <a:avLst/>
          </a:prstGeom>
          <a:solidFill>
            <a:schemeClr val="bg1"/>
          </a:solidFill>
          <a:ln w="88900" cmpd="sng">
            <a:solidFill>
              <a:schemeClr val="tx1">
                <a:alpha val="25000"/>
              </a:schemeClr>
            </a:solidFill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lvl="0" indent="0" algn="ctr" defTabSz="914400" fontAlgn="base">
              <a:spcAft>
                <a:spcPct val="0"/>
              </a:spcAft>
              <a:buNone/>
            </a:pPr>
            <a:r>
              <a:rPr lang="en-US" sz="2000" b="1" u="sng" kern="0" dirty="0">
                <a:solidFill>
                  <a:schemeClr val="tx1"/>
                </a:solidFill>
                <a:latin typeface="Book Antiqua" panose="02040602050305030304" pitchFamily="18" charset="0"/>
              </a:rPr>
              <a:t>CWIC Responsibilities</a:t>
            </a:r>
          </a:p>
          <a:p>
            <a:pPr marL="0" lvl="0" indent="0" algn="ctr" defTabSz="914400" fontAlgn="base">
              <a:spcAft>
                <a:spcPct val="0"/>
              </a:spcAft>
              <a:buNone/>
            </a:pPr>
            <a:r>
              <a:rPr lang="en-US" sz="16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</a:p>
          <a:p>
            <a:pPr lvl="0" algn="ctr" defTabSz="91440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Information g</a:t>
            </a: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athering, Benefits management, &amp; Assisting with planning</a:t>
            </a:r>
            <a:endParaRPr lang="en-US" sz="2800" kern="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lvl="0" indent="0" defTabSz="914400" fontAlgn="base">
              <a:spcAft>
                <a:spcPct val="0"/>
              </a:spcAft>
              <a:buNone/>
            </a:pPr>
            <a:endParaRPr lang="en-US" sz="2800" kern="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lvl="0" indent="0" algn="ctr" defTabSz="914400" fontAlgn="base">
              <a:spcAft>
                <a:spcPct val="0"/>
              </a:spcAft>
              <a:buNone/>
            </a:pPr>
            <a:r>
              <a:rPr lang="en-US" sz="2000" b="1" u="sng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The Cornerstone of Services</a:t>
            </a:r>
          </a:p>
          <a:p>
            <a:pPr marL="0" lvl="0" indent="0" algn="ctr" defTabSz="914400" fontAlgn="base">
              <a:spcAft>
                <a:spcPct val="0"/>
              </a:spcAft>
              <a:buNone/>
            </a:pPr>
            <a:endParaRPr lang="en-US" sz="1600" b="1" u="sng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algn="ctr" defTabSz="914400" fontAlgn="base">
              <a:spcAft>
                <a:spcPct val="0"/>
              </a:spcAft>
              <a:buFontTx/>
              <a:buChar char="•"/>
            </a:pPr>
            <a:r>
              <a:rPr lang="en-US" sz="20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Provide a comprehensive and customized                         </a:t>
            </a:r>
            <a:r>
              <a:rPr lang="en-US" sz="2800" b="1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Benefits Summary and Analysis</a:t>
            </a:r>
          </a:p>
          <a:p>
            <a:pPr marL="0" lvl="0" indent="0" algn="ctr" defTabSz="914400" fontAlgn="base">
              <a:spcAft>
                <a:spcPct val="0"/>
              </a:spcAft>
              <a:buNone/>
            </a:pPr>
            <a:endParaRPr lang="en-US" sz="16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algn="ctr" defTabSz="914400" fontAlgn="base">
              <a:spcAft>
                <a:spcPct val="0"/>
              </a:spcAft>
              <a:buFontTx/>
              <a:buChar char="•"/>
            </a:pPr>
            <a:r>
              <a:rPr lang="en-US" sz="20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Develop and help implement                                                                  </a:t>
            </a:r>
            <a:r>
              <a:rPr lang="en-US" sz="2800" b="1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Work Incentive Plans</a:t>
            </a:r>
          </a:p>
          <a:p>
            <a:pPr marL="0" lvl="0" indent="0" defTabSz="914400" fontAlgn="base">
              <a:spcAft>
                <a:spcPct val="0"/>
              </a:spcAft>
              <a:buNone/>
            </a:pPr>
            <a:endParaRPr lang="en-US" sz="8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282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47973" y="266699"/>
            <a:ext cx="8705527" cy="6288845"/>
          </a:xfrm>
          <a:prstGeom prst="roundRect">
            <a:avLst/>
          </a:prstGeom>
          <a:solidFill>
            <a:schemeClr val="bg1"/>
          </a:solidFill>
          <a:ln w="88900" cmpd="sng">
            <a:solidFill>
              <a:schemeClr val="tx1">
                <a:alpha val="25000"/>
              </a:schemeClr>
            </a:solidFill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lvl="0" indent="0" algn="ctr" defTabSz="914400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en-US" sz="2000" b="1" kern="0" dirty="0">
                <a:solidFill>
                  <a:schemeClr val="tx1"/>
                </a:solidFill>
                <a:latin typeface="Book Antiqua" panose="02040602050305030304" pitchFamily="18" charset="0"/>
              </a:rPr>
              <a:t>CWICs are </a:t>
            </a:r>
            <a:r>
              <a:rPr lang="en-US" sz="2000" b="1" u="sng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required</a:t>
            </a:r>
            <a:r>
              <a:rPr lang="en-US" sz="2000" b="1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kern="0" dirty="0">
                <a:solidFill>
                  <a:schemeClr val="tx1"/>
                </a:solidFill>
                <a:latin typeface="Book Antiqua" panose="02040602050305030304" pitchFamily="18" charset="0"/>
              </a:rPr>
              <a:t>to show </a:t>
            </a:r>
            <a:endParaRPr lang="en-US" sz="2000" b="1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lvl="0" indent="0" algn="ctr" defTabSz="914400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en-US" sz="2000" b="1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how </a:t>
            </a:r>
            <a:r>
              <a:rPr lang="en-US" sz="2000" b="1" kern="0" dirty="0">
                <a:solidFill>
                  <a:schemeClr val="tx1"/>
                </a:solidFill>
                <a:latin typeface="Book Antiqua" panose="02040602050305030304" pitchFamily="18" charset="0"/>
              </a:rPr>
              <a:t>other benefits are </a:t>
            </a:r>
            <a:r>
              <a:rPr lang="en-US" sz="2000" b="1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affected</a:t>
            </a:r>
          </a:p>
          <a:p>
            <a:pPr marL="0" lvl="0" indent="0" algn="ctr" defTabSz="914400" fontAlgn="base">
              <a:spcBef>
                <a:spcPts val="0"/>
              </a:spcBef>
              <a:spcAft>
                <a:spcPct val="0"/>
              </a:spcAft>
              <a:buNone/>
            </a:pPr>
            <a:endParaRPr lang="en-US" sz="3600" b="1" kern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defTabSz="914400" fontAlgn="base">
              <a:spcBef>
                <a:spcPts val="0"/>
              </a:spcBef>
              <a:spcAft>
                <a:spcPct val="0"/>
              </a:spcAft>
              <a:buNone/>
            </a:pPr>
            <a:endParaRPr lang="en-US" sz="3600" b="1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defTabSz="914400" fontAlgn="base">
              <a:spcBef>
                <a:spcPts val="0"/>
              </a:spcBef>
              <a:spcAft>
                <a:spcPct val="0"/>
              </a:spcAft>
              <a:buNone/>
            </a:pPr>
            <a:endParaRPr lang="en-US" sz="3600" b="1" kern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defTabSz="914400" fontAlgn="base">
              <a:spcBef>
                <a:spcPts val="0"/>
              </a:spcBef>
              <a:spcAft>
                <a:spcPct val="0"/>
              </a:spcAft>
              <a:buNone/>
            </a:pPr>
            <a:endParaRPr lang="en-US" sz="3600" b="1" kern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defTabSz="914400" fontAlgn="base">
              <a:spcBef>
                <a:spcPts val="0"/>
              </a:spcBef>
              <a:spcAft>
                <a:spcPct val="0"/>
              </a:spcAft>
              <a:buNone/>
            </a:pPr>
            <a:endParaRPr lang="en-US" sz="3600" b="1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defTabSz="914400" fontAlgn="base">
              <a:spcBef>
                <a:spcPts val="0"/>
              </a:spcBef>
              <a:spcAft>
                <a:spcPct val="0"/>
              </a:spcAft>
              <a:buNone/>
            </a:pPr>
            <a:endParaRPr lang="en-US" sz="3600" b="1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76395" y="2169763"/>
            <a:ext cx="3301138" cy="453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</a:rPr>
              <a:t>Food Stamps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</a:rPr>
              <a:t>Housing Subsidies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</a:rPr>
              <a:t>Earned Income Tax Credit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93031" y="2061275"/>
            <a:ext cx="4523044" cy="47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noProof="0" dirty="0" smtClean="0">
                <a:latin typeface="Book Antiqua" panose="02040602050305030304" pitchFamily="18" charset="0"/>
              </a:rPr>
              <a:t>Unemployment Insurance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anose="0204060205030503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latin typeface="Book Antiqua" panose="02040602050305030304" pitchFamily="18" charset="0"/>
              </a:rPr>
              <a:t>Workers Compensation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anose="0204060205030503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latin typeface="Book Antiqua" panose="02040602050305030304" pitchFamily="18" charset="0"/>
              </a:rPr>
              <a:t>Veterans Benefits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85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206478" y="266699"/>
            <a:ext cx="8747022" cy="6288845"/>
          </a:xfrm>
          <a:prstGeom prst="roundRect">
            <a:avLst/>
          </a:prstGeom>
          <a:solidFill>
            <a:schemeClr val="bg1"/>
          </a:solidFill>
          <a:ln w="88900" cmpd="sng">
            <a:solidFill>
              <a:schemeClr val="tx1">
                <a:alpha val="25000"/>
              </a:schemeClr>
            </a:solidFill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lvl="0" indent="0" algn="ctr" defTabSz="914400" fontAlgn="base">
              <a:spcAft>
                <a:spcPct val="0"/>
              </a:spcAft>
              <a:buNone/>
            </a:pPr>
            <a:r>
              <a:rPr lang="en-US" sz="2000" b="1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Key Messages</a:t>
            </a:r>
            <a:endParaRPr lang="en-US" sz="2000" b="1" u="sng" kern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lvl="0" indent="0" defTabSz="914400" fontAlgn="base">
              <a:spcAft>
                <a:spcPct val="0"/>
              </a:spcAft>
              <a:buNone/>
            </a:pPr>
            <a:endParaRPr lang="en-US" sz="24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defTabSz="914400" fontAlgn="base"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Social </a:t>
            </a: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Security Basics:  Two Disability Programs:  SSI &amp; SSDI.  </a:t>
            </a:r>
            <a:r>
              <a:rPr lang="en-US" sz="2800" b="1" u="sng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Each treat earned income differently</a:t>
            </a:r>
          </a:p>
          <a:p>
            <a:pPr lvl="0" defTabSz="914400" fontAlgn="base">
              <a:spcAft>
                <a:spcPct val="0"/>
              </a:spcAft>
              <a:buFontTx/>
              <a:buChar char="•"/>
            </a:pPr>
            <a:endParaRPr lang="en-US" sz="1100" kern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defTabSz="914400" fontAlgn="base"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Paid </a:t>
            </a:r>
            <a:r>
              <a:rPr lang="en-US" sz="2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Employment and SSA Disability Benefits are </a:t>
            </a:r>
            <a:r>
              <a:rPr lang="en-US" sz="2800" b="1" u="sng" kern="0" dirty="0">
                <a:solidFill>
                  <a:schemeClr val="tx1"/>
                </a:solidFill>
                <a:latin typeface="Book Antiqua" panose="02040602050305030304" pitchFamily="18" charset="0"/>
              </a:rPr>
              <a:t>NOT</a:t>
            </a:r>
            <a:r>
              <a:rPr lang="en-US" sz="2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 mutually </a:t>
            </a: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exclusive</a:t>
            </a:r>
            <a:endParaRPr lang="en-US" sz="2800" kern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lvl="0" indent="0" defTabSz="914400" fontAlgn="base">
              <a:spcAft>
                <a:spcPct val="0"/>
              </a:spcAft>
              <a:buNone/>
            </a:pPr>
            <a:endParaRPr lang="en-US" sz="1100" kern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defTabSz="91440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It is possible to work and keep Medicaid or </a:t>
            </a: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Medicare </a:t>
            </a:r>
            <a:r>
              <a:rPr lang="en-US" sz="2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in almost every case </a:t>
            </a:r>
          </a:p>
          <a:p>
            <a:pPr marL="0" lvl="0" indent="0" defTabSz="914400" fontAlgn="base">
              <a:spcAft>
                <a:spcPct val="0"/>
              </a:spcAft>
              <a:buNone/>
            </a:pPr>
            <a:endParaRPr lang="en-US" sz="1000" kern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defTabSz="91440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It is possible to work and come out ahead financially – even if benefits are </a:t>
            </a: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reduced</a:t>
            </a:r>
            <a:endParaRPr lang="en-US" sz="2800" kern="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142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949" y="301152"/>
            <a:ext cx="8757999" cy="6255696"/>
          </a:xfrm>
          <a:prstGeom prst="roundRect">
            <a:avLst/>
          </a:prstGeom>
          <a:solidFill>
            <a:schemeClr val="bg1"/>
          </a:solidFill>
          <a:ln w="88900" cmpd="sng">
            <a:solidFill>
              <a:schemeClr val="tx1">
                <a:alpha val="25000"/>
              </a:schemeClr>
            </a:solidFill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2238" algn="ctr"/>
            <a:r>
              <a:rPr lang="en-US" sz="36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Social Security Benefit Basics</a:t>
            </a:r>
          </a:p>
          <a:p>
            <a:pPr marL="122238"/>
            <a:endParaRPr lang="en-US" sz="32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SSI</a:t>
            </a:r>
            <a:r>
              <a:rPr lang="en-US" sz="5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</a:p>
          <a:p>
            <a:pPr lvl="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(Title XVI) </a:t>
            </a:r>
          </a:p>
          <a:p>
            <a:pPr lvl="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Needs based - Very little income or resources</a:t>
            </a:r>
          </a:p>
          <a:p>
            <a:pPr lvl="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AND must </a:t>
            </a: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meet the definition of “</a:t>
            </a: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Disabled”</a:t>
            </a:r>
            <a:endParaRPr lang="en-US" sz="2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22238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769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949" y="314800"/>
            <a:ext cx="8783321" cy="6255696"/>
          </a:xfrm>
          <a:prstGeom prst="roundRect">
            <a:avLst/>
          </a:prstGeom>
          <a:solidFill>
            <a:schemeClr val="bg1"/>
          </a:solidFill>
          <a:ln w="88900" cmpd="sng">
            <a:solidFill>
              <a:schemeClr val="tx1">
                <a:alpha val="25000"/>
              </a:schemeClr>
            </a:solidFill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marL="122238" algn="ctr"/>
            <a:endParaRPr lang="en-US" sz="4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22238" algn="ctr"/>
            <a:endParaRPr lang="en-US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22238" algn="ctr"/>
            <a:r>
              <a:rPr lang="en-US" sz="8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SSI </a:t>
            </a:r>
            <a:r>
              <a:rPr lang="en-US" sz="8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Work Incentives</a:t>
            </a:r>
          </a:p>
          <a:p>
            <a:pPr marL="122238" algn="ctr"/>
            <a:endParaRPr lang="en-US" sz="7400" b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122238" algn="ctr"/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Impairment Related Work </a:t>
            </a:r>
            <a:r>
              <a:rPr lang="en-US" sz="1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Expenses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64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Blind </a:t>
            </a:r>
            <a:r>
              <a:rPr lang="en-US" sz="1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Work Expenses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6400" kern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12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Student Earned Income </a:t>
            </a:r>
            <a:r>
              <a:rPr lang="en-US" sz="112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Exclusion</a:t>
            </a:r>
            <a:endParaRPr lang="en-US" sz="112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64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12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1619 (b) Continuation of Medicaid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64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12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Section 301 – VR Program Participation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64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12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Expedited Reinstatement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64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12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Ticket to Work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64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12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Plan to Achieve Self Support (PASS</a:t>
            </a:r>
            <a:r>
              <a:rPr lang="en-US" sz="112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)</a:t>
            </a:r>
            <a:endParaRPr lang="en-US" sz="2400" kern="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22238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201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950" y="345396"/>
            <a:ext cx="8812818" cy="6255696"/>
          </a:xfrm>
          <a:prstGeom prst="roundRect">
            <a:avLst/>
          </a:prstGeom>
          <a:solidFill>
            <a:schemeClr val="bg1"/>
          </a:solidFill>
          <a:ln w="88900" cmpd="sng">
            <a:solidFill>
              <a:schemeClr val="tx1">
                <a:alpha val="25000"/>
              </a:schemeClr>
            </a:solidFill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2238" algn="ctr"/>
            <a:r>
              <a:rPr lang="en-US" sz="2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SSI Calculations</a:t>
            </a:r>
          </a:p>
          <a:p>
            <a:pPr marL="122238" algn="ctr"/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First $85* disregarded (not taken away) if working: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	*$20 General Income Exclusion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	</a:t>
            </a: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*$65 Earned Income </a:t>
            </a: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Exclusion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600" kern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Then $1 deducted from SSI check for every $2 earned, so </a:t>
            </a:r>
            <a:r>
              <a:rPr lang="en-US" sz="2800" u="sng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SSA counts a little less than half of the earned </a:t>
            </a:r>
            <a:r>
              <a:rPr lang="en-US" sz="2800" u="sng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income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000" u="sng" kern="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834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950" y="345396"/>
            <a:ext cx="8812818" cy="6255696"/>
          </a:xfrm>
          <a:prstGeom prst="roundRect">
            <a:avLst/>
          </a:prstGeom>
          <a:solidFill>
            <a:schemeClr val="bg1"/>
          </a:solidFill>
          <a:ln w="88900" cmpd="sng">
            <a:solidFill>
              <a:schemeClr val="tx1">
                <a:alpha val="25000"/>
              </a:schemeClr>
            </a:solidFill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2238" algn="ctr"/>
            <a:r>
              <a:rPr lang="en-US" sz="2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SSI Calculations</a:t>
            </a:r>
          </a:p>
          <a:p>
            <a:pPr marL="122238" algn="ctr"/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000" u="sng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Wages </a:t>
            </a:r>
            <a:r>
              <a:rPr lang="en-US" sz="2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in excess of $1,555 would be needed in order to reduce an SSI check of $735 to $</a:t>
            </a: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0.</a:t>
            </a: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6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T</a:t>
            </a: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hat’s </a:t>
            </a:r>
            <a:r>
              <a:rPr lang="en-US" sz="2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more than double what the recipient </a:t>
            </a:r>
            <a:endParaRPr lang="en-US" sz="28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was </a:t>
            </a:r>
            <a:r>
              <a:rPr lang="en-US" sz="2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receiving PRIOR to </a:t>
            </a: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work! </a:t>
            </a:r>
            <a:endParaRPr lang="en-US" sz="1200" b="1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200" b="1" kern="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200" b="1" kern="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800" b="1" kern="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7721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950" y="345396"/>
            <a:ext cx="8812818" cy="6255696"/>
          </a:xfrm>
          <a:prstGeom prst="roundRect">
            <a:avLst/>
          </a:prstGeom>
          <a:solidFill>
            <a:schemeClr val="bg1"/>
          </a:solidFill>
          <a:ln w="88900" cmpd="sng">
            <a:solidFill>
              <a:schemeClr val="tx1">
                <a:alpha val="25000"/>
              </a:schemeClr>
            </a:solidFill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2238" algn="ctr"/>
            <a:r>
              <a:rPr lang="en-US" sz="2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SSI Calculations</a:t>
            </a:r>
          </a:p>
          <a:p>
            <a:pPr marL="122238" algn="ctr"/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800" b="1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SSI beneficiaries </a:t>
            </a:r>
            <a:r>
              <a:rPr lang="en-US" sz="2800" b="1" u="sng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ALWAYS</a:t>
            </a:r>
            <a:r>
              <a:rPr lang="en-US" sz="2800" b="1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come </a:t>
            </a:r>
            <a:r>
              <a:rPr lang="en-US" sz="2800" b="1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out </a:t>
            </a:r>
          </a:p>
          <a:p>
            <a:pPr lvl="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financially </a:t>
            </a:r>
            <a:r>
              <a:rPr lang="en-US" sz="2800" b="1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ahead by </a:t>
            </a:r>
            <a:r>
              <a:rPr lang="en-US" sz="2800" b="1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working!</a:t>
            </a:r>
          </a:p>
          <a:p>
            <a:pPr lvl="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800" b="1" kern="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lvl="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200" b="1" kern="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lvl="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200" b="1" kern="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lvl="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200" b="1" kern="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lvl="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800" b="1" kern="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lvl="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7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949" y="314800"/>
            <a:ext cx="8783321" cy="6255696"/>
          </a:xfrm>
          <a:prstGeom prst="roundRect">
            <a:avLst/>
          </a:prstGeom>
          <a:solidFill>
            <a:schemeClr val="bg1"/>
          </a:solidFill>
          <a:ln w="88900" cmpd="sng">
            <a:solidFill>
              <a:schemeClr val="tx1">
                <a:alpha val="25000"/>
              </a:schemeClr>
            </a:solidFill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marL="122238" algn="ctr"/>
            <a:endParaRPr lang="en-US" sz="4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22238" algn="ctr"/>
            <a:endParaRPr lang="en-US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22238" algn="ctr"/>
            <a:endParaRPr lang="en-US" sz="29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122238" algn="ctr"/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Impairment Related Work </a:t>
            </a:r>
            <a:r>
              <a:rPr lang="en-US" sz="3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Expenses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4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51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The cost of paid out of pocket impairment related items and services needed for work can be deducted from gross earnings.  It doesn’t matter if is also used for non-work related activities.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51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685800" lvl="0" indent="-6858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Cost of a driver, taxi, etc. </a:t>
            </a:r>
            <a:r>
              <a:rPr lang="en-US" sz="51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due to lack of </a:t>
            </a:r>
            <a:r>
              <a:rPr lang="en-US" sz="51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public transportation</a:t>
            </a:r>
          </a:p>
          <a:p>
            <a:pPr marL="685800" lvl="0" indent="-6858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Service Animal expenses</a:t>
            </a:r>
          </a:p>
          <a:p>
            <a:pPr marL="685800" lvl="0" indent="-6858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Medical devices, medical supplies</a:t>
            </a:r>
          </a:p>
          <a:p>
            <a:pPr marL="685800" lvl="0" indent="-6858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tx1"/>
                </a:solidFill>
                <a:latin typeface="Book Antiqua" panose="02040602050305030304" pitchFamily="18" charset="0"/>
              </a:rPr>
              <a:t>M</a:t>
            </a:r>
            <a:r>
              <a:rPr lang="en-US" sz="51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edications</a:t>
            </a:r>
            <a:endParaRPr lang="en-US" sz="51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6400" kern="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kern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22238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871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1479" y="539278"/>
            <a:ext cx="8756180" cy="59447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2238" algn="ctr"/>
            <a:endParaRPr lang="en-US" sz="1400" kern="0" dirty="0" smtClean="0">
              <a:latin typeface="Book Antiqua" panose="02040602050305030304" pitchFamily="18" charset="0"/>
            </a:endParaRPr>
          </a:p>
          <a:p>
            <a:pPr marL="122238" algn="ctr"/>
            <a:endParaRPr lang="en-US" sz="1400" kern="0" dirty="0" smtClean="0">
              <a:latin typeface="Book Antiqua" panose="02040602050305030304" pitchFamily="18" charset="0"/>
            </a:endParaRPr>
          </a:p>
          <a:p>
            <a:pPr marL="122238" algn="ctr"/>
            <a:endParaRPr lang="en-US" sz="1400" kern="0" dirty="0">
              <a:latin typeface="Book Antiqua" panose="02040602050305030304" pitchFamily="18" charset="0"/>
            </a:endParaRPr>
          </a:p>
          <a:p>
            <a:pPr marL="122238" algn="ctr"/>
            <a:r>
              <a:rPr lang="en-US" sz="2800" b="1" kern="0" dirty="0" smtClean="0">
                <a:latin typeface="Book Antiqua" panose="02040602050305030304" pitchFamily="18" charset="0"/>
              </a:rPr>
              <a:t>SSI Example</a:t>
            </a:r>
            <a:endParaRPr lang="en-US" sz="2800" b="1" kern="0" dirty="0">
              <a:latin typeface="Book Antiqua" panose="02040602050305030304" pitchFamily="18" charset="0"/>
            </a:endParaRPr>
          </a:p>
          <a:p>
            <a:pPr marL="122238"/>
            <a:r>
              <a:rPr lang="en-US" sz="2800" b="1" kern="0" dirty="0">
                <a:latin typeface="Book Antiqua" panose="02040602050305030304" pitchFamily="18" charset="0"/>
              </a:rPr>
              <a:t>				</a:t>
            </a:r>
          </a:p>
          <a:p>
            <a:pPr marL="122238"/>
            <a:r>
              <a:rPr lang="en-US" sz="2800" b="1" kern="0" dirty="0">
                <a:latin typeface="Book Antiqua" panose="02040602050305030304" pitchFamily="18" charset="0"/>
              </a:rPr>
              <a:t>	</a:t>
            </a:r>
            <a:r>
              <a:rPr lang="en-US" sz="2800" b="1" kern="0" dirty="0" smtClean="0">
                <a:latin typeface="Book Antiqua" panose="02040602050305030304" pitchFamily="18" charset="0"/>
              </a:rPr>
              <a:t>	$</a:t>
            </a:r>
            <a:r>
              <a:rPr lang="en-US" sz="2800" b="1" kern="0" dirty="0">
                <a:latin typeface="Book Antiqua" panose="02040602050305030304" pitchFamily="18" charset="0"/>
              </a:rPr>
              <a:t>920  	</a:t>
            </a:r>
            <a:r>
              <a:rPr lang="en-US" sz="2800" b="1" kern="0" dirty="0" smtClean="0">
                <a:latin typeface="Book Antiqua" panose="02040602050305030304" pitchFamily="18" charset="0"/>
              </a:rPr>
              <a:t>Monthly </a:t>
            </a:r>
            <a:r>
              <a:rPr lang="en-US" sz="2800" b="1" kern="0" dirty="0">
                <a:latin typeface="Book Antiqua" panose="02040602050305030304" pitchFamily="18" charset="0"/>
              </a:rPr>
              <a:t>Wages from </a:t>
            </a:r>
          </a:p>
          <a:p>
            <a:pPr marL="122238"/>
            <a:r>
              <a:rPr lang="en-US" sz="2800" b="1" kern="0" dirty="0">
                <a:latin typeface="Book Antiqua" panose="02040602050305030304" pitchFamily="18" charset="0"/>
              </a:rPr>
              <a:t>			</a:t>
            </a:r>
            <a:r>
              <a:rPr lang="en-US" sz="2800" b="1" kern="0" dirty="0" smtClean="0">
                <a:latin typeface="Book Antiqua" panose="02040602050305030304" pitchFamily="18" charset="0"/>
              </a:rPr>
              <a:t>	new </a:t>
            </a:r>
            <a:r>
              <a:rPr lang="en-US" sz="2800" b="1" kern="0" dirty="0">
                <a:latin typeface="Book Antiqua" panose="02040602050305030304" pitchFamily="18" charset="0"/>
              </a:rPr>
              <a:t>job ($8.50/hr. @ </a:t>
            </a:r>
            <a:endParaRPr lang="en-US" sz="2800" b="1" kern="0" dirty="0" smtClean="0">
              <a:latin typeface="Book Antiqua" panose="02040602050305030304" pitchFamily="18" charset="0"/>
            </a:endParaRPr>
          </a:p>
          <a:p>
            <a:pPr marL="122238"/>
            <a:r>
              <a:rPr lang="en-US" sz="2800" b="1" kern="0" dirty="0">
                <a:latin typeface="Book Antiqua" panose="02040602050305030304" pitchFamily="18" charset="0"/>
              </a:rPr>
              <a:t>	</a:t>
            </a:r>
            <a:r>
              <a:rPr lang="en-US" sz="2800" b="1" kern="0" dirty="0" smtClean="0">
                <a:latin typeface="Book Antiqua" panose="02040602050305030304" pitchFamily="18" charset="0"/>
              </a:rPr>
              <a:t>			25 </a:t>
            </a:r>
            <a:r>
              <a:rPr lang="en-US" sz="2800" b="1" kern="0" dirty="0">
                <a:latin typeface="Book Antiqua" panose="02040602050305030304" pitchFamily="18" charset="0"/>
              </a:rPr>
              <a:t>	</a:t>
            </a:r>
            <a:r>
              <a:rPr lang="en-US" sz="2800" b="1" kern="0" dirty="0" smtClean="0">
                <a:latin typeface="Book Antiqua" panose="02040602050305030304" pitchFamily="18" charset="0"/>
              </a:rPr>
              <a:t>hours/week</a:t>
            </a:r>
            <a:r>
              <a:rPr lang="en-US" sz="2800" b="1" kern="0" dirty="0">
                <a:latin typeface="Book Antiqua" panose="02040602050305030304" pitchFamily="18" charset="0"/>
              </a:rPr>
              <a:t>)</a:t>
            </a:r>
          </a:p>
          <a:p>
            <a:pPr marL="122238"/>
            <a:endParaRPr lang="en-US" sz="2800" b="1" kern="0" dirty="0">
              <a:latin typeface="Book Antiqua" panose="02040602050305030304" pitchFamily="18" charset="0"/>
            </a:endParaRPr>
          </a:p>
          <a:p>
            <a:pPr marL="122238"/>
            <a:r>
              <a:rPr lang="en-US" sz="2800" b="1" kern="0" dirty="0">
                <a:latin typeface="Book Antiqua" panose="02040602050305030304" pitchFamily="18" charset="0"/>
              </a:rPr>
              <a:t>	</a:t>
            </a:r>
            <a:r>
              <a:rPr lang="en-US" sz="2800" b="1" kern="0" dirty="0" smtClean="0">
                <a:latin typeface="Book Antiqua" panose="02040602050305030304" pitchFamily="18" charset="0"/>
              </a:rPr>
              <a:t>	$</a:t>
            </a:r>
            <a:r>
              <a:rPr lang="en-US" sz="2800" b="1" kern="0" dirty="0">
                <a:latin typeface="Book Antiqua" panose="02040602050305030304" pitchFamily="18" charset="0"/>
              </a:rPr>
              <a:t>735	</a:t>
            </a:r>
            <a:r>
              <a:rPr lang="en-US" sz="2800" b="1" kern="0" dirty="0" smtClean="0">
                <a:latin typeface="Book Antiqua" panose="02040602050305030304" pitchFamily="18" charset="0"/>
              </a:rPr>
              <a:t>SSI </a:t>
            </a:r>
            <a:r>
              <a:rPr lang="en-US" sz="2800" b="1" kern="0" dirty="0">
                <a:latin typeface="Book Antiqua" panose="02040602050305030304" pitchFamily="18" charset="0"/>
              </a:rPr>
              <a:t>Full Benefit Rate</a:t>
            </a:r>
          </a:p>
          <a:p>
            <a:pPr marL="122238"/>
            <a:endParaRPr lang="en-US" sz="2800" b="1" kern="0" dirty="0">
              <a:latin typeface="Book Antiqua" panose="02040602050305030304" pitchFamily="18" charset="0"/>
            </a:endParaRPr>
          </a:p>
          <a:p>
            <a:pPr marL="122238"/>
            <a:r>
              <a:rPr lang="en-US" sz="2800" b="1" kern="0" dirty="0">
                <a:latin typeface="Book Antiqua" panose="02040602050305030304" pitchFamily="18" charset="0"/>
              </a:rPr>
              <a:t>	</a:t>
            </a:r>
            <a:r>
              <a:rPr lang="en-US" sz="2800" b="1" kern="0" dirty="0" smtClean="0">
                <a:latin typeface="Book Antiqua" panose="02040602050305030304" pitchFamily="18" charset="0"/>
              </a:rPr>
              <a:t>  	  $</a:t>
            </a:r>
            <a:r>
              <a:rPr lang="en-US" sz="2800" b="1" kern="0" dirty="0">
                <a:latin typeface="Book Antiqua" panose="02040602050305030304" pitchFamily="18" charset="0"/>
              </a:rPr>
              <a:t>25  </a:t>
            </a:r>
            <a:r>
              <a:rPr lang="en-US" sz="2800" b="1" kern="0" dirty="0" smtClean="0">
                <a:latin typeface="Book Antiqua" panose="02040602050305030304" pitchFamily="18" charset="0"/>
              </a:rPr>
              <a:t>Hearing </a:t>
            </a:r>
            <a:r>
              <a:rPr lang="en-US" sz="2800" b="1" kern="0" dirty="0">
                <a:latin typeface="Book Antiqua" panose="02040602050305030304" pitchFamily="18" charset="0"/>
              </a:rPr>
              <a:t>device </a:t>
            </a:r>
            <a:r>
              <a:rPr lang="en-US" sz="2800" b="1" kern="0" dirty="0" smtClean="0">
                <a:latin typeface="Book Antiqua" panose="02040602050305030304" pitchFamily="18" charset="0"/>
              </a:rPr>
              <a:t>batteries</a:t>
            </a:r>
          </a:p>
          <a:p>
            <a:pPr marL="122238"/>
            <a:endParaRPr lang="en-US" kern="0" dirty="0">
              <a:latin typeface="Book Antiqua" panose="02040602050305030304" pitchFamily="18" charset="0"/>
            </a:endParaRPr>
          </a:p>
          <a:p>
            <a:pPr marL="122238"/>
            <a:endParaRPr lang="en-US" kern="0" dirty="0" smtClean="0">
              <a:latin typeface="Book Antiqua" panose="02040602050305030304" pitchFamily="18" charset="0"/>
            </a:endParaRPr>
          </a:p>
          <a:p>
            <a:pPr marL="122238"/>
            <a:endParaRPr lang="en-US" kern="0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9738872">
            <a:off x="5555662" y="1351299"/>
            <a:ext cx="34077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	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SSI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42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950" y="301152"/>
            <a:ext cx="8827566" cy="6255696"/>
          </a:xfrm>
          <a:prstGeom prst="roundRect">
            <a:avLst/>
          </a:prstGeom>
          <a:solidFill>
            <a:schemeClr val="bg1"/>
          </a:solidFill>
          <a:ln w="88900" cmpd="sng">
            <a:solidFill>
              <a:schemeClr val="tx1">
                <a:alpha val="0"/>
              </a:schemeClr>
            </a:solidFill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Our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Mission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</a:br>
            <a:r>
              <a:rPr lang="en-US" sz="3600" dirty="0">
                <a:ln w="0"/>
                <a:solidFill>
                  <a:schemeClr val="tx1"/>
                </a:solidFill>
                <a:latin typeface="Book Antiqua" panose="02040602050305030304" pitchFamily="18" charset="0"/>
              </a:rPr>
              <a:t>T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Book Antiqua" panose="02040602050305030304" pitchFamily="18" charset="0"/>
              </a:rPr>
              <a:t>o promote employment and 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Book Antiqua" panose="02040602050305030304" pitchFamily="18" charset="0"/>
              </a:rPr>
              <a:t>financial </a:t>
            </a:r>
            <a:endParaRPr lang="en-US" sz="3600" dirty="0" smtClean="0">
              <a:ln w="0"/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latin typeface="Book Antiqua" panose="02040602050305030304" pitchFamily="18" charset="0"/>
              </a:rPr>
              <a:t>independence 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latin typeface="Book Antiqua" panose="02040602050305030304" pitchFamily="18" charset="0"/>
              </a:rPr>
              <a:t>for </a:t>
            </a:r>
            <a:r>
              <a:rPr lang="en-US" sz="3600" dirty="0">
                <a:ln w="0"/>
                <a:solidFill>
                  <a:schemeClr val="tx1"/>
                </a:solidFill>
                <a:latin typeface="Book Antiqua" panose="02040602050305030304" pitchFamily="18" charset="0"/>
              </a:rPr>
              <a:t>beneficiaries of the Social 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Book Antiqua" panose="02040602050305030304" pitchFamily="18" charset="0"/>
              </a:rPr>
              <a:t>Security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latin typeface="Book Antiqua" panose="02040602050305030304" pitchFamily="18" charset="0"/>
              </a:rPr>
              <a:t>disability benefit 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Book Antiqua" panose="02040602050305030304" pitchFamily="18" charset="0"/>
              </a:rPr>
              <a:t>programs</a:t>
            </a:r>
          </a:p>
          <a:p>
            <a:pPr algn="ctr"/>
            <a:endParaRPr lang="en-US" sz="2800" dirty="0" smtClean="0">
              <a:ln w="0"/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endParaRPr lang="en-US" sz="2800" dirty="0">
              <a:ln w="0"/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236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1479" y="539278"/>
            <a:ext cx="8756180" cy="642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algn="ctr"/>
            <a:endParaRPr lang="en-US" sz="1400" kern="0" dirty="0" smtClean="0">
              <a:latin typeface="Book Antiqua" panose="02040602050305030304" pitchFamily="18" charset="0"/>
            </a:endParaRPr>
          </a:p>
          <a:p>
            <a:pPr marL="122238" algn="ctr"/>
            <a:endParaRPr lang="en-US" sz="1400" kern="0" dirty="0" smtClean="0">
              <a:latin typeface="Book Antiqua" panose="02040602050305030304" pitchFamily="18" charset="0"/>
            </a:endParaRPr>
          </a:p>
          <a:p>
            <a:pPr marL="122238" algn="ctr"/>
            <a:endParaRPr lang="en-US" sz="1400" kern="0" dirty="0">
              <a:latin typeface="Book Antiqua" panose="02040602050305030304" pitchFamily="18" charset="0"/>
            </a:endParaRPr>
          </a:p>
          <a:p>
            <a:pPr marL="122238" algn="ctr"/>
            <a:r>
              <a:rPr lang="en-US" sz="2800" b="1" kern="0" dirty="0" smtClean="0">
                <a:latin typeface="Book Antiqua" panose="02040602050305030304" pitchFamily="18" charset="0"/>
              </a:rPr>
              <a:t>SSI Example</a:t>
            </a:r>
          </a:p>
          <a:p>
            <a:pPr marL="122238" algn="ctr"/>
            <a:endParaRPr lang="en-US" sz="2800" b="1" kern="0" dirty="0">
              <a:latin typeface="Book Antiqua" panose="02040602050305030304" pitchFamily="18" charset="0"/>
            </a:endParaRPr>
          </a:p>
          <a:p>
            <a:pPr marL="122238"/>
            <a:r>
              <a:rPr lang="en-US" sz="2800" b="1" kern="0" dirty="0">
                <a:latin typeface="Book Antiqua" panose="02040602050305030304" pitchFamily="18" charset="0"/>
              </a:rPr>
              <a:t>	</a:t>
            </a:r>
            <a:r>
              <a:rPr lang="en-US" sz="2800" b="1" kern="0" dirty="0" smtClean="0">
                <a:latin typeface="Book Antiqua" panose="02040602050305030304" pitchFamily="18" charset="0"/>
              </a:rPr>
              <a:t>	$</a:t>
            </a:r>
            <a:r>
              <a:rPr lang="en-US" sz="2800" b="1" kern="0" dirty="0">
                <a:latin typeface="Book Antiqua" panose="02040602050305030304" pitchFamily="18" charset="0"/>
              </a:rPr>
              <a:t>920  </a:t>
            </a:r>
            <a:r>
              <a:rPr lang="en-US" sz="2800" b="1" kern="0" dirty="0" smtClean="0">
                <a:latin typeface="Book Antiqua" panose="02040602050305030304" pitchFamily="18" charset="0"/>
              </a:rPr>
              <a:t>	</a:t>
            </a:r>
            <a:r>
              <a:rPr lang="en-US" sz="2800" b="1" kern="0" dirty="0">
                <a:latin typeface="Book Antiqua" panose="02040602050305030304" pitchFamily="18" charset="0"/>
              </a:rPr>
              <a:t>	Monthly Wages</a:t>
            </a:r>
          </a:p>
          <a:p>
            <a:pPr marL="122238"/>
            <a:r>
              <a:rPr lang="en-US" sz="2800" b="1" kern="0" dirty="0">
                <a:latin typeface="Book Antiqua" panose="02040602050305030304" pitchFamily="18" charset="0"/>
              </a:rPr>
              <a:t>	</a:t>
            </a:r>
            <a:r>
              <a:rPr lang="en-US" sz="2800" b="1" kern="0" dirty="0" smtClean="0">
                <a:latin typeface="Book Antiqua" panose="02040602050305030304" pitchFamily="18" charset="0"/>
              </a:rPr>
              <a:t>	- </a:t>
            </a:r>
            <a:r>
              <a:rPr lang="en-US" sz="2800" b="1" kern="0" dirty="0">
                <a:latin typeface="Book Antiqua" panose="02040602050305030304" pitchFamily="18" charset="0"/>
              </a:rPr>
              <a:t>$20  	General Income Exclusion</a:t>
            </a:r>
          </a:p>
          <a:p>
            <a:pPr marL="122238"/>
            <a:r>
              <a:rPr lang="en-US" sz="2800" b="1" kern="0" dirty="0">
                <a:latin typeface="Book Antiqua" panose="02040602050305030304" pitchFamily="18" charset="0"/>
              </a:rPr>
              <a:t>	</a:t>
            </a:r>
            <a:r>
              <a:rPr lang="en-US" sz="2800" b="1" kern="0" dirty="0" smtClean="0">
                <a:latin typeface="Book Antiqua" panose="02040602050305030304" pitchFamily="18" charset="0"/>
              </a:rPr>
              <a:t>	</a:t>
            </a:r>
            <a:r>
              <a:rPr lang="en-US" sz="2800" b="1" u="sng" kern="0" dirty="0" smtClean="0">
                <a:latin typeface="Book Antiqua" panose="02040602050305030304" pitchFamily="18" charset="0"/>
              </a:rPr>
              <a:t>- </a:t>
            </a:r>
            <a:r>
              <a:rPr lang="en-US" sz="2800" b="1" u="sng" kern="0" dirty="0">
                <a:latin typeface="Book Antiqua" panose="02040602050305030304" pitchFamily="18" charset="0"/>
              </a:rPr>
              <a:t>$65 </a:t>
            </a:r>
            <a:r>
              <a:rPr lang="en-US" sz="2800" b="1" kern="0" dirty="0">
                <a:latin typeface="Book Antiqua" panose="02040602050305030304" pitchFamily="18" charset="0"/>
              </a:rPr>
              <a:t> 	Earned Income Exclusion</a:t>
            </a:r>
          </a:p>
          <a:p>
            <a:pPr marL="122238"/>
            <a:r>
              <a:rPr lang="en-US" sz="2800" b="1" kern="0" dirty="0">
                <a:latin typeface="Book Antiqua" panose="02040602050305030304" pitchFamily="18" charset="0"/>
              </a:rPr>
              <a:t>	</a:t>
            </a:r>
            <a:r>
              <a:rPr lang="en-US" sz="2800" b="1" kern="0" dirty="0" smtClean="0">
                <a:latin typeface="Book Antiqua" panose="02040602050305030304" pitchFamily="18" charset="0"/>
              </a:rPr>
              <a:t>	 </a:t>
            </a:r>
            <a:r>
              <a:rPr lang="en-US" sz="2800" b="1" kern="0" dirty="0">
                <a:latin typeface="Book Antiqua" panose="02040602050305030304" pitchFamily="18" charset="0"/>
              </a:rPr>
              <a:t>$835</a:t>
            </a:r>
          </a:p>
          <a:p>
            <a:pPr marL="122238"/>
            <a:r>
              <a:rPr lang="en-US" sz="2800" b="1" kern="0" dirty="0">
                <a:latin typeface="Book Antiqua" panose="02040602050305030304" pitchFamily="18" charset="0"/>
              </a:rPr>
              <a:t>	</a:t>
            </a:r>
            <a:r>
              <a:rPr lang="en-US" sz="2800" b="1" kern="0" dirty="0" smtClean="0">
                <a:latin typeface="Book Antiqua" panose="02040602050305030304" pitchFamily="18" charset="0"/>
              </a:rPr>
              <a:t>	</a:t>
            </a:r>
            <a:r>
              <a:rPr lang="en-US" sz="2800" b="1" u="sng" kern="0" dirty="0" smtClean="0">
                <a:latin typeface="Book Antiqua" panose="02040602050305030304" pitchFamily="18" charset="0"/>
              </a:rPr>
              <a:t>- $</a:t>
            </a:r>
            <a:r>
              <a:rPr lang="en-US" sz="2800" b="1" u="sng" kern="0" dirty="0">
                <a:latin typeface="Book Antiqua" panose="02040602050305030304" pitchFamily="18" charset="0"/>
              </a:rPr>
              <a:t>25 </a:t>
            </a:r>
            <a:r>
              <a:rPr lang="en-US" sz="2800" b="1" kern="0" dirty="0">
                <a:latin typeface="Book Antiqua" panose="02040602050305030304" pitchFamily="18" charset="0"/>
              </a:rPr>
              <a:t>    	IRWE (Batteries)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kern="0" dirty="0">
                <a:latin typeface="Book Antiqua" panose="02040602050305030304" pitchFamily="18" charset="0"/>
              </a:rPr>
              <a:t>  </a:t>
            </a:r>
            <a:r>
              <a:rPr lang="en-US" sz="2800" b="1" kern="0" dirty="0" smtClean="0">
                <a:latin typeface="Book Antiqua" panose="02040602050305030304" pitchFamily="18" charset="0"/>
              </a:rPr>
              <a:t>	 $810  </a:t>
            </a:r>
            <a:endParaRPr lang="en-US" sz="2800" b="1" kern="0" dirty="0">
              <a:latin typeface="Book Antiqua" panose="02040602050305030304" pitchFamily="18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kern="0" dirty="0">
                <a:latin typeface="Book Antiqua" panose="02040602050305030304" pitchFamily="18" charset="0"/>
              </a:rPr>
              <a:t>  	</a:t>
            </a:r>
            <a:r>
              <a:rPr lang="en-US" sz="2800" b="1" u="sng" kern="0" dirty="0" smtClean="0">
                <a:latin typeface="Book Antiqua" panose="02040602050305030304" pitchFamily="18" charset="0"/>
              </a:rPr>
              <a:t>  </a:t>
            </a:r>
            <a:r>
              <a:rPr lang="en-US" sz="2800" b="1" u="sng" kern="0" dirty="0">
                <a:latin typeface="Book Antiqua" panose="02040602050305030304" pitchFamily="18" charset="0"/>
              </a:rPr>
              <a:t>÷  2 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kern="0" dirty="0">
                <a:solidFill>
                  <a:srgbClr val="000000"/>
                </a:solidFill>
                <a:latin typeface="Book Antiqua" panose="02040602050305030304" pitchFamily="18" charset="0"/>
              </a:rPr>
              <a:t>  </a:t>
            </a:r>
            <a:r>
              <a:rPr lang="en-US" sz="2800" kern="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  </a:t>
            </a:r>
            <a:r>
              <a:rPr lang="en-US" sz="3600" b="1" kern="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$</a:t>
            </a:r>
            <a:r>
              <a:rPr lang="en-US" sz="3600" b="1" kern="0" dirty="0">
                <a:solidFill>
                  <a:srgbClr val="000000"/>
                </a:solidFill>
                <a:latin typeface="Book Antiqua" panose="02040602050305030304" pitchFamily="18" charset="0"/>
              </a:rPr>
              <a:t>405     </a:t>
            </a:r>
            <a:r>
              <a:rPr lang="en-US" sz="2800" b="1" kern="0" dirty="0">
                <a:solidFill>
                  <a:srgbClr val="000000"/>
                </a:solidFill>
                <a:latin typeface="Book Antiqua" panose="02040602050305030304" pitchFamily="18" charset="0"/>
              </a:rPr>
              <a:t>Total Countable Income</a:t>
            </a:r>
          </a:p>
          <a:p>
            <a:pPr marL="122238"/>
            <a:endParaRPr lang="en-US" kern="0" dirty="0">
              <a:latin typeface="Book Antiqua" panose="02040602050305030304" pitchFamily="18" charset="0"/>
            </a:endParaRPr>
          </a:p>
          <a:p>
            <a:pPr marL="122238"/>
            <a:endParaRPr lang="en-US" kern="0" dirty="0" smtClean="0">
              <a:latin typeface="Book Antiqua" panose="02040602050305030304" pitchFamily="18" charset="0"/>
            </a:endParaRPr>
          </a:p>
          <a:p>
            <a:pPr marL="122238"/>
            <a:endParaRPr lang="en-US" kern="0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9738872">
            <a:off x="5555662" y="1351299"/>
            <a:ext cx="34077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	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SSI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248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1479" y="539278"/>
            <a:ext cx="8756180" cy="709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algn="ctr"/>
            <a:endParaRPr lang="en-US" sz="1400" kern="0" dirty="0" smtClean="0">
              <a:latin typeface="Book Antiqua" panose="02040602050305030304" pitchFamily="18" charset="0"/>
            </a:endParaRPr>
          </a:p>
          <a:p>
            <a:pPr marL="122238" algn="ctr"/>
            <a:endParaRPr lang="en-US" sz="1400" kern="0" dirty="0" smtClean="0">
              <a:latin typeface="Book Antiqua" panose="02040602050305030304" pitchFamily="18" charset="0"/>
            </a:endParaRPr>
          </a:p>
          <a:p>
            <a:pPr marL="122238" algn="ctr"/>
            <a:endParaRPr lang="en-US" sz="1400" kern="0" dirty="0">
              <a:latin typeface="Book Antiqua" panose="02040602050305030304" pitchFamily="18" charset="0"/>
            </a:endParaRPr>
          </a:p>
          <a:p>
            <a:pPr marL="122238" algn="ctr"/>
            <a:r>
              <a:rPr lang="en-US" sz="2800" b="1" kern="0" dirty="0" smtClean="0">
                <a:latin typeface="Book Antiqua" panose="02040602050305030304" pitchFamily="18" charset="0"/>
              </a:rPr>
              <a:t>SSI Example</a:t>
            </a:r>
          </a:p>
          <a:p>
            <a:pPr marL="122238" algn="ctr"/>
            <a:endParaRPr lang="en-US" sz="2800" b="1" kern="0" dirty="0" smtClean="0">
              <a:latin typeface="Book Antiqua" panose="02040602050305030304" pitchFamily="18" charset="0"/>
            </a:endParaRPr>
          </a:p>
          <a:p>
            <a:pPr marL="122238"/>
            <a:r>
              <a:rPr lang="en-US" sz="2800" b="1" kern="0" dirty="0">
                <a:latin typeface="Book Antiqua" panose="02040602050305030304" pitchFamily="18" charset="0"/>
              </a:rPr>
              <a:t>		</a:t>
            </a:r>
            <a:r>
              <a:rPr lang="en-US" sz="2800" b="1" kern="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$</a:t>
            </a:r>
            <a:r>
              <a:rPr lang="en-US" sz="2800" b="1" kern="0" dirty="0">
                <a:solidFill>
                  <a:srgbClr val="000000"/>
                </a:solidFill>
                <a:latin typeface="Book Antiqua" panose="02040602050305030304" pitchFamily="18" charset="0"/>
              </a:rPr>
              <a:t>735     SSI Full Benefit </a:t>
            </a:r>
            <a:r>
              <a:rPr lang="en-US" sz="2800" b="1" kern="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Rate</a:t>
            </a:r>
            <a:endParaRPr lang="en-US" sz="2800" b="1" kern="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122238"/>
            <a:r>
              <a:rPr lang="en-US" sz="2800" b="1" kern="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n-US" sz="2800" b="1" kern="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 </a:t>
            </a:r>
            <a:r>
              <a:rPr lang="en-US" sz="2800" b="1" u="sng" kern="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- </a:t>
            </a:r>
            <a:r>
              <a:rPr lang="en-US" sz="2800" b="1" u="sng" kern="0" dirty="0">
                <a:solidFill>
                  <a:srgbClr val="000000"/>
                </a:solidFill>
                <a:latin typeface="Book Antiqua" panose="02040602050305030304" pitchFamily="18" charset="0"/>
              </a:rPr>
              <a:t>$405</a:t>
            </a:r>
            <a:r>
              <a:rPr lang="en-US" sz="2800" b="1" kern="0" dirty="0">
                <a:solidFill>
                  <a:srgbClr val="000000"/>
                </a:solidFill>
                <a:latin typeface="Book Antiqua" panose="02040602050305030304" pitchFamily="18" charset="0"/>
              </a:rPr>
              <a:t>    </a:t>
            </a:r>
            <a:r>
              <a:rPr lang="en-US" sz="2800" b="1" kern="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Total </a:t>
            </a:r>
            <a:r>
              <a:rPr lang="en-US" sz="2800" b="1" kern="0" dirty="0">
                <a:solidFill>
                  <a:srgbClr val="000000"/>
                </a:solidFill>
                <a:latin typeface="Book Antiqua" panose="02040602050305030304" pitchFamily="18" charset="0"/>
              </a:rPr>
              <a:t>Countable </a:t>
            </a:r>
            <a:r>
              <a:rPr lang="en-US" sz="2800" b="1" kern="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Income</a:t>
            </a:r>
            <a:endParaRPr lang="en-US" sz="2800" b="1" kern="0" dirty="0" smtClean="0">
              <a:latin typeface="Book Antiqua" panose="02040602050305030304" pitchFamily="18" charset="0"/>
            </a:endParaRPr>
          </a:p>
          <a:p>
            <a:pPr marL="122238"/>
            <a:r>
              <a:rPr lang="en-US" sz="2800" b="1" kern="0" dirty="0">
                <a:latin typeface="Book Antiqua" panose="02040602050305030304" pitchFamily="18" charset="0"/>
              </a:rPr>
              <a:t> </a:t>
            </a:r>
            <a:r>
              <a:rPr lang="en-US" sz="2800" b="1" kern="0" dirty="0" smtClean="0">
                <a:latin typeface="Book Antiqua" panose="02040602050305030304" pitchFamily="18" charset="0"/>
              </a:rPr>
              <a:t>        $330     Adjusted </a:t>
            </a:r>
            <a:r>
              <a:rPr lang="en-US" sz="2800" b="1" kern="0" dirty="0">
                <a:latin typeface="Book Antiqua" panose="02040602050305030304" pitchFamily="18" charset="0"/>
              </a:rPr>
              <a:t>SSI </a:t>
            </a:r>
            <a:r>
              <a:rPr lang="en-US" sz="2800" b="1" kern="0" dirty="0" smtClean="0">
                <a:latin typeface="Book Antiqua" panose="02040602050305030304" pitchFamily="18" charset="0"/>
              </a:rPr>
              <a:t>Payment</a:t>
            </a:r>
            <a:endParaRPr lang="en-US" sz="2800" b="1" kern="0" dirty="0">
              <a:latin typeface="Book Antiqua" panose="02040602050305030304" pitchFamily="18" charset="0"/>
            </a:endParaRPr>
          </a:p>
          <a:p>
            <a:pPr marL="122238"/>
            <a:r>
              <a:rPr lang="en-US" sz="2800" b="1" kern="0" dirty="0">
                <a:latin typeface="Book Antiqua" panose="02040602050305030304" pitchFamily="18" charset="0"/>
              </a:rPr>
              <a:t>				  </a:t>
            </a:r>
            <a:endParaRPr lang="en-US" sz="2000" b="1" kern="0" dirty="0">
              <a:latin typeface="Book Antiqua" panose="02040602050305030304" pitchFamily="18" charset="0"/>
            </a:endParaRPr>
          </a:p>
          <a:p>
            <a:pPr marL="122238" algn="ctr"/>
            <a:endParaRPr lang="en-US" sz="1000" b="1" u="sng" kern="0" dirty="0">
              <a:latin typeface="Book Antiqua" panose="02040602050305030304" pitchFamily="18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kern="0" dirty="0">
                <a:latin typeface="Book Antiqua" panose="02040602050305030304" pitchFamily="18" charset="0"/>
              </a:rPr>
              <a:t>  	</a:t>
            </a:r>
            <a:r>
              <a:rPr lang="en-US" sz="2800" b="1" kern="0" dirty="0" smtClean="0">
                <a:latin typeface="Book Antiqua" panose="02040602050305030304" pitchFamily="18" charset="0"/>
              </a:rPr>
              <a:t> 	$</a:t>
            </a:r>
            <a:r>
              <a:rPr lang="en-US" sz="2800" b="1" kern="0" dirty="0">
                <a:latin typeface="Book Antiqua" panose="02040602050305030304" pitchFamily="18" charset="0"/>
              </a:rPr>
              <a:t>930    </a:t>
            </a:r>
            <a:r>
              <a:rPr lang="en-US" sz="2800" b="1" kern="0" dirty="0" smtClean="0">
                <a:latin typeface="Book Antiqua" panose="02040602050305030304" pitchFamily="18" charset="0"/>
              </a:rPr>
              <a:t>Wages</a:t>
            </a:r>
            <a:endParaRPr lang="en-US" sz="2800" b="1" kern="0" dirty="0">
              <a:latin typeface="Book Antiqua" panose="02040602050305030304" pitchFamily="18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kern="0" dirty="0">
                <a:solidFill>
                  <a:srgbClr val="000000"/>
                </a:solidFill>
                <a:latin typeface="Book Antiqua" panose="02040602050305030304" pitchFamily="18" charset="0"/>
              </a:rPr>
              <a:t>  	       </a:t>
            </a:r>
            <a:r>
              <a:rPr lang="en-US" sz="2800" b="1" u="sng" kern="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+ </a:t>
            </a:r>
            <a:r>
              <a:rPr lang="en-US" sz="2800" b="1" u="sng" kern="0" dirty="0">
                <a:solidFill>
                  <a:srgbClr val="000000"/>
                </a:solidFill>
                <a:latin typeface="Book Antiqua" panose="02040602050305030304" pitchFamily="18" charset="0"/>
              </a:rPr>
              <a:t>$330</a:t>
            </a:r>
            <a:r>
              <a:rPr lang="en-US" sz="2800" b="1" kern="0" dirty="0">
                <a:solidFill>
                  <a:srgbClr val="000000"/>
                </a:solidFill>
                <a:latin typeface="Book Antiqua" panose="02040602050305030304" pitchFamily="18" charset="0"/>
              </a:rPr>
              <a:t>    SSI </a:t>
            </a:r>
            <a:r>
              <a:rPr lang="en-US" sz="2800" b="1" kern="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Payment</a:t>
            </a:r>
            <a:endParaRPr lang="en-US" sz="2800" b="1" kern="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latin typeface="Comic Sans MS" panose="030F0702030302020204" pitchFamily="66" charset="0"/>
              </a:rPr>
              <a:t>		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latin typeface="Comic Sans MS" panose="030F0702030302020204" pitchFamily="66" charset="0"/>
              </a:rPr>
              <a:t>	</a:t>
            </a:r>
            <a:r>
              <a:rPr lang="en-US" sz="2800" b="1" dirty="0" smtClean="0">
                <a:latin typeface="Comic Sans MS" panose="030F0702030302020204" pitchFamily="66" charset="0"/>
              </a:rPr>
              <a:t>    </a:t>
            </a:r>
            <a:r>
              <a:rPr lang="en-US" sz="3600" b="1" dirty="0" smtClean="0">
                <a:latin typeface="Book Antiqua" panose="02040602050305030304" pitchFamily="18" charset="0"/>
              </a:rPr>
              <a:t>$</a:t>
            </a:r>
            <a:r>
              <a:rPr lang="en-US" sz="3600" b="1" dirty="0">
                <a:latin typeface="Book Antiqua" panose="02040602050305030304" pitchFamily="18" charset="0"/>
              </a:rPr>
              <a:t>1260   </a:t>
            </a:r>
            <a:r>
              <a:rPr lang="en-US" sz="2800" b="1" dirty="0">
                <a:latin typeface="Book Antiqua" panose="02040602050305030304" pitchFamily="18" charset="0"/>
              </a:rPr>
              <a:t>42% increase in </a:t>
            </a:r>
            <a:r>
              <a:rPr lang="en-US" sz="2800" b="1" dirty="0" smtClean="0">
                <a:latin typeface="Book Antiqua" panose="02040602050305030304" pitchFamily="18" charset="0"/>
              </a:rPr>
              <a:t>Income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latin typeface="Book Antiqua" panose="02040602050305030304" pitchFamily="18" charset="0"/>
              </a:rPr>
              <a:t>	</a:t>
            </a:r>
            <a:r>
              <a:rPr lang="en-US" sz="2800" b="1" dirty="0" smtClean="0">
                <a:latin typeface="Book Antiqua" panose="02040602050305030304" pitchFamily="18" charset="0"/>
              </a:rPr>
              <a:t>	</a:t>
            </a:r>
            <a:endParaRPr lang="en-US" sz="2800" b="1" dirty="0">
              <a:latin typeface="Book Antiqua" panose="02040602050305030304" pitchFamily="18" charset="0"/>
            </a:endParaRPr>
          </a:p>
          <a:p>
            <a:pPr marL="122238"/>
            <a:endParaRPr lang="en-US" kern="0" dirty="0">
              <a:latin typeface="Book Antiqua" panose="02040602050305030304" pitchFamily="18" charset="0"/>
            </a:endParaRPr>
          </a:p>
          <a:p>
            <a:pPr marL="122238"/>
            <a:endParaRPr lang="en-US" kern="0" dirty="0" smtClean="0">
              <a:latin typeface="Book Antiqua" panose="02040602050305030304" pitchFamily="18" charset="0"/>
            </a:endParaRPr>
          </a:p>
          <a:p>
            <a:pPr marL="122238"/>
            <a:endParaRPr lang="en-US" kern="0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9738872">
            <a:off x="5555662" y="1351299"/>
            <a:ext cx="34077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	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SSI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964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949" y="301152"/>
            <a:ext cx="8857063" cy="6255696"/>
          </a:xfrm>
          <a:prstGeom prst="roundRect">
            <a:avLst/>
          </a:prstGeom>
          <a:solidFill>
            <a:schemeClr val="bg1"/>
          </a:solidFill>
          <a:ln w="88900" cmpd="sng">
            <a:solidFill>
              <a:schemeClr val="tx1">
                <a:alpha val="25000"/>
              </a:schemeClr>
            </a:solidFill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2238" algn="ctr"/>
            <a:r>
              <a:rPr lang="en-US" sz="2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Health </a:t>
            </a:r>
            <a:r>
              <a:rPr lang="en-US" sz="2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Insurance </a:t>
            </a:r>
            <a:r>
              <a:rPr lang="en-US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w/SSI</a:t>
            </a:r>
            <a:endParaRPr lang="en-US" sz="2400" b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122238" algn="ctr"/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SSI comes with </a:t>
            </a:r>
            <a:r>
              <a:rPr lang="en-US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Medicaid</a:t>
            </a: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(</a:t>
            </a: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administered</a:t>
            </a: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by each state)</a:t>
            </a:r>
            <a:endParaRPr lang="en-US" sz="2800" kern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600" kern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If </a:t>
            </a:r>
            <a:r>
              <a:rPr lang="en-US" sz="2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SSI is reduced to $0 </a:t>
            </a:r>
            <a:r>
              <a:rPr lang="en-US" sz="2800" b="1" kern="0" dirty="0">
                <a:solidFill>
                  <a:schemeClr val="tx1"/>
                </a:solidFill>
                <a:latin typeface="Book Antiqua" panose="02040602050305030304" pitchFamily="18" charset="0"/>
              </a:rPr>
              <a:t>because of wages from a job, </a:t>
            </a:r>
            <a:r>
              <a:rPr lang="en-US" sz="2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the 1619 (b) work incentive protects Medicaid eligibility up to the annual threshold which for 2017 is - </a:t>
            </a:r>
            <a:r>
              <a:rPr lang="en-US" sz="2800" b="1" kern="0" dirty="0">
                <a:solidFill>
                  <a:schemeClr val="tx1"/>
                </a:solidFill>
                <a:latin typeface="Book Antiqua" panose="02040602050305030304" pitchFamily="18" charset="0"/>
              </a:rPr>
              <a:t>$</a:t>
            </a:r>
            <a:r>
              <a:rPr lang="en-US" sz="2800" b="1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26,962</a:t>
            </a:r>
            <a:endParaRPr lang="en-US" sz="2800" b="1" kern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600" kern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Medicaid Waivers use SSI income rules – Call for assistance 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800" u="sng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122238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566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162232" y="225756"/>
            <a:ext cx="8791268" cy="6359182"/>
          </a:xfrm>
          <a:prstGeom prst="roundRect">
            <a:avLst/>
          </a:prstGeom>
          <a:solidFill>
            <a:schemeClr val="bg1"/>
          </a:solidFill>
          <a:ln w="88900" cap="flat" cmpd="sng" algn="ctr">
            <a:solidFill>
              <a:schemeClr val="tx1">
                <a:alpha val="25000"/>
              </a:schemeClr>
            </a:solidFill>
            <a:prstDash val="solid"/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238"/>
            <a:r>
              <a:rPr lang="en-US" sz="3600" b="1" dirty="0">
                <a:solidFill>
                  <a:schemeClr val="tx1"/>
                </a:solidFill>
                <a:latin typeface="Book Antiqua" panose="02040602050305030304" pitchFamily="18" charset="0"/>
              </a:rPr>
              <a:t>Social </a:t>
            </a:r>
            <a:r>
              <a:rPr lang="en-US" sz="36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Security Benefit Basics</a:t>
            </a:r>
            <a:endParaRPr lang="en-US" sz="36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122238"/>
            <a:endParaRPr lang="en-US" sz="2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defTabSz="914400" fontAlgn="base">
              <a:lnSpc>
                <a:spcPct val="90000"/>
              </a:lnSpc>
              <a:spcAft>
                <a:spcPct val="0"/>
              </a:spcAft>
            </a:pPr>
            <a:r>
              <a:rPr lang="en-US" sz="6000" b="1" dirty="0">
                <a:solidFill>
                  <a:schemeClr val="tx1"/>
                </a:solidFill>
                <a:latin typeface="Book Antiqua" panose="02040602050305030304" pitchFamily="18" charset="0"/>
              </a:rPr>
              <a:t>SSDI</a:t>
            </a: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</a:p>
          <a:p>
            <a:pPr lvl="0" defTabSz="914400" fontAlgn="base">
              <a:lnSpc>
                <a:spcPct val="90000"/>
              </a:lnSpc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(Disability or Title II) </a:t>
            </a:r>
          </a:p>
          <a:p>
            <a:pPr lvl="0" defTabSz="914400" fontAlgn="base">
              <a:lnSpc>
                <a:spcPct val="90000"/>
              </a:lnSpc>
              <a:spcAft>
                <a:spcPct val="0"/>
              </a:spcAft>
            </a:pPr>
            <a:endParaRPr lang="en-US" sz="2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defTabSz="914400" fontAlgn="base">
              <a:lnSpc>
                <a:spcPct val="90000"/>
              </a:lnSpc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Primary Insured, Disabled Widow &amp; </a:t>
            </a: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Childhood </a:t>
            </a: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Disability Benefit (CDB)</a:t>
            </a:r>
            <a:endParaRPr lang="en-US" sz="28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607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t-air-balloon-wallpaper-HD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06" y="243282"/>
            <a:ext cx="1725073" cy="2010503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170481" y="225756"/>
            <a:ext cx="8783019" cy="6359182"/>
          </a:xfrm>
          <a:prstGeom prst="roundRect">
            <a:avLst/>
          </a:prstGeom>
          <a:solidFill>
            <a:schemeClr val="bg1"/>
          </a:solidFill>
          <a:ln w="88900" cap="flat" cmpd="sng" algn="ctr">
            <a:solidFill>
              <a:schemeClr val="tx1">
                <a:alpha val="25000"/>
              </a:schemeClr>
            </a:solidFill>
            <a:prstDash val="solid"/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base">
              <a:lnSpc>
                <a:spcPct val="80000"/>
              </a:lnSpc>
              <a:spcAft>
                <a:spcPct val="0"/>
              </a:spcAft>
            </a:pPr>
            <a:r>
              <a:rPr lang="en-US" sz="2000" b="1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SSDI Basics - continued</a:t>
            </a:r>
          </a:p>
          <a:p>
            <a:pPr lvl="0" defTabSz="914400" fontAlgn="base">
              <a:lnSpc>
                <a:spcPct val="80000"/>
              </a:lnSpc>
              <a:spcAft>
                <a:spcPct val="0"/>
              </a:spcAft>
            </a:pPr>
            <a:endParaRPr lang="en-US" sz="2200" b="1" kern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457200" indent="-457200" algn="l" defTabSz="914400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Not means tested - must meet the definition of disabled and have met the requirements for being “insured” (a specific number of quarters of coverage from previous work)</a:t>
            </a:r>
          </a:p>
          <a:p>
            <a:pPr lvl="0" algn="l" defTabSz="914400" fontAlgn="base">
              <a:lnSpc>
                <a:spcPct val="80000"/>
              </a:lnSpc>
              <a:spcAft>
                <a:spcPct val="0"/>
              </a:spcAft>
            </a:pPr>
            <a:endParaRPr lang="en-US" sz="2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457200" lvl="0" indent="-457200" algn="l" defTabSz="914400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Auxiliary </a:t>
            </a: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recipients (spouses and children under 18 are not eligible for work incentives, or Medicare (health insurance)—These individuals receive a cash payment ONLY because they are the dependent of an insured disabled </a:t>
            </a: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beneficiary/worker</a:t>
            </a:r>
            <a:endParaRPr lang="en-US" sz="28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34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t-air-balloon-wallpaper-HD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06" y="243282"/>
            <a:ext cx="1725073" cy="2010503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170481" y="225756"/>
            <a:ext cx="8783019" cy="6359182"/>
          </a:xfrm>
          <a:prstGeom prst="roundRect">
            <a:avLst/>
          </a:prstGeom>
          <a:solidFill>
            <a:schemeClr val="bg1"/>
          </a:solidFill>
          <a:ln w="88900" cap="flat" cmpd="sng" algn="ctr">
            <a:solidFill>
              <a:schemeClr val="tx1">
                <a:alpha val="25000"/>
              </a:schemeClr>
            </a:solidFill>
            <a:prstDash val="solid"/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base">
              <a:lnSpc>
                <a:spcPct val="80000"/>
              </a:lnSpc>
              <a:spcAft>
                <a:spcPct val="0"/>
              </a:spcAft>
            </a:pPr>
            <a:r>
              <a:rPr lang="en-US" sz="2200" b="1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SSDI </a:t>
            </a:r>
            <a:r>
              <a:rPr lang="en-US" sz="2200" b="1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Work </a:t>
            </a:r>
            <a:r>
              <a:rPr lang="en-US" sz="2200" b="1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Incentives</a:t>
            </a:r>
          </a:p>
          <a:p>
            <a:pPr lvl="0" algn="l" defTabSz="914400" fontAlgn="base">
              <a:lnSpc>
                <a:spcPct val="80000"/>
              </a:lnSpc>
              <a:spcAft>
                <a:spcPct val="0"/>
              </a:spcAft>
            </a:pPr>
            <a:endParaRPr lang="en-US" sz="28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Trial Work Period (Phase 1)</a:t>
            </a: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endParaRPr lang="en-US" sz="19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Extended Period of Eligibility (2)</a:t>
            </a:r>
          </a:p>
          <a:p>
            <a:pPr lvl="0" algn="l" defTabSz="914400" fontAlgn="base">
              <a:lnSpc>
                <a:spcPct val="80000"/>
              </a:lnSpc>
              <a:spcAft>
                <a:spcPct val="0"/>
              </a:spcAft>
            </a:pPr>
            <a:endParaRPr lang="en-US" sz="19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Cessation month and Grace Period (3)</a:t>
            </a:r>
          </a:p>
          <a:p>
            <a:pPr lvl="0" algn="l" defTabSz="914400" fontAlgn="base">
              <a:lnSpc>
                <a:spcPct val="80000"/>
              </a:lnSpc>
              <a:spcAft>
                <a:spcPct val="0"/>
              </a:spcAft>
            </a:pPr>
            <a:endParaRPr lang="en-US" sz="19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Impairment Related Work Expenses </a:t>
            </a:r>
          </a:p>
          <a:p>
            <a:pPr lvl="0" algn="l" defTabSz="914400" fontAlgn="base">
              <a:lnSpc>
                <a:spcPct val="80000"/>
              </a:lnSpc>
              <a:spcAft>
                <a:spcPct val="0"/>
              </a:spcAft>
            </a:pPr>
            <a:endParaRPr lang="en-US" sz="24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Unsuccessful Work Attempt</a:t>
            </a:r>
          </a:p>
          <a:p>
            <a:pPr lvl="0" algn="l" defTabSz="914400" fontAlgn="base">
              <a:lnSpc>
                <a:spcPct val="80000"/>
              </a:lnSpc>
              <a:spcAft>
                <a:spcPct val="0"/>
              </a:spcAft>
            </a:pPr>
            <a:endParaRPr lang="en-US" sz="24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Subsidy &amp; Special Conditions</a:t>
            </a:r>
          </a:p>
          <a:p>
            <a:pPr lvl="0" algn="l" defTabSz="914400" fontAlgn="base">
              <a:lnSpc>
                <a:spcPct val="80000"/>
              </a:lnSpc>
              <a:spcAft>
                <a:spcPct val="0"/>
              </a:spcAft>
            </a:pPr>
            <a:endParaRPr lang="en-US" sz="24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Expedited Reinstatement</a:t>
            </a:r>
          </a:p>
          <a:p>
            <a:pPr lvl="0" algn="l" defTabSz="914400" fontAlgn="base">
              <a:lnSpc>
                <a:spcPct val="80000"/>
              </a:lnSpc>
              <a:spcAft>
                <a:spcPct val="0"/>
              </a:spcAft>
            </a:pPr>
            <a:endParaRPr lang="en-US" sz="22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Ticket to Work</a:t>
            </a:r>
          </a:p>
          <a:p>
            <a:pPr lvl="0" algn="l" defTabSz="914400" fontAlgn="base">
              <a:lnSpc>
                <a:spcPct val="80000"/>
              </a:lnSpc>
              <a:spcAft>
                <a:spcPct val="0"/>
              </a:spcAft>
            </a:pPr>
            <a:endParaRPr lang="en-US" sz="22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Extended Medicare Coverage</a:t>
            </a:r>
          </a:p>
        </p:txBody>
      </p:sp>
    </p:spTree>
    <p:extLst>
      <p:ext uri="{BB962C8B-B14F-4D97-AF65-F5344CB8AC3E}">
        <p14:creationId xmlns:p14="http://schemas.microsoft.com/office/powerpoint/2010/main" val="32853412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235974" y="225756"/>
            <a:ext cx="8717526" cy="6359182"/>
          </a:xfrm>
          <a:prstGeom prst="roundRect">
            <a:avLst/>
          </a:prstGeom>
          <a:solidFill>
            <a:schemeClr val="bg1"/>
          </a:solidFill>
          <a:ln w="88900" cap="flat" cmpd="sng" algn="ctr">
            <a:solidFill>
              <a:schemeClr val="tx1">
                <a:alpha val="25000"/>
              </a:schemeClr>
            </a:solidFill>
            <a:prstDash val="solid"/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base">
              <a:lnSpc>
                <a:spcPct val="80000"/>
              </a:lnSpc>
              <a:spcAft>
                <a:spcPct val="0"/>
              </a:spcAft>
            </a:pPr>
            <a:r>
              <a:rPr lang="en-US" sz="2000" b="1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Substantial Gainful Activity</a:t>
            </a:r>
          </a:p>
          <a:p>
            <a:pPr lvl="0" defTabSz="914400" fontAlgn="base">
              <a:lnSpc>
                <a:spcPct val="80000"/>
              </a:lnSpc>
              <a:spcAft>
                <a:spcPct val="0"/>
              </a:spcAft>
            </a:pPr>
            <a:r>
              <a:rPr lang="en-US" sz="2400" b="1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(SGA)</a:t>
            </a:r>
          </a:p>
          <a:p>
            <a:pPr lvl="0" defTabSz="914400" fontAlgn="base">
              <a:lnSpc>
                <a:spcPct val="80000"/>
              </a:lnSpc>
              <a:spcAft>
                <a:spcPct val="0"/>
              </a:spcAft>
            </a:pPr>
            <a:endParaRPr lang="en-US" sz="28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457200" lvl="0" indent="-457200" algn="l" defTabSz="914400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 dollar amount of gross monthly wages – amount can change from year to year</a:t>
            </a:r>
          </a:p>
          <a:p>
            <a:pPr marL="457200" lvl="0" indent="-457200" algn="l" defTabSz="914400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kern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457200" lvl="0" indent="-457200" algn="l" defTabSz="914400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SSA uses this amount to determine if an individual meets the definition of “disabled”</a:t>
            </a:r>
          </a:p>
          <a:p>
            <a:pPr lvl="0" algn="l" defTabSz="914400" fontAlgn="base">
              <a:lnSpc>
                <a:spcPct val="80000"/>
              </a:lnSpc>
              <a:spcAft>
                <a:spcPct val="0"/>
              </a:spcAft>
            </a:pPr>
            <a:r>
              <a:rPr lang="en-US" sz="2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en-US" sz="2800" kern="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endParaRPr lang="en-US" sz="800" kern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457200" lvl="0" indent="-457200" algn="l" defTabSz="914400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2017 - $1,170 </a:t>
            </a: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– </a:t>
            </a: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Non Blind SGA</a:t>
            </a:r>
            <a:endParaRPr lang="en-US" sz="28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457200" lvl="0" indent="-457200" algn="l" defTabSz="914400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2017 - $</a:t>
            </a: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1,950 </a:t>
            </a:r>
            <a:r>
              <a:rPr lang="en-US" sz="2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– </a:t>
            </a: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Stat </a:t>
            </a:r>
            <a:r>
              <a:rPr lang="en-US" sz="2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Blind SGA</a:t>
            </a:r>
          </a:p>
          <a:p>
            <a:pPr marL="285750" lvl="0" indent="-285750" algn="l" defTabSz="914400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800" kern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800" kern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457200" lvl="0" indent="-457200" algn="l" defTabSz="914400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Work Incentives can greatly influence SGA </a:t>
            </a: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determinations (and can lower the amount of countable income)!</a:t>
            </a:r>
          </a:p>
        </p:txBody>
      </p:sp>
    </p:spTree>
    <p:extLst>
      <p:ext uri="{BB962C8B-B14F-4D97-AF65-F5344CB8AC3E}">
        <p14:creationId xmlns:p14="http://schemas.microsoft.com/office/powerpoint/2010/main" val="1944059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559253" y="3984898"/>
            <a:ext cx="2237021" cy="1769618"/>
          </a:xfrm>
          <a:prstGeom prst="cube">
            <a:avLst/>
          </a:prstGeom>
          <a:gradFill rotWithShape="1">
            <a:gsLst>
              <a:gs pos="0">
                <a:srgbClr val="604878">
                  <a:lumMod val="110000"/>
                  <a:satMod val="105000"/>
                  <a:tint val="67000"/>
                </a:srgbClr>
              </a:gs>
              <a:gs pos="50000">
                <a:srgbClr val="604878">
                  <a:lumMod val="105000"/>
                  <a:satMod val="103000"/>
                  <a:tint val="73000"/>
                </a:srgbClr>
              </a:gs>
              <a:gs pos="100000">
                <a:srgbClr val="604878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604878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Trial Work Period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2302517" y="2951363"/>
            <a:ext cx="2419407" cy="2806979"/>
          </a:xfrm>
          <a:prstGeom prst="cube">
            <a:avLst>
              <a:gd name="adj" fmla="val 16869"/>
            </a:avLst>
          </a:prstGeom>
          <a:gradFill rotWithShape="1">
            <a:gsLst>
              <a:gs pos="0">
                <a:srgbClr val="1B587C">
                  <a:lumMod val="110000"/>
                  <a:satMod val="105000"/>
                  <a:tint val="67000"/>
                </a:srgbClr>
              </a:gs>
              <a:gs pos="50000">
                <a:srgbClr val="1B587C">
                  <a:lumMod val="105000"/>
                  <a:satMod val="103000"/>
                  <a:tint val="73000"/>
                </a:srgbClr>
              </a:gs>
              <a:gs pos="100000">
                <a:srgbClr val="1B587C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1B587C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Extended Period of Eligibility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4309786" y="1819425"/>
            <a:ext cx="2344182" cy="3935091"/>
          </a:xfrm>
          <a:prstGeom prst="cube">
            <a:avLst>
              <a:gd name="adj" fmla="val 21560"/>
            </a:avLst>
          </a:prstGeom>
          <a:gradFill rotWithShape="1">
            <a:gsLst>
              <a:gs pos="0">
                <a:srgbClr val="4E8542">
                  <a:lumMod val="110000"/>
                  <a:satMod val="105000"/>
                  <a:tint val="67000"/>
                </a:srgbClr>
              </a:gs>
              <a:gs pos="50000">
                <a:srgbClr val="4E8542">
                  <a:lumMod val="105000"/>
                  <a:satMod val="103000"/>
                  <a:tint val="73000"/>
                </a:srgbClr>
              </a:gs>
              <a:gs pos="100000">
                <a:srgbClr val="4E8542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E854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SGA &amp; Cessation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6150555" y="698269"/>
            <a:ext cx="2464918" cy="5066332"/>
          </a:xfrm>
          <a:prstGeom prst="cube">
            <a:avLst>
              <a:gd name="adj" fmla="val 19369"/>
            </a:avLst>
          </a:prstGeom>
          <a:gradFill rotWithShape="1">
            <a:gsLst>
              <a:gs pos="0">
                <a:srgbClr val="F07F09">
                  <a:lumMod val="110000"/>
                  <a:satMod val="105000"/>
                  <a:tint val="67000"/>
                </a:srgbClr>
              </a:gs>
              <a:gs pos="50000">
                <a:srgbClr val="F07F09">
                  <a:lumMod val="105000"/>
                  <a:satMod val="103000"/>
                  <a:tint val="73000"/>
                </a:srgbClr>
              </a:gs>
              <a:gs pos="100000">
                <a:srgbClr val="F07F09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07F09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Extended Medicare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8171" y="866899"/>
            <a:ext cx="364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>
                <a:solidFill>
                  <a:srgbClr val="000000"/>
                </a:solidFill>
                <a:latin typeface="Book Antiqua" panose="02040602050305030304" pitchFamily="18" charset="0"/>
              </a:rPr>
              <a:t>SSDI Work Incentive </a:t>
            </a:r>
            <a:r>
              <a:rPr lang="en-US" b="1" kern="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Phases </a:t>
            </a:r>
            <a:endParaRPr lang="en-US" b="1" kern="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971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1479" y="539278"/>
            <a:ext cx="875618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algn="ctr"/>
            <a:endParaRPr lang="en-US" sz="1400" kern="0" dirty="0" smtClean="0">
              <a:latin typeface="Book Antiqua" panose="02040602050305030304" pitchFamily="18" charset="0"/>
            </a:endParaRPr>
          </a:p>
          <a:p>
            <a:pPr marL="122238" algn="ctr"/>
            <a:endParaRPr lang="en-US" sz="1400" kern="0" dirty="0" smtClean="0">
              <a:latin typeface="Book Antiqua" panose="02040602050305030304" pitchFamily="18" charset="0"/>
            </a:endParaRPr>
          </a:p>
          <a:p>
            <a:pPr marL="122238" algn="ctr"/>
            <a:endParaRPr lang="en-US" sz="1400" kern="0" dirty="0">
              <a:latin typeface="Book Antiqua" panose="02040602050305030304" pitchFamily="18" charset="0"/>
            </a:endParaRPr>
          </a:p>
          <a:p>
            <a:pPr marL="122238" algn="ctr"/>
            <a:r>
              <a:rPr lang="en-US" sz="2800" b="1" kern="0" dirty="0" smtClean="0">
                <a:latin typeface="Book Antiqua" panose="02040602050305030304" pitchFamily="18" charset="0"/>
              </a:rPr>
              <a:t>SSDI Example</a:t>
            </a:r>
            <a:endParaRPr lang="en-US" sz="2800" b="1" kern="0" dirty="0">
              <a:latin typeface="Book Antiqua" panose="02040602050305030304" pitchFamily="18" charset="0"/>
            </a:endParaRPr>
          </a:p>
          <a:p>
            <a:pPr marL="122238"/>
            <a:r>
              <a:rPr lang="en-US" sz="2800" b="1" kern="0" dirty="0">
                <a:latin typeface="Book Antiqua" panose="02040602050305030304" pitchFamily="18" charset="0"/>
              </a:rPr>
              <a:t>				</a:t>
            </a:r>
          </a:p>
          <a:p>
            <a:pPr marL="122238"/>
            <a:r>
              <a:rPr lang="en-US" sz="2800" b="1" kern="0" dirty="0">
                <a:latin typeface="Book Antiqua" panose="02040602050305030304" pitchFamily="18" charset="0"/>
              </a:rPr>
              <a:t>	</a:t>
            </a:r>
            <a:r>
              <a:rPr lang="en-US" sz="2800" b="1" kern="0" dirty="0" smtClean="0">
                <a:latin typeface="Book Antiqua" panose="02040602050305030304" pitchFamily="18" charset="0"/>
              </a:rPr>
              <a:t>	$920  </a:t>
            </a:r>
            <a:r>
              <a:rPr lang="en-US" sz="2800" b="1" kern="0" dirty="0">
                <a:latin typeface="Book Antiqua" panose="02040602050305030304" pitchFamily="18" charset="0"/>
              </a:rPr>
              <a:t>	</a:t>
            </a:r>
            <a:r>
              <a:rPr lang="en-US" sz="2800" b="1" kern="0" dirty="0" smtClean="0">
                <a:latin typeface="Book Antiqua" panose="02040602050305030304" pitchFamily="18" charset="0"/>
              </a:rPr>
              <a:t>Monthly </a:t>
            </a:r>
            <a:r>
              <a:rPr lang="en-US" sz="2800" b="1" kern="0" dirty="0">
                <a:latin typeface="Book Antiqua" panose="02040602050305030304" pitchFamily="18" charset="0"/>
              </a:rPr>
              <a:t>Wages from </a:t>
            </a:r>
          </a:p>
          <a:p>
            <a:pPr marL="122238"/>
            <a:r>
              <a:rPr lang="en-US" sz="2800" b="1" kern="0" dirty="0">
                <a:latin typeface="Book Antiqua" panose="02040602050305030304" pitchFamily="18" charset="0"/>
              </a:rPr>
              <a:t>			</a:t>
            </a:r>
            <a:r>
              <a:rPr lang="en-US" sz="2800" b="1" kern="0" dirty="0" smtClean="0">
                <a:latin typeface="Book Antiqua" panose="02040602050305030304" pitchFamily="18" charset="0"/>
              </a:rPr>
              <a:t>	new </a:t>
            </a:r>
            <a:r>
              <a:rPr lang="en-US" sz="2800" b="1" kern="0" dirty="0">
                <a:latin typeface="Book Antiqua" panose="02040602050305030304" pitchFamily="18" charset="0"/>
              </a:rPr>
              <a:t>job ($8.50/hr. @ </a:t>
            </a:r>
            <a:endParaRPr lang="en-US" sz="2800" b="1" kern="0" dirty="0" smtClean="0">
              <a:latin typeface="Book Antiqua" panose="02040602050305030304" pitchFamily="18" charset="0"/>
            </a:endParaRPr>
          </a:p>
          <a:p>
            <a:pPr marL="122238"/>
            <a:r>
              <a:rPr lang="en-US" sz="2800" b="1" kern="0" dirty="0">
                <a:latin typeface="Book Antiqua" panose="02040602050305030304" pitchFamily="18" charset="0"/>
              </a:rPr>
              <a:t>	</a:t>
            </a:r>
            <a:r>
              <a:rPr lang="en-US" sz="2800" b="1" kern="0" dirty="0" smtClean="0">
                <a:latin typeface="Book Antiqua" panose="02040602050305030304" pitchFamily="18" charset="0"/>
              </a:rPr>
              <a:t>			25 </a:t>
            </a:r>
            <a:r>
              <a:rPr lang="en-US" sz="2800" b="1" kern="0" dirty="0">
                <a:latin typeface="Book Antiqua" panose="02040602050305030304" pitchFamily="18" charset="0"/>
              </a:rPr>
              <a:t>	</a:t>
            </a:r>
            <a:r>
              <a:rPr lang="en-US" sz="2800" b="1" kern="0" dirty="0" smtClean="0">
                <a:latin typeface="Book Antiqua" panose="02040602050305030304" pitchFamily="18" charset="0"/>
              </a:rPr>
              <a:t>hours/week</a:t>
            </a:r>
            <a:r>
              <a:rPr lang="en-US" sz="2800" b="1" kern="0" dirty="0">
                <a:latin typeface="Book Antiqua" panose="02040602050305030304" pitchFamily="18" charset="0"/>
              </a:rPr>
              <a:t>)</a:t>
            </a:r>
          </a:p>
          <a:p>
            <a:pPr marL="122238"/>
            <a:endParaRPr lang="en-US" sz="2800" b="1" kern="0" dirty="0">
              <a:latin typeface="Book Antiqua" panose="02040602050305030304" pitchFamily="18" charset="0"/>
            </a:endParaRPr>
          </a:p>
          <a:p>
            <a:pPr marL="122238"/>
            <a:r>
              <a:rPr lang="en-US" sz="2800" b="1" kern="0" dirty="0">
                <a:latin typeface="Book Antiqua" panose="02040602050305030304" pitchFamily="18" charset="0"/>
              </a:rPr>
              <a:t>	</a:t>
            </a:r>
            <a:r>
              <a:rPr lang="en-US" sz="2800" b="1" kern="0" dirty="0" smtClean="0">
                <a:latin typeface="Book Antiqua" panose="02040602050305030304" pitchFamily="18" charset="0"/>
              </a:rPr>
              <a:t>	$1050	 SSDI Payment</a:t>
            </a:r>
            <a:endParaRPr lang="en-US" sz="2800" b="1" kern="0" dirty="0">
              <a:latin typeface="Book Antiqua" panose="02040602050305030304" pitchFamily="18" charset="0"/>
            </a:endParaRPr>
          </a:p>
          <a:p>
            <a:pPr marL="122238"/>
            <a:endParaRPr lang="en-US" sz="2800" b="1" kern="0" dirty="0">
              <a:latin typeface="Book Antiqua" panose="02040602050305030304" pitchFamily="18" charset="0"/>
            </a:endParaRPr>
          </a:p>
          <a:p>
            <a:pPr marL="122238"/>
            <a:r>
              <a:rPr lang="en-US" sz="2800" b="1" kern="0" dirty="0" smtClean="0">
                <a:latin typeface="Book Antiqua" panose="02040602050305030304" pitchFamily="18" charset="0"/>
              </a:rPr>
              <a:t>		         </a:t>
            </a:r>
            <a:r>
              <a:rPr lang="en-US" sz="2800" b="1" kern="0" dirty="0">
                <a:latin typeface="Book Antiqua" panose="02040602050305030304" pitchFamily="18" charset="0"/>
              </a:rPr>
              <a:t>B</a:t>
            </a:r>
            <a:r>
              <a:rPr lang="en-US" sz="2800" b="1" kern="0" dirty="0" smtClean="0">
                <a:latin typeface="Book Antiqua" panose="02040602050305030304" pitchFamily="18" charset="0"/>
              </a:rPr>
              <a:t>egan work on 1/9/17 </a:t>
            </a:r>
          </a:p>
          <a:p>
            <a:pPr marL="122238"/>
            <a:endParaRPr lang="en-US" kern="0" dirty="0">
              <a:latin typeface="Book Antiqua" panose="02040602050305030304" pitchFamily="18" charset="0"/>
            </a:endParaRPr>
          </a:p>
          <a:p>
            <a:pPr marL="122238"/>
            <a:endParaRPr lang="en-US" kern="0" dirty="0" smtClean="0">
              <a:latin typeface="Book Antiqua" panose="02040602050305030304" pitchFamily="18" charset="0"/>
            </a:endParaRPr>
          </a:p>
          <a:p>
            <a:pPr marL="122238"/>
            <a:endParaRPr lang="en-US" kern="0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9738872">
            <a:off x="6439325" y="859861"/>
            <a:ext cx="245603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	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SSDI</a:t>
            </a:r>
          </a:p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 RULZ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74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1479" y="539278"/>
            <a:ext cx="87561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algn="ctr"/>
            <a:endParaRPr lang="en-US" sz="1400" kern="0" dirty="0" smtClean="0">
              <a:latin typeface="Book Antiqua" panose="02040602050305030304" pitchFamily="18" charset="0"/>
            </a:endParaRPr>
          </a:p>
          <a:p>
            <a:pPr marL="122238" algn="ctr"/>
            <a:endParaRPr lang="en-US" sz="1400" kern="0" dirty="0" smtClean="0">
              <a:latin typeface="Book Antiqua" panose="02040602050305030304" pitchFamily="18" charset="0"/>
            </a:endParaRPr>
          </a:p>
          <a:p>
            <a:pPr marL="122238" algn="ctr"/>
            <a:endParaRPr lang="en-US" sz="1400" kern="0" dirty="0">
              <a:latin typeface="Book Antiqua" panose="02040602050305030304" pitchFamily="18" charset="0"/>
            </a:endParaRPr>
          </a:p>
          <a:p>
            <a:pPr marL="122238" algn="ctr"/>
            <a:r>
              <a:rPr lang="en-US" sz="2800" b="1" kern="0" dirty="0" smtClean="0">
                <a:latin typeface="Book Antiqua" panose="02040602050305030304" pitchFamily="18" charset="0"/>
              </a:rPr>
              <a:t>SSDI Example</a:t>
            </a:r>
            <a:endParaRPr lang="en-US" sz="2800" b="1" kern="0" dirty="0">
              <a:latin typeface="Book Antiqua" panose="02040602050305030304" pitchFamily="18" charset="0"/>
            </a:endParaRPr>
          </a:p>
          <a:p>
            <a:pPr marL="122238"/>
            <a:r>
              <a:rPr lang="en-US" sz="2800" b="1" kern="0" dirty="0">
                <a:latin typeface="Book Antiqua" panose="02040602050305030304" pitchFamily="18" charset="0"/>
              </a:rPr>
              <a:t>				</a:t>
            </a:r>
          </a:p>
          <a:p>
            <a:pPr marL="122238"/>
            <a:endParaRPr lang="en-US" b="1" kern="0" dirty="0">
              <a:latin typeface="Book Antiqua" panose="02040602050305030304" pitchFamily="18" charset="0"/>
            </a:endParaRPr>
          </a:p>
          <a:p>
            <a:pPr marL="122238"/>
            <a:r>
              <a:rPr lang="en-US" sz="2000" b="1" u="sng" kern="0" dirty="0" smtClean="0">
                <a:latin typeface="Book Antiqua" panose="02040602050305030304" pitchFamily="18" charset="0"/>
              </a:rPr>
              <a:t>Jan    Feb    Mar</a:t>
            </a:r>
            <a:r>
              <a:rPr lang="en-US" sz="2000" b="1" u="sng" kern="0" dirty="0">
                <a:latin typeface="Book Antiqua" panose="02040602050305030304" pitchFamily="18" charset="0"/>
              </a:rPr>
              <a:t> </a:t>
            </a:r>
            <a:r>
              <a:rPr lang="en-US" sz="2000" b="1" u="sng" kern="0" dirty="0" smtClean="0">
                <a:latin typeface="Book Antiqua" panose="02040602050305030304" pitchFamily="18" charset="0"/>
              </a:rPr>
              <a:t>   Apr    May    June    July</a:t>
            </a:r>
            <a:r>
              <a:rPr lang="en-US" sz="2000" b="1" u="sng" kern="0" dirty="0">
                <a:latin typeface="Book Antiqua" panose="02040602050305030304" pitchFamily="18" charset="0"/>
              </a:rPr>
              <a:t> </a:t>
            </a:r>
            <a:r>
              <a:rPr lang="en-US" sz="2000" b="1" u="sng" kern="0" dirty="0" smtClean="0">
                <a:latin typeface="Book Antiqua" panose="02040602050305030304" pitchFamily="18" charset="0"/>
              </a:rPr>
              <a:t>   Aug    Sept</a:t>
            </a:r>
            <a:r>
              <a:rPr lang="en-US" sz="2000" b="1" u="sng" kern="0" dirty="0">
                <a:latin typeface="Book Antiqua" panose="02040602050305030304" pitchFamily="18" charset="0"/>
              </a:rPr>
              <a:t> </a:t>
            </a:r>
            <a:r>
              <a:rPr lang="en-US" sz="2000" b="1" u="sng" kern="0" dirty="0" smtClean="0">
                <a:latin typeface="Book Antiqua" panose="02040602050305030304" pitchFamily="18" charset="0"/>
              </a:rPr>
              <a:t>   Oct</a:t>
            </a:r>
            <a:r>
              <a:rPr lang="en-US" sz="2000" b="1" u="sng" kern="0" dirty="0">
                <a:latin typeface="Book Antiqua" panose="02040602050305030304" pitchFamily="18" charset="0"/>
              </a:rPr>
              <a:t> </a:t>
            </a:r>
            <a:r>
              <a:rPr lang="en-US" sz="2000" b="1" u="sng" kern="0" dirty="0" smtClean="0">
                <a:latin typeface="Book Antiqua" panose="02040602050305030304" pitchFamily="18" charset="0"/>
              </a:rPr>
              <a:t>   Nov</a:t>
            </a:r>
            <a:r>
              <a:rPr lang="en-US" sz="2000" b="1" u="sng" kern="0" dirty="0">
                <a:latin typeface="Book Antiqua" panose="02040602050305030304" pitchFamily="18" charset="0"/>
              </a:rPr>
              <a:t> </a:t>
            </a:r>
            <a:r>
              <a:rPr lang="en-US" sz="2000" b="1" u="sng" kern="0" dirty="0" smtClean="0">
                <a:latin typeface="Book Antiqua" panose="02040602050305030304" pitchFamily="18" charset="0"/>
              </a:rPr>
              <a:t>   Dec </a:t>
            </a:r>
            <a:r>
              <a:rPr lang="en-US" sz="2000" b="1" kern="0" dirty="0" smtClean="0">
                <a:latin typeface="Book Antiqua" panose="02040602050305030304" pitchFamily="18" charset="0"/>
              </a:rPr>
              <a:t>$708  $920  $920    $920    $920   $920    $920    $920    $920   $920   $920    $920</a:t>
            </a:r>
            <a:endParaRPr lang="en-US" sz="2000" b="1" kern="0" dirty="0">
              <a:latin typeface="Book Antiqua" panose="02040602050305030304" pitchFamily="18" charset="0"/>
            </a:endParaRPr>
          </a:p>
          <a:p>
            <a:pPr marL="122238"/>
            <a:r>
              <a:rPr lang="en-US" sz="2800" b="1" kern="0" dirty="0" smtClean="0">
                <a:latin typeface="Book Antiqua" panose="02040602050305030304" pitchFamily="18" charset="0"/>
              </a:rPr>
              <a:t>      [----------------------TWP------------------------]</a:t>
            </a:r>
          </a:p>
          <a:p>
            <a:pPr marL="122238"/>
            <a:r>
              <a:rPr lang="en-US" sz="2800" b="1" kern="0" dirty="0" smtClean="0">
                <a:latin typeface="Book Antiqua" panose="02040602050305030304" pitchFamily="18" charset="0"/>
              </a:rPr>
              <a:t>          1     2      3      4     5      6      7     8     9     </a:t>
            </a:r>
            <a:endParaRPr lang="en-US" sz="2800" b="1" kern="0" dirty="0">
              <a:latin typeface="Book Antiqua" panose="02040602050305030304" pitchFamily="18" charset="0"/>
            </a:endParaRPr>
          </a:p>
          <a:p>
            <a:pPr marL="122238"/>
            <a:r>
              <a:rPr lang="en-US" sz="2800" b="1" kern="0" dirty="0" smtClean="0">
                <a:latin typeface="Book Antiqua" panose="02040602050305030304" pitchFamily="18" charset="0"/>
              </a:rPr>
              <a:t>  </a:t>
            </a:r>
            <a:endParaRPr lang="en-US" sz="2800" b="1" kern="0" dirty="0">
              <a:latin typeface="Book Antiqua" panose="02040602050305030304" pitchFamily="18" charset="0"/>
            </a:endParaRPr>
          </a:p>
          <a:p>
            <a:pPr marL="122238"/>
            <a:r>
              <a:rPr lang="en-US" sz="2800" b="1" kern="0" dirty="0" smtClean="0">
                <a:latin typeface="Book Antiqua" panose="02040602050305030304" pitchFamily="18" charset="0"/>
              </a:rPr>
              <a:t>			TWP Begins – February 2017</a:t>
            </a:r>
          </a:p>
          <a:p>
            <a:pPr marL="122238"/>
            <a:endParaRPr lang="en-US" sz="2000" b="1" kern="0" dirty="0" smtClean="0">
              <a:latin typeface="Book Antiqua" panose="02040602050305030304" pitchFamily="18" charset="0"/>
            </a:endParaRPr>
          </a:p>
          <a:p>
            <a:pPr marL="122238"/>
            <a:r>
              <a:rPr lang="en-US" sz="2800" b="1" kern="0" dirty="0" smtClean="0">
                <a:latin typeface="Book Antiqua" panose="02040602050305030304" pitchFamily="18" charset="0"/>
              </a:rPr>
              <a:t>			TWP Ends – October 2017</a:t>
            </a:r>
            <a:endParaRPr lang="en-US" sz="2800" b="1" kern="0" dirty="0">
              <a:latin typeface="Book Antiqua" panose="02040602050305030304" pitchFamily="18" charset="0"/>
            </a:endParaRPr>
          </a:p>
          <a:p>
            <a:pPr marL="122238"/>
            <a:endParaRPr lang="en-US" sz="2000" b="1" kern="0" dirty="0" smtClean="0">
              <a:latin typeface="Book Antiqua" panose="02040602050305030304" pitchFamily="18" charset="0"/>
            </a:endParaRPr>
          </a:p>
          <a:p>
            <a:pPr marL="122238"/>
            <a:r>
              <a:rPr lang="en-US" sz="2800" b="1" kern="0" dirty="0" smtClean="0">
                <a:latin typeface="Book Antiqua" panose="02040602050305030304" pitchFamily="18" charset="0"/>
              </a:rPr>
              <a:t>			EPE Begins – November 2017</a:t>
            </a:r>
            <a:endParaRPr lang="en-US" kern="0" dirty="0">
              <a:latin typeface="Book Antiqua" panose="02040602050305030304" pitchFamily="18" charset="0"/>
            </a:endParaRPr>
          </a:p>
          <a:p>
            <a:pPr marL="122238"/>
            <a:endParaRPr lang="en-US" kern="0" dirty="0" smtClean="0">
              <a:latin typeface="Book Antiqua" panose="02040602050305030304" pitchFamily="18" charset="0"/>
            </a:endParaRPr>
          </a:p>
          <a:p>
            <a:pPr marL="122238"/>
            <a:endParaRPr lang="en-US" kern="0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9738872">
            <a:off x="6439325" y="859861"/>
            <a:ext cx="245603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	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SSDI</a:t>
            </a:r>
          </a:p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 RULZ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387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950" y="301152"/>
            <a:ext cx="8827566" cy="6255696"/>
          </a:xfrm>
          <a:prstGeom prst="roundRect">
            <a:avLst/>
          </a:prstGeom>
          <a:solidFill>
            <a:schemeClr val="bg1"/>
          </a:solidFill>
          <a:ln w="88900" cmpd="sng">
            <a:solidFill>
              <a:schemeClr val="tx1">
                <a:alpha val="25000"/>
              </a:schemeClr>
            </a:solidFill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Our Mission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</a:br>
            <a:r>
              <a:rPr lang="en-US" sz="3600" dirty="0" smtClean="0">
                <a:ln w="0"/>
                <a:solidFill>
                  <a:schemeClr val="tx1"/>
                </a:solidFill>
                <a:latin typeface="Book Antiqua" panose="02040602050305030304" pitchFamily="18" charset="0"/>
              </a:rPr>
              <a:t>independence </a:t>
            </a:r>
            <a:endParaRPr lang="en-US" sz="2800" dirty="0">
              <a:ln w="0"/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endParaRPr lang="en-US" sz="2800" dirty="0" smtClean="0">
              <a:ln w="0"/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endParaRPr lang="en-US" sz="2800" dirty="0">
              <a:ln w="0"/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endParaRPr lang="en-US" sz="2800" dirty="0" smtClean="0">
              <a:ln w="0"/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endParaRPr lang="en-US" sz="3600" dirty="0" smtClean="0">
              <a:ln w="0"/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100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1479" y="539278"/>
            <a:ext cx="875618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algn="ctr"/>
            <a:endParaRPr lang="en-US" sz="1400" kern="0" dirty="0" smtClean="0">
              <a:latin typeface="Book Antiqua" panose="02040602050305030304" pitchFamily="18" charset="0"/>
            </a:endParaRPr>
          </a:p>
          <a:p>
            <a:pPr marL="122238" algn="ctr"/>
            <a:endParaRPr lang="en-US" sz="1400" kern="0" dirty="0" smtClean="0">
              <a:latin typeface="Book Antiqua" panose="02040602050305030304" pitchFamily="18" charset="0"/>
            </a:endParaRPr>
          </a:p>
          <a:p>
            <a:pPr marL="122238" algn="ctr"/>
            <a:endParaRPr lang="en-US" sz="1400" kern="0" dirty="0">
              <a:latin typeface="Book Antiqua" panose="02040602050305030304" pitchFamily="18" charset="0"/>
            </a:endParaRPr>
          </a:p>
          <a:p>
            <a:pPr marL="122238" algn="ctr"/>
            <a:r>
              <a:rPr lang="en-US" sz="2800" b="1" kern="0" dirty="0" smtClean="0">
                <a:latin typeface="Book Antiqua" panose="02040602050305030304" pitchFamily="18" charset="0"/>
              </a:rPr>
              <a:t>SSDI Example</a:t>
            </a:r>
            <a:endParaRPr lang="en-US" sz="2800" b="1" kern="0" dirty="0">
              <a:latin typeface="Book Antiqua" panose="02040602050305030304" pitchFamily="18" charset="0"/>
            </a:endParaRPr>
          </a:p>
          <a:p>
            <a:pPr marL="122238"/>
            <a:r>
              <a:rPr lang="en-US" sz="2800" b="1" kern="0" dirty="0">
                <a:latin typeface="Book Antiqua" panose="02040602050305030304" pitchFamily="18" charset="0"/>
              </a:rPr>
              <a:t>				</a:t>
            </a:r>
          </a:p>
          <a:p>
            <a:pPr marL="122238"/>
            <a:endParaRPr lang="en-US" b="1" kern="0" dirty="0">
              <a:latin typeface="Book Antiqua" panose="02040602050305030304" pitchFamily="18" charset="0"/>
            </a:endParaRPr>
          </a:p>
          <a:p>
            <a:pPr marL="122238"/>
            <a:r>
              <a:rPr lang="en-US" sz="2000" b="1" u="sng" kern="0" dirty="0" smtClean="0">
                <a:latin typeface="Book Antiqua" panose="02040602050305030304" pitchFamily="18" charset="0"/>
              </a:rPr>
              <a:t>Jan    Feb    Mar</a:t>
            </a:r>
            <a:r>
              <a:rPr lang="en-US" sz="2000" b="1" u="sng" kern="0" dirty="0">
                <a:latin typeface="Book Antiqua" panose="02040602050305030304" pitchFamily="18" charset="0"/>
              </a:rPr>
              <a:t> </a:t>
            </a:r>
            <a:r>
              <a:rPr lang="en-US" sz="2000" b="1" u="sng" kern="0" dirty="0" smtClean="0">
                <a:latin typeface="Book Antiqua" panose="02040602050305030304" pitchFamily="18" charset="0"/>
              </a:rPr>
              <a:t>   Apr    May    June    July</a:t>
            </a:r>
            <a:r>
              <a:rPr lang="en-US" sz="2000" b="1" u="sng" kern="0" dirty="0">
                <a:latin typeface="Book Antiqua" panose="02040602050305030304" pitchFamily="18" charset="0"/>
              </a:rPr>
              <a:t> </a:t>
            </a:r>
            <a:r>
              <a:rPr lang="en-US" sz="2000" b="1" u="sng" kern="0" dirty="0" smtClean="0">
                <a:latin typeface="Book Antiqua" panose="02040602050305030304" pitchFamily="18" charset="0"/>
              </a:rPr>
              <a:t>   Aug    Sept</a:t>
            </a:r>
            <a:r>
              <a:rPr lang="en-US" sz="2000" b="1" u="sng" kern="0" dirty="0">
                <a:latin typeface="Book Antiqua" panose="02040602050305030304" pitchFamily="18" charset="0"/>
              </a:rPr>
              <a:t> </a:t>
            </a:r>
            <a:r>
              <a:rPr lang="en-US" sz="2000" b="1" u="sng" kern="0" dirty="0" smtClean="0">
                <a:latin typeface="Book Antiqua" panose="02040602050305030304" pitchFamily="18" charset="0"/>
              </a:rPr>
              <a:t>   Oct</a:t>
            </a:r>
            <a:r>
              <a:rPr lang="en-US" sz="2000" b="1" u="sng" kern="0" dirty="0">
                <a:latin typeface="Book Antiqua" panose="02040602050305030304" pitchFamily="18" charset="0"/>
              </a:rPr>
              <a:t> </a:t>
            </a:r>
            <a:r>
              <a:rPr lang="en-US" sz="2000" b="1" u="sng" kern="0" dirty="0" smtClean="0">
                <a:latin typeface="Book Antiqua" panose="02040602050305030304" pitchFamily="18" charset="0"/>
              </a:rPr>
              <a:t>   Nov</a:t>
            </a:r>
            <a:r>
              <a:rPr lang="en-US" sz="2000" b="1" u="sng" kern="0" dirty="0">
                <a:latin typeface="Book Antiqua" panose="02040602050305030304" pitchFamily="18" charset="0"/>
              </a:rPr>
              <a:t> </a:t>
            </a:r>
            <a:r>
              <a:rPr lang="en-US" sz="2000" b="1" u="sng" kern="0" dirty="0" smtClean="0">
                <a:latin typeface="Book Antiqua" panose="02040602050305030304" pitchFamily="18" charset="0"/>
              </a:rPr>
              <a:t>   Dec </a:t>
            </a:r>
            <a:r>
              <a:rPr lang="en-US" sz="2000" b="1" kern="0" dirty="0" smtClean="0">
                <a:latin typeface="Book Antiqua" panose="02040602050305030304" pitchFamily="18" charset="0"/>
              </a:rPr>
              <a:t>$708  $920  $920    $920    $920   $920    $920    $920    $920   $920   $920    $920</a:t>
            </a:r>
            <a:endParaRPr lang="en-US" sz="2000" b="1" kern="0" dirty="0">
              <a:latin typeface="Book Antiqua" panose="02040602050305030304" pitchFamily="18" charset="0"/>
            </a:endParaRPr>
          </a:p>
          <a:p>
            <a:pPr marL="122238"/>
            <a:r>
              <a:rPr lang="en-US" sz="2800" b="1" kern="0" dirty="0" smtClean="0">
                <a:latin typeface="Book Antiqua" panose="02040602050305030304" pitchFamily="18" charset="0"/>
              </a:rPr>
              <a:t>      [----------------------TWP------------------------]</a:t>
            </a:r>
          </a:p>
          <a:p>
            <a:pPr marL="122238"/>
            <a:r>
              <a:rPr lang="en-US" sz="2800" b="1" kern="0" dirty="0" smtClean="0">
                <a:latin typeface="Book Antiqua" panose="02040602050305030304" pitchFamily="18" charset="0"/>
              </a:rPr>
              <a:t>          1     2      3      4     5      6      7     8     9     </a:t>
            </a:r>
            <a:endParaRPr lang="en-US" sz="2800" b="1" kern="0" dirty="0">
              <a:latin typeface="Book Antiqua" panose="02040602050305030304" pitchFamily="18" charset="0"/>
            </a:endParaRPr>
          </a:p>
          <a:p>
            <a:pPr marL="122238"/>
            <a:r>
              <a:rPr lang="en-US" sz="2800" b="1" kern="0" dirty="0" smtClean="0">
                <a:latin typeface="Book Antiqua" panose="02040602050305030304" pitchFamily="18" charset="0"/>
              </a:rPr>
              <a:t>  </a:t>
            </a:r>
            <a:endParaRPr lang="en-US" sz="2800" b="1" kern="0" dirty="0">
              <a:latin typeface="Book Antiqua" panose="02040602050305030304" pitchFamily="18" charset="0"/>
            </a:endParaRPr>
          </a:p>
          <a:p>
            <a:pPr marL="122238"/>
            <a:r>
              <a:rPr lang="en-US" sz="2800" b="1" kern="0" dirty="0" smtClean="0">
                <a:latin typeface="Book Antiqua" panose="02040602050305030304" pitchFamily="18" charset="0"/>
              </a:rPr>
              <a:t>			         Below SGA - $1,170</a:t>
            </a:r>
          </a:p>
          <a:p>
            <a:pPr marL="122238"/>
            <a:r>
              <a:rPr lang="en-US" sz="2800" b="1" kern="0" dirty="0" smtClean="0">
                <a:latin typeface="Book Antiqua" panose="02040602050305030304" pitchFamily="18" charset="0"/>
              </a:rPr>
              <a:t>              SSDI payment will continue </a:t>
            </a:r>
            <a:endParaRPr lang="en-US" kern="0" dirty="0">
              <a:latin typeface="Book Antiqua" panose="02040602050305030304" pitchFamily="18" charset="0"/>
            </a:endParaRPr>
          </a:p>
          <a:p>
            <a:pPr marL="122238"/>
            <a:r>
              <a:rPr lang="en-US" kern="0" dirty="0" smtClean="0">
                <a:latin typeface="Book Antiqua" panose="02040602050305030304" pitchFamily="18" charset="0"/>
              </a:rPr>
              <a:t>                          until SGA and then Cessation and Grace</a:t>
            </a:r>
            <a:endParaRPr lang="en-US" kern="0" dirty="0">
              <a:latin typeface="Book Antiqua" panose="02040602050305030304" pitchFamily="18" charset="0"/>
            </a:endParaRP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</a:t>
            </a:r>
            <a:r>
              <a:rPr lang="en-US" dirty="0" smtClean="0">
                <a:latin typeface="Book Antiqua" panose="02040602050305030304" pitchFamily="18" charset="0"/>
              </a:rPr>
              <a:t>Discuss Healthcare changes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9738872">
            <a:off x="6439325" y="859861"/>
            <a:ext cx="245603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	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SSDI</a:t>
            </a:r>
          </a:p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 RULZ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177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201478" y="225756"/>
            <a:ext cx="8752022" cy="6359182"/>
          </a:xfrm>
          <a:prstGeom prst="roundRect">
            <a:avLst/>
          </a:prstGeom>
          <a:solidFill>
            <a:schemeClr val="bg1"/>
          </a:solidFill>
          <a:ln w="88900" cap="flat" cmpd="sng" algn="ctr">
            <a:solidFill>
              <a:schemeClr val="tx1">
                <a:alpha val="25000"/>
              </a:schemeClr>
            </a:solidFill>
            <a:prstDash val="solid"/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238"/>
            <a:r>
              <a:rPr lang="en-US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Health </a:t>
            </a:r>
            <a:r>
              <a:rPr lang="en-US" sz="2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Insurance </a:t>
            </a:r>
            <a:r>
              <a:rPr lang="en-US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w/SSDI</a:t>
            </a:r>
          </a:p>
          <a:p>
            <a:pPr marL="122238"/>
            <a:endParaRPr lang="en-US" sz="16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SSDI (Title II comes with Medicare - after a 24 month waiting period from the date of entitlement</a:t>
            </a:r>
          </a:p>
          <a:p>
            <a:pPr lvl="0" algn="l" defTabSz="914400" fontAlgn="base">
              <a:lnSpc>
                <a:spcPct val="80000"/>
              </a:lnSpc>
              <a:spcAft>
                <a:spcPct val="0"/>
              </a:spcAft>
            </a:pPr>
            <a:endParaRPr lang="en-US" sz="16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Medicare c</a:t>
            </a: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an be present with other types of private insurance</a:t>
            </a:r>
          </a:p>
          <a:p>
            <a:pPr lvl="0" algn="l" defTabSz="914400" fontAlgn="base">
              <a:lnSpc>
                <a:spcPct val="80000"/>
              </a:lnSpc>
              <a:spcAft>
                <a:spcPct val="0"/>
              </a:spcAft>
            </a:pPr>
            <a:endParaRPr lang="en-US" sz="16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Remember:  Medicare has 4 parts: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en-US" sz="20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Part A – Hospital Coverage (free after 24 months)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en-US" sz="20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Part B – Medical Coverage (doctor visits, outpatient, etc.) PREMIUM required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en-US" sz="20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Part C – Voluntary Managed Care Packages - </a:t>
            </a:r>
            <a:r>
              <a:rPr lang="en-US" sz="20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PREMIUM required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en-US" sz="20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Part D – Prescription Drug Plans – PREMIUM required</a:t>
            </a:r>
          </a:p>
        </p:txBody>
      </p:sp>
    </p:spTree>
    <p:extLst>
      <p:ext uri="{BB962C8B-B14F-4D97-AF65-F5344CB8AC3E}">
        <p14:creationId xmlns:p14="http://schemas.microsoft.com/office/powerpoint/2010/main" val="1925725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170481" y="225756"/>
            <a:ext cx="8783019" cy="6359182"/>
          </a:xfrm>
          <a:prstGeom prst="roundRect">
            <a:avLst/>
          </a:prstGeom>
          <a:solidFill>
            <a:schemeClr val="bg1"/>
          </a:solidFill>
          <a:ln w="88900" cap="flat" cmpd="sng" algn="ctr">
            <a:solidFill>
              <a:schemeClr val="tx1">
                <a:alpha val="25000"/>
              </a:schemeClr>
            </a:solidFill>
            <a:prstDash val="solid"/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238"/>
            <a:r>
              <a:rPr lang="en-US" sz="2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Who is Eligible for Services?</a:t>
            </a:r>
          </a:p>
          <a:p>
            <a:pPr marL="122238"/>
            <a:endParaRPr lang="en-US" sz="2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 14 to Retirement Age</a:t>
            </a:r>
            <a:endParaRPr lang="en-US" sz="28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endParaRPr lang="en-US" sz="20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People currently receiving Social Security DISABILITY </a:t>
            </a: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benefits or SSI</a:t>
            </a:r>
            <a:endParaRPr lang="en-US" sz="28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endParaRPr lang="en-US" sz="20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Beneficiaries/Recipients </a:t>
            </a: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seeking </a:t>
            </a: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employment, considering employment or currently employed</a:t>
            </a:r>
            <a:endParaRPr lang="en-US" sz="28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algn="l" defTabSz="914400" fontAlgn="base">
              <a:lnSpc>
                <a:spcPct val="90000"/>
              </a:lnSpc>
              <a:spcAft>
                <a:spcPct val="0"/>
              </a:spcAft>
            </a:pPr>
            <a:endParaRPr lang="en-US" sz="20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Beneficiaries/Recipients </a:t>
            </a: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currently on the LAH or ID waiver or on wait list for those </a:t>
            </a: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two</a:t>
            </a:r>
            <a:endParaRPr lang="en-US" sz="2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1742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170481" y="225756"/>
            <a:ext cx="8783019" cy="6359182"/>
          </a:xfrm>
          <a:prstGeom prst="roundRect">
            <a:avLst/>
          </a:prstGeom>
          <a:solidFill>
            <a:schemeClr val="bg1"/>
          </a:solidFill>
          <a:ln w="88900" cap="flat" cmpd="sng" algn="ctr">
            <a:solidFill>
              <a:schemeClr val="tx1">
                <a:alpha val="25000"/>
              </a:schemeClr>
            </a:solidFill>
            <a:prstDash val="solid"/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2238"/>
            <a:r>
              <a:rPr lang="en-US" sz="2800" b="1" dirty="0">
                <a:solidFill>
                  <a:schemeClr val="tx1"/>
                </a:solidFill>
                <a:latin typeface="Book Antiqua" panose="02040602050305030304" pitchFamily="18" charset="0"/>
              </a:rPr>
              <a:t>Important to Remember</a:t>
            </a:r>
          </a:p>
          <a:p>
            <a:pPr marL="122238"/>
            <a:endParaRPr lang="en-US" sz="2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Work and Benefits </a:t>
            </a: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are not </a:t>
            </a: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mutually exclusive</a:t>
            </a:r>
            <a:endParaRPr lang="en-US" sz="2800" kern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endParaRPr lang="en-US" sz="2000" kern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Wages are treated differently </a:t>
            </a:r>
            <a:r>
              <a:rPr lang="en-US" sz="28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for </a:t>
            </a:r>
            <a:r>
              <a:rPr lang="en-US" sz="2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SSI &amp; SSDI</a:t>
            </a:r>
          </a:p>
          <a:p>
            <a:pPr marL="342900" lvl="0" indent="-342900" algn="l" defTabSz="9144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endParaRPr lang="en-US" sz="2000" kern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lvl="0" indent="-342900" algn="l" defTabSz="91440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Individuals who are blind and/or those who are self-employed will encounter other rules</a:t>
            </a:r>
            <a:endParaRPr lang="en-US" sz="28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606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8950" y="301152"/>
            <a:ext cx="8827566" cy="6255696"/>
          </a:xfrm>
          <a:prstGeom prst="roundRect">
            <a:avLst/>
          </a:prstGeom>
          <a:solidFill>
            <a:schemeClr val="bg1"/>
          </a:solidFill>
          <a:ln w="88900" cmpd="sng">
            <a:solidFill>
              <a:schemeClr val="tx1">
                <a:alpha val="0"/>
              </a:schemeClr>
            </a:solidFill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2238" algn="ctr"/>
            <a:endParaRPr lang="en-US" sz="3600" u="sng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22238" algn="ctr"/>
            <a:r>
              <a:rPr lang="en-US" sz="4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The Referral Process</a:t>
            </a:r>
          </a:p>
          <a:p>
            <a:pPr marL="122238" algn="ctr"/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122238" algn="ctr"/>
            <a:r>
              <a:rPr lang="en-US" sz="24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VR &amp; DMH </a:t>
            </a:r>
            <a:r>
              <a:rPr lang="en-US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have an </a:t>
            </a:r>
          </a:p>
          <a:p>
            <a:pPr marL="122238" algn="ctr"/>
            <a:r>
              <a:rPr lang="en-US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internal referral process</a:t>
            </a:r>
          </a:p>
          <a:p>
            <a:pPr marL="122238" algn="ctr"/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122238" algn="ctr"/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Consumer Hotline:  </a:t>
            </a:r>
          </a:p>
          <a:p>
            <a:pPr marL="122238" algn="ctr"/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877-816-4602</a:t>
            </a:r>
          </a:p>
          <a:p>
            <a:pPr marL="122238" algn="ctr"/>
            <a:endParaRPr lang="en-US" sz="3200" dirty="0" smtClean="0">
              <a:solidFill>
                <a:schemeClr val="tx1"/>
              </a:solidFill>
            </a:endParaRPr>
          </a:p>
          <a:p>
            <a:pPr marL="122238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438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969" y="1704814"/>
            <a:ext cx="6162774" cy="517064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222222"/>
                </a:solidFill>
                <a:latin typeface="Roboto"/>
              </a:rPr>
              <a:t>Independence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222222"/>
              </a:solidFill>
              <a:latin typeface="Roboto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222222"/>
                </a:solidFill>
                <a:latin typeface="Roboto"/>
              </a:rPr>
              <a:t>in·de·pend·ence</a:t>
            </a:r>
            <a:endParaRPr lang="en-US" altLang="en-US" sz="2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222222"/>
              </a:solidFill>
              <a:latin typeface="Roboto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222222"/>
                </a:solidFill>
                <a:latin typeface="Roboto"/>
              </a:rPr>
              <a:t>noun</a:t>
            </a:r>
            <a:endParaRPr lang="en-US" altLang="en-US" sz="2800" dirty="0">
              <a:solidFill>
                <a:srgbClr val="222222"/>
              </a:solidFill>
              <a:latin typeface="Roboto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 smtClean="0">
              <a:solidFill>
                <a:srgbClr val="222222"/>
              </a:solidFill>
              <a:latin typeface="Roboto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222222"/>
                </a:solidFill>
                <a:latin typeface="Roboto"/>
              </a:rPr>
              <a:t>the </a:t>
            </a:r>
            <a:r>
              <a:rPr lang="en-US" altLang="en-US" sz="2800" dirty="0">
                <a:solidFill>
                  <a:srgbClr val="222222"/>
                </a:solidFill>
                <a:latin typeface="Roboto"/>
              </a:rPr>
              <a:t>fact or state of </a:t>
            </a:r>
            <a:r>
              <a:rPr lang="en-US" altLang="en-US" sz="2800" dirty="0" smtClean="0">
                <a:solidFill>
                  <a:srgbClr val="222222"/>
                </a:solidFill>
                <a:latin typeface="Roboto"/>
              </a:rPr>
              <a:t>being independent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Source:  Dictionary.com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</a:endParaRPr>
          </a:p>
          <a:p>
            <a:pPr algn="ctr"/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</a:endParaRP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66265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969" y="1704814"/>
            <a:ext cx="5718876" cy="535531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 smtClean="0">
              <a:solidFill>
                <a:srgbClr val="222222"/>
              </a:solidFill>
              <a:latin typeface="Roboto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222222"/>
                </a:solidFill>
                <a:latin typeface="Roboto"/>
              </a:rPr>
              <a:t>independent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222222"/>
              </a:solidFill>
              <a:latin typeface="Roboto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rgbClr val="222222"/>
                </a:solidFill>
                <a:latin typeface="Roboto"/>
              </a:rPr>
              <a:t>in·di·pen·duh</a:t>
            </a:r>
            <a:r>
              <a:rPr lang="en-US" altLang="en-US" sz="2800" dirty="0" smtClean="0">
                <a:solidFill>
                  <a:srgbClr val="222222"/>
                </a:solidFill>
                <a:latin typeface="Roboto"/>
              </a:rPr>
              <a:t> </a:t>
            </a:r>
            <a:r>
              <a:rPr lang="en-US" altLang="en-US" sz="2800" dirty="0" err="1" smtClean="0">
                <a:solidFill>
                  <a:srgbClr val="222222"/>
                </a:solidFill>
                <a:latin typeface="Roboto"/>
              </a:rPr>
              <a:t>nt</a:t>
            </a:r>
            <a:endParaRPr lang="en-US" altLang="en-US" sz="2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222222"/>
              </a:solidFill>
              <a:latin typeface="Roboto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 smtClean="0">
                <a:solidFill>
                  <a:srgbClr val="222222"/>
                </a:solidFill>
                <a:latin typeface="Roboto"/>
              </a:rPr>
              <a:t>adjective</a:t>
            </a:r>
            <a:endParaRPr lang="en-US" altLang="en-US" sz="2800" dirty="0">
              <a:solidFill>
                <a:srgbClr val="222222"/>
              </a:solidFill>
              <a:latin typeface="Roboto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 smtClean="0">
              <a:solidFill>
                <a:srgbClr val="222222"/>
              </a:solidFill>
              <a:latin typeface="Roboto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222222"/>
                </a:solidFill>
                <a:latin typeface="Roboto"/>
              </a:rPr>
              <a:t>Not dependent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Source:  Dictionary.com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</a:endParaRPr>
          </a:p>
          <a:p>
            <a:pPr algn="ctr"/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</a:endParaRP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85239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250723" y="281448"/>
            <a:ext cx="8702777" cy="6359182"/>
          </a:xfrm>
          <a:prstGeom prst="roundRect">
            <a:avLst/>
          </a:prstGeom>
          <a:solidFill>
            <a:schemeClr val="bg1"/>
          </a:solidFill>
          <a:ln w="88900" cap="flat" cmpd="sng" algn="ctr">
            <a:solidFill>
              <a:schemeClr val="tx1">
                <a:alpha val="25000"/>
              </a:schemeClr>
            </a:solidFill>
            <a:prstDash val="solid"/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58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en-US" sz="58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en-US" sz="70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SSA Work Incentives</a:t>
            </a:r>
          </a:p>
          <a:p>
            <a:pPr defTabSz="914400" fontAlgn="base">
              <a:spcAft>
                <a:spcPct val="0"/>
              </a:spcAft>
            </a:pPr>
            <a:endParaRPr lang="en-US" sz="59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l" defTabSz="914400" fontAlgn="base">
              <a:spcAft>
                <a:spcPct val="0"/>
              </a:spcAft>
              <a:buFontTx/>
              <a:buChar char="•"/>
            </a:pPr>
            <a:r>
              <a:rPr lang="en-US" sz="45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Intended to assist beneficiaries to move from benefit dependence to independence</a:t>
            </a:r>
            <a:endParaRPr lang="en-US" sz="45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l" defTabSz="914400" fontAlgn="base">
              <a:spcAft>
                <a:spcPct val="0"/>
              </a:spcAft>
              <a:buFontTx/>
              <a:buChar char="•"/>
            </a:pPr>
            <a:endParaRPr lang="en-US" sz="45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l" defTabSz="914400" fontAlgn="base">
              <a:spcAft>
                <a:spcPct val="0"/>
              </a:spcAft>
              <a:buFontTx/>
              <a:buChar char="•"/>
            </a:pPr>
            <a:r>
              <a:rPr lang="en-US" sz="45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Help beneficiaries enter, re-enter, or stay in th</a:t>
            </a:r>
            <a:r>
              <a:rPr lang="en-US" sz="45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 workforce by protecting cash payments and/or healthcare until this goal is achieved</a:t>
            </a:r>
            <a:endParaRPr lang="en-US" sz="4500" kern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defTabSz="914400" fontAlgn="base">
              <a:spcAft>
                <a:spcPct val="0"/>
              </a:spcAft>
            </a:pPr>
            <a:endParaRPr lang="en-US" sz="11200" kern="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defTabSz="914400" fontAlgn="base">
              <a:spcAft>
                <a:spcPct val="0"/>
              </a:spcAft>
              <a:buFontTx/>
              <a:buChar char="•"/>
            </a:pPr>
            <a:endParaRPr lang="en-US" sz="5900" kern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US" sz="59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22238"/>
            <a:endParaRPr lang="en-US" dirty="0" smtClean="0">
              <a:solidFill>
                <a:schemeClr val="tx1"/>
              </a:solidFill>
            </a:endParaRPr>
          </a:p>
          <a:p>
            <a:pPr marL="122238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435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8950" y="301152"/>
            <a:ext cx="8827566" cy="6255696"/>
          </a:xfrm>
          <a:prstGeom prst="roundRect">
            <a:avLst/>
          </a:prstGeom>
          <a:solidFill>
            <a:schemeClr val="bg1"/>
          </a:solidFill>
          <a:ln w="88900" cmpd="sng">
            <a:solidFill>
              <a:schemeClr val="tx1">
                <a:alpha val="25000"/>
              </a:schemeClr>
            </a:solidFill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2238" algn="ctr"/>
            <a:r>
              <a:rPr lang="en-US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What We Do</a:t>
            </a:r>
          </a:p>
          <a:p>
            <a:pPr marL="122238" algn="ctr"/>
            <a:endParaRPr lang="en-US" sz="2800" b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579438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</a:t>
            </a: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ducate on individual benefits</a:t>
            </a:r>
          </a:p>
          <a:p>
            <a:pPr marL="579438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579438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Provide </a:t>
            </a: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accurate </a:t>
            </a: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information regarding those benefits and work incentives </a:t>
            </a:r>
            <a:endParaRPr lang="en-US" sz="2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122238"/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</a:p>
          <a:p>
            <a:pPr marL="293688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579438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Alleviate fear </a:t>
            </a:r>
          </a:p>
          <a:p>
            <a:pPr marL="579438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579438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Correct misinformation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122238"/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676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250723" y="281448"/>
            <a:ext cx="8702777" cy="6359182"/>
          </a:xfrm>
          <a:prstGeom prst="roundRect">
            <a:avLst/>
          </a:prstGeom>
          <a:solidFill>
            <a:schemeClr val="bg1"/>
          </a:solidFill>
          <a:ln w="88900" cap="flat" cmpd="sng" algn="ctr">
            <a:solidFill>
              <a:schemeClr val="tx1">
                <a:alpha val="25000"/>
              </a:schemeClr>
            </a:solidFill>
            <a:prstDash val="solid"/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58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en-US" sz="58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sz="8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What We Do</a:t>
            </a:r>
          </a:p>
          <a:p>
            <a:pPr>
              <a:buFontTx/>
              <a:buNone/>
            </a:pPr>
            <a:endParaRPr lang="en-US" sz="6000" b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defTabSz="914400" fontAlgn="base">
              <a:spcAft>
                <a:spcPct val="0"/>
              </a:spcAft>
            </a:pPr>
            <a:endParaRPr lang="en-US" sz="59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l" defTabSz="914400" fontAlgn="base">
              <a:spcAft>
                <a:spcPct val="0"/>
              </a:spcAft>
              <a:buFontTx/>
              <a:buChar char="•"/>
            </a:pPr>
            <a:r>
              <a:rPr lang="en-US" sz="112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Serve </a:t>
            </a:r>
            <a:r>
              <a:rPr lang="en-US" sz="112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all Alabama counties</a:t>
            </a:r>
          </a:p>
          <a:p>
            <a:pPr algn="l" defTabSz="914400" fontAlgn="base">
              <a:spcAft>
                <a:spcPct val="0"/>
              </a:spcAft>
              <a:buFontTx/>
              <a:buChar char="•"/>
            </a:pPr>
            <a:endParaRPr lang="en-US" sz="112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l" defTabSz="914400" fontAlgn="base">
              <a:spcAft>
                <a:spcPct val="0"/>
              </a:spcAft>
              <a:buFontTx/>
              <a:buChar char="•"/>
            </a:pPr>
            <a:r>
              <a:rPr lang="en-US" sz="112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Program </a:t>
            </a:r>
            <a:r>
              <a:rPr lang="en-US" sz="112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that is no cost to beneficiaries</a:t>
            </a:r>
          </a:p>
          <a:p>
            <a:pPr algn="l" defTabSz="914400" fontAlgn="base">
              <a:spcAft>
                <a:spcPct val="0"/>
              </a:spcAft>
              <a:buFontTx/>
              <a:buChar char="•"/>
            </a:pPr>
            <a:endParaRPr lang="en-US" sz="112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l" defTabSz="914400" fontAlgn="base">
              <a:spcAft>
                <a:spcPct val="0"/>
              </a:spcAft>
              <a:buFontTx/>
              <a:buChar char="•"/>
            </a:pPr>
            <a:r>
              <a:rPr lang="en-US" sz="112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Alabama </a:t>
            </a:r>
            <a:r>
              <a:rPr lang="en-US" sz="112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Department of Rehabilitation Services</a:t>
            </a:r>
          </a:p>
          <a:p>
            <a:pPr algn="l" defTabSz="914400" fontAlgn="base">
              <a:spcAft>
                <a:spcPct val="0"/>
              </a:spcAft>
            </a:pPr>
            <a:endParaRPr lang="en-US" sz="112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l" defTabSz="914400" fontAlgn="base">
              <a:spcAft>
                <a:spcPct val="0"/>
              </a:spcAft>
              <a:buFontTx/>
              <a:buChar char="•"/>
            </a:pPr>
            <a:r>
              <a:rPr lang="en-US" sz="112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The </a:t>
            </a:r>
            <a:r>
              <a:rPr lang="en-US" sz="112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Department of Mental Health</a:t>
            </a:r>
          </a:p>
          <a:p>
            <a:pPr algn="l" defTabSz="914400" fontAlgn="base">
              <a:spcAft>
                <a:spcPct val="0"/>
              </a:spcAft>
            </a:pPr>
            <a:endParaRPr lang="en-US" sz="11200" kern="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l" defTabSz="914400" eaLnBrk="0" fontAlgn="base" hangingPunct="0">
              <a:spcAft>
                <a:spcPct val="0"/>
              </a:spcAft>
              <a:buFontTx/>
              <a:buChar char="•"/>
            </a:pPr>
            <a:r>
              <a:rPr lang="en-US" sz="112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Community </a:t>
            </a:r>
            <a:r>
              <a:rPr lang="en-US" sz="112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Work </a:t>
            </a:r>
            <a:r>
              <a:rPr lang="en-US" sz="112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Incentives Coordinators    			(</a:t>
            </a:r>
            <a:r>
              <a:rPr lang="en-US" sz="112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CWICs)</a:t>
            </a:r>
          </a:p>
          <a:p>
            <a:pPr defTabSz="914400" fontAlgn="base">
              <a:spcAft>
                <a:spcPct val="0"/>
              </a:spcAft>
              <a:buFontTx/>
              <a:buChar char="•"/>
            </a:pPr>
            <a:endParaRPr lang="en-US" sz="5900" kern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US" sz="59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22238"/>
            <a:endParaRPr lang="en-US" dirty="0" smtClean="0">
              <a:solidFill>
                <a:schemeClr val="tx1"/>
              </a:solidFill>
            </a:endParaRPr>
          </a:p>
          <a:p>
            <a:pPr marL="122238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1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8950" y="301152"/>
            <a:ext cx="8827566" cy="6255696"/>
          </a:xfrm>
          <a:prstGeom prst="roundRect">
            <a:avLst/>
          </a:prstGeom>
          <a:solidFill>
            <a:schemeClr val="bg1"/>
          </a:solidFill>
          <a:ln w="88900" cmpd="sng">
            <a:solidFill>
              <a:schemeClr val="tx1">
                <a:alpha val="25000"/>
              </a:schemeClr>
            </a:solidFill>
          </a:ln>
          <a:effectLst>
            <a:innerShdw blurRad="114300">
              <a:prstClr val="black"/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z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2238" algn="ctr"/>
            <a:endParaRPr lang="en-US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122238" algn="ctr"/>
            <a:r>
              <a:rPr lang="en-US" sz="20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CWICs </a:t>
            </a:r>
            <a:r>
              <a:rPr lang="en-US" sz="20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help find the answer to </a:t>
            </a:r>
            <a:r>
              <a:rPr lang="en-US" sz="20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THE </a:t>
            </a:r>
            <a:r>
              <a:rPr lang="en-US" sz="2000" u="sng" dirty="0">
                <a:solidFill>
                  <a:schemeClr val="tx1"/>
                </a:solidFill>
                <a:latin typeface="Book Antiqua" panose="02040602050305030304" pitchFamily="18" charset="0"/>
              </a:rPr>
              <a:t>q</a:t>
            </a:r>
            <a:r>
              <a:rPr lang="en-US" sz="20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uestion</a:t>
            </a:r>
            <a:r>
              <a:rPr lang="en-US" sz="20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122238" algn="ctr"/>
            <a:endParaRPr lang="en-US" sz="2000" u="sng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122238" algn="ctr"/>
            <a:endParaRPr lang="en-US" sz="1200" u="sng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122238" algn="ctr"/>
            <a:r>
              <a:rPr lang="en-US" sz="44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“</a:t>
            </a:r>
            <a:r>
              <a:rPr lang="en-US" sz="44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What happens to the </a:t>
            </a:r>
            <a:r>
              <a:rPr lang="en-US" sz="44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Social </a:t>
            </a:r>
            <a:r>
              <a:rPr lang="en-US" sz="44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Security </a:t>
            </a:r>
            <a:r>
              <a:rPr lang="en-US" sz="44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benefit check </a:t>
            </a:r>
            <a:r>
              <a:rPr lang="en-US" sz="44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and Health Insurance</a:t>
            </a:r>
            <a:r>
              <a:rPr lang="en-US" sz="44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– Medicare / Medicaid </a:t>
            </a:r>
            <a:r>
              <a:rPr lang="en-US" sz="44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when someone goes to</a:t>
            </a:r>
            <a:r>
              <a:rPr lang="en-US" sz="44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work”</a:t>
            </a:r>
          </a:p>
          <a:p>
            <a:pPr marL="122238" algn="ctr"/>
            <a:endParaRPr lang="en-US" sz="4400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122238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813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16541</TotalTime>
  <Words>949</Words>
  <Application>Microsoft Office PowerPoint</Application>
  <PresentationFormat>On-screen Show (4:3)</PresentationFormat>
  <Paragraphs>378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Book Antiqua</vt:lpstr>
      <vt:lpstr>Calibri</vt:lpstr>
      <vt:lpstr>Comic Sans MS</vt:lpstr>
      <vt:lpstr>Gadugi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Patterson, Shane (Rehab)</cp:lastModifiedBy>
  <cp:revision>151</cp:revision>
  <dcterms:created xsi:type="dcterms:W3CDTF">2016-12-28T15:28:53Z</dcterms:created>
  <dcterms:modified xsi:type="dcterms:W3CDTF">2017-06-12T05:11:41Z</dcterms:modified>
</cp:coreProperties>
</file>