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96" r:id="rId5"/>
    <p:sldId id="262" r:id="rId6"/>
    <p:sldId id="268" r:id="rId7"/>
    <p:sldId id="264" r:id="rId8"/>
    <p:sldId id="271" r:id="rId9"/>
    <p:sldId id="272" r:id="rId10"/>
    <p:sldId id="273" r:id="rId11"/>
    <p:sldId id="277" r:id="rId12"/>
    <p:sldId id="274" r:id="rId13"/>
    <p:sldId id="275" r:id="rId14"/>
    <p:sldId id="276" r:id="rId15"/>
    <p:sldId id="265" r:id="rId16"/>
    <p:sldId id="260" r:id="rId17"/>
    <p:sldId id="266" r:id="rId18"/>
    <p:sldId id="269" r:id="rId19"/>
    <p:sldId id="293" r:id="rId20"/>
    <p:sldId id="294" r:id="rId21"/>
    <p:sldId id="290" r:id="rId22"/>
    <p:sldId id="291" r:id="rId23"/>
    <p:sldId id="292" r:id="rId24"/>
    <p:sldId id="295" r:id="rId25"/>
    <p:sldId id="267" r:id="rId26"/>
    <p:sldId id="278" r:id="rId27"/>
    <p:sldId id="279" r:id="rId28"/>
    <p:sldId id="280" r:id="rId29"/>
    <p:sldId id="281" r:id="rId30"/>
    <p:sldId id="282" r:id="rId31"/>
    <p:sldId id="283" r:id="rId32"/>
    <p:sldId id="284" r:id="rId33"/>
    <p:sldId id="285" r:id="rId34"/>
    <p:sldId id="287" r:id="rId35"/>
    <p:sldId id="297" r:id="rId36"/>
    <p:sldId id="28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8" d="100"/>
          <a:sy n="118" d="100"/>
        </p:scale>
        <p:origin x="2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Disabilities</a:t>
            </a:r>
            <a:endParaRPr lang="en-US" dirty="0"/>
          </a:p>
        </c:rich>
      </c:tx>
      <c:layout>
        <c:manualLayout>
          <c:xMode val="edge"/>
          <c:yMode val="edge"/>
          <c:x val="0.38035773669922557"/>
          <c:y val="5.651381829605942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70</c:v>
                </c:pt>
              </c:strCache>
            </c:strRef>
          </c:tx>
          <c:explosion val="15"/>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ID/DD</c:v>
                </c:pt>
                <c:pt idx="1">
                  <c:v>Autism</c:v>
                </c:pt>
                <c:pt idx="2">
                  <c:v>Physical</c:v>
                </c:pt>
                <c:pt idx="3">
                  <c:v>Emotional </c:v>
                </c:pt>
              </c:strCache>
            </c:strRef>
          </c:cat>
          <c:val>
            <c:numRef>
              <c:f>Sheet1!$B$2:$B$5</c:f>
              <c:numCache>
                <c:formatCode>General</c:formatCode>
                <c:ptCount val="4"/>
                <c:pt idx="0">
                  <c:v>70</c:v>
                </c:pt>
                <c:pt idx="1">
                  <c:v>20</c:v>
                </c:pt>
                <c:pt idx="2">
                  <c:v>7.5</c:v>
                </c:pt>
                <c:pt idx="3">
                  <c:v>2.5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4AC19098-8D8D-48F1-8B13-1282E9EF7404}" type="datetimeFigureOut">
              <a:rPr lang="en-US" smtClean="0"/>
              <a:t>1/10/2018</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A6760D8A-E409-4B51-82C7-0B19E9D37C1F}"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62531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C19098-8D8D-48F1-8B13-1282E9EF7404}" type="datetimeFigureOut">
              <a:rPr lang="en-US" smtClean="0"/>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760D8A-E409-4B51-82C7-0B19E9D37C1F}" type="slidenum">
              <a:rPr lang="en-US" smtClean="0"/>
              <a:t>‹#›</a:t>
            </a:fld>
            <a:endParaRPr lang="en-US" dirty="0"/>
          </a:p>
        </p:txBody>
      </p:sp>
    </p:spTree>
    <p:extLst>
      <p:ext uri="{BB962C8B-B14F-4D97-AF65-F5344CB8AC3E}">
        <p14:creationId xmlns:p14="http://schemas.microsoft.com/office/powerpoint/2010/main" val="177918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C19098-8D8D-48F1-8B13-1282E9EF7404}" type="datetimeFigureOut">
              <a:rPr lang="en-US" smtClean="0"/>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760D8A-E409-4B51-82C7-0B19E9D37C1F}" type="slidenum">
              <a:rPr lang="en-US" smtClean="0"/>
              <a:t>‹#›</a:t>
            </a:fld>
            <a:endParaRPr lang="en-US" dirty="0"/>
          </a:p>
        </p:txBody>
      </p:sp>
    </p:spTree>
    <p:extLst>
      <p:ext uri="{BB962C8B-B14F-4D97-AF65-F5344CB8AC3E}">
        <p14:creationId xmlns:p14="http://schemas.microsoft.com/office/powerpoint/2010/main" val="287674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C19098-8D8D-48F1-8B13-1282E9EF7404}" type="datetimeFigureOut">
              <a:rPr lang="en-US" smtClean="0"/>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760D8A-E409-4B51-82C7-0B19E9D37C1F}" type="slidenum">
              <a:rPr lang="en-US" smtClean="0"/>
              <a:t>‹#›</a:t>
            </a:fld>
            <a:endParaRPr lang="en-US" dirty="0"/>
          </a:p>
        </p:txBody>
      </p:sp>
    </p:spTree>
    <p:extLst>
      <p:ext uri="{BB962C8B-B14F-4D97-AF65-F5344CB8AC3E}">
        <p14:creationId xmlns:p14="http://schemas.microsoft.com/office/powerpoint/2010/main" val="3737540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4AC19098-8D8D-48F1-8B13-1282E9EF7404}" type="datetimeFigureOut">
              <a:rPr lang="en-US" smtClean="0"/>
              <a:t>1/10/2018</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A6760D8A-E409-4B51-82C7-0B19E9D37C1F}"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46766578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C19098-8D8D-48F1-8B13-1282E9EF7404}" type="datetimeFigureOut">
              <a:rPr lang="en-US" smtClean="0"/>
              <a:t>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760D8A-E409-4B51-82C7-0B19E9D37C1F}" type="slidenum">
              <a:rPr lang="en-US" smtClean="0"/>
              <a:t>‹#›</a:t>
            </a:fld>
            <a:endParaRPr lang="en-US" dirty="0"/>
          </a:p>
        </p:txBody>
      </p:sp>
    </p:spTree>
    <p:extLst>
      <p:ext uri="{BB962C8B-B14F-4D97-AF65-F5344CB8AC3E}">
        <p14:creationId xmlns:p14="http://schemas.microsoft.com/office/powerpoint/2010/main" val="13636009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C19098-8D8D-48F1-8B13-1282E9EF7404}" type="datetimeFigureOut">
              <a:rPr lang="en-US" smtClean="0"/>
              <a:t>1/10/2018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760D8A-E409-4B51-82C7-0B19E9D37C1F}" type="slidenum">
              <a:rPr lang="en-US" smtClean="0"/>
              <a:t>‹#›</a:t>
            </a:fld>
            <a:endParaRPr lang="en-US" dirty="0"/>
          </a:p>
        </p:txBody>
      </p:sp>
    </p:spTree>
    <p:extLst>
      <p:ext uri="{BB962C8B-B14F-4D97-AF65-F5344CB8AC3E}">
        <p14:creationId xmlns:p14="http://schemas.microsoft.com/office/powerpoint/2010/main" val="319877057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C19098-8D8D-48F1-8B13-1282E9EF7404}" type="datetimeFigureOut">
              <a:rPr lang="en-US" smtClean="0"/>
              <a:t>1/10/2018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760D8A-E409-4B51-82C7-0B19E9D37C1F}" type="slidenum">
              <a:rPr lang="en-US" smtClean="0"/>
              <a:t>‹#›</a:t>
            </a:fld>
            <a:endParaRPr lang="en-US" dirty="0"/>
          </a:p>
        </p:txBody>
      </p:sp>
    </p:spTree>
    <p:extLst>
      <p:ext uri="{BB962C8B-B14F-4D97-AF65-F5344CB8AC3E}">
        <p14:creationId xmlns:p14="http://schemas.microsoft.com/office/powerpoint/2010/main" val="934378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19098-8D8D-48F1-8B13-1282E9EF7404}" type="datetimeFigureOut">
              <a:rPr lang="en-US" smtClean="0"/>
              <a:t>1/10/2018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760D8A-E409-4B51-82C7-0B19E9D37C1F}" type="slidenum">
              <a:rPr lang="en-US" smtClean="0"/>
              <a:t>‹#›</a:t>
            </a:fld>
            <a:endParaRPr lang="en-US" dirty="0"/>
          </a:p>
        </p:txBody>
      </p:sp>
    </p:spTree>
    <p:extLst>
      <p:ext uri="{BB962C8B-B14F-4D97-AF65-F5344CB8AC3E}">
        <p14:creationId xmlns:p14="http://schemas.microsoft.com/office/powerpoint/2010/main" val="403524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4AC19098-8D8D-48F1-8B13-1282E9EF7404}" type="datetimeFigureOut">
              <a:rPr lang="en-US" smtClean="0"/>
              <a:t>1/10/2018</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A6760D8A-E409-4B51-82C7-0B19E9D37C1F}"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86779038"/>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4AC19098-8D8D-48F1-8B13-1282E9EF7404}" type="datetimeFigureOut">
              <a:rPr lang="en-US" smtClean="0"/>
              <a:t>1/10/2018</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A6760D8A-E409-4B51-82C7-0B19E9D37C1F}" type="slidenum">
              <a:rPr lang="en-US" smtClean="0"/>
              <a:t>‹#›</a:t>
            </a:fld>
            <a:endParaRPr lang="en-US" dirty="0"/>
          </a:p>
        </p:txBody>
      </p:sp>
    </p:spTree>
    <p:extLst>
      <p:ext uri="{BB962C8B-B14F-4D97-AF65-F5344CB8AC3E}">
        <p14:creationId xmlns:p14="http://schemas.microsoft.com/office/powerpoint/2010/main" val="504870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AC19098-8D8D-48F1-8B13-1282E9EF7404}" type="datetimeFigureOut">
              <a:rPr lang="en-US" smtClean="0"/>
              <a:t>1/10/2018</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6760D8A-E409-4B51-82C7-0B19E9D37C1F}" type="slidenum">
              <a:rPr lang="en-US" smtClean="0"/>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2273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dol.gov/"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projectsearch.us/OurPROGRAM/HighSchoolTransition.aspx"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mailto:Byron.white@mh.alabama.gov"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169" y="760931"/>
            <a:ext cx="4512929" cy="4100318"/>
          </a:xfrm>
          <a:prstGeom prst="rect">
            <a:avLst/>
          </a:prstGeom>
        </p:spPr>
      </p:pic>
      <p:sp>
        <p:nvSpPr>
          <p:cNvPr id="2" name="Title 1"/>
          <p:cNvSpPr>
            <a:spLocks noGrp="1"/>
          </p:cNvSpPr>
          <p:nvPr>
            <p:ph type="ctrTitle"/>
          </p:nvPr>
        </p:nvSpPr>
        <p:spPr>
          <a:xfrm>
            <a:off x="3371461" y="1803498"/>
            <a:ext cx="9144000" cy="2387600"/>
          </a:xfrm>
        </p:spPr>
        <p:txBody>
          <a:bodyPr/>
          <a:lstStyle/>
          <a:p>
            <a:r>
              <a:rPr lang="en-US" dirty="0" smtClean="0"/>
              <a:t>Employment First</a:t>
            </a:r>
            <a:endParaRPr lang="en-US" dirty="0"/>
          </a:p>
        </p:txBody>
      </p:sp>
      <p:sp>
        <p:nvSpPr>
          <p:cNvPr id="3" name="Subtitle 2"/>
          <p:cNvSpPr>
            <a:spLocks noGrp="1"/>
          </p:cNvSpPr>
          <p:nvPr>
            <p:ph type="subTitle" idx="1"/>
          </p:nvPr>
        </p:nvSpPr>
        <p:spPr>
          <a:xfrm>
            <a:off x="3085323" y="4478351"/>
            <a:ext cx="9144000" cy="1655762"/>
          </a:xfrm>
        </p:spPr>
        <p:txBody>
          <a:bodyPr/>
          <a:lstStyle/>
          <a:p>
            <a:r>
              <a:rPr lang="en-US" dirty="0" smtClean="0"/>
              <a:t>In Alabama</a:t>
            </a:r>
          </a:p>
          <a:p>
            <a:r>
              <a:rPr lang="en-US" dirty="0"/>
              <a:t/>
            </a:r>
            <a:br>
              <a:rPr lang="en-US" dirty="0"/>
            </a:br>
            <a:r>
              <a:rPr lang="en-US" dirty="0" smtClean="0"/>
              <a:t>January 11, 2018</a:t>
            </a:r>
            <a:endParaRPr lang="en-US" dirty="0"/>
          </a:p>
        </p:txBody>
      </p:sp>
    </p:spTree>
    <p:extLst>
      <p:ext uri="{BB962C8B-B14F-4D97-AF65-F5344CB8AC3E}">
        <p14:creationId xmlns:p14="http://schemas.microsoft.com/office/powerpoint/2010/main" val="3019373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6499" y="2459504"/>
            <a:ext cx="9508142" cy="3477875"/>
          </a:xfrm>
          <a:prstGeom prst="rect">
            <a:avLst/>
          </a:prstGeom>
        </p:spPr>
        <p:txBody>
          <a:bodyPr wrap="square">
            <a:spAutoFit/>
          </a:bodyPr>
          <a:lstStyle/>
          <a:p>
            <a:pPr marL="285750" indent="-285750">
              <a:buFont typeface="Arial" panose="020B0604020202020204" pitchFamily="34" charset="0"/>
              <a:buChar char="•"/>
            </a:pPr>
            <a:r>
              <a:rPr lang="en-US" sz="2000" dirty="0"/>
              <a:t>Citizens with disabilities are employed within the general workforce, regardless of the severity of disability and assistance required.</a:t>
            </a:r>
          </a:p>
          <a:p>
            <a:pPr marL="742950" lvl="1" indent="-285750">
              <a:buFont typeface="Arial" panose="020B0604020202020204" pitchFamily="34" charset="0"/>
              <a:buChar char="•"/>
            </a:pPr>
            <a:r>
              <a:rPr lang="en-US" sz="2000" dirty="0">
                <a:solidFill>
                  <a:srgbClr val="FF0000"/>
                </a:solidFill>
              </a:rPr>
              <a:t>Data consistently shows that Alabama has around 5% of people with significant ID/DD employed in general workforce</a:t>
            </a:r>
            <a:r>
              <a:rPr lang="en-US" sz="2000" dirty="0" smtClean="0">
                <a:solidFill>
                  <a:srgbClr val="FF0000"/>
                </a:solidFill>
              </a:rPr>
              <a:t>.  This keeps the state at or near the bottom.  Since 2008 the agency has been working to improve employment services and outcomes, developed better partnerships and collaborative efforts with VR.  Some partner agencies have moved away from sub-minimum wages while others have closed their sheltered workshops.  The agency has amended waivers to offer more employment services.  The states is hoping to implement an Employment Waiver in 2018 to serve folks on waiting list who may just want to go to work!  So while the SELN #’s keep us near the bottom the state is making progress!</a:t>
            </a:r>
            <a:endParaRPr lang="en-US" sz="2000"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603" y="154422"/>
            <a:ext cx="9046895" cy="2305082"/>
          </a:xfrm>
          <a:prstGeom prst="rect">
            <a:avLst/>
          </a:prstGeom>
        </p:spPr>
      </p:pic>
    </p:spTree>
    <p:extLst>
      <p:ext uri="{BB962C8B-B14F-4D97-AF65-F5344CB8AC3E}">
        <p14:creationId xmlns:p14="http://schemas.microsoft.com/office/powerpoint/2010/main" val="414059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9135" y="2489918"/>
            <a:ext cx="10632935" cy="3785652"/>
          </a:xfrm>
          <a:prstGeom prst="rect">
            <a:avLst/>
          </a:prstGeom>
        </p:spPr>
        <p:txBody>
          <a:bodyPr wrap="square">
            <a:spAutoFit/>
          </a:bodyPr>
          <a:lstStyle/>
          <a:p>
            <a:pPr marL="285750" indent="-285750">
              <a:buFont typeface="Arial" panose="020B0604020202020204" pitchFamily="34" charset="0"/>
              <a:buChar char="•"/>
            </a:pPr>
            <a:r>
              <a:rPr lang="en-US" sz="2000" dirty="0"/>
              <a:t> Young people with disabilities have work experiences that are typical of other teenagers and young adults.</a:t>
            </a:r>
          </a:p>
          <a:p>
            <a:pPr marL="742950" lvl="1" indent="-285750">
              <a:buFont typeface="Arial" panose="020B0604020202020204" pitchFamily="34" charset="0"/>
              <a:buChar char="•"/>
            </a:pPr>
            <a:r>
              <a:rPr lang="en-US" sz="2000" dirty="0">
                <a:solidFill>
                  <a:srgbClr val="FF0000"/>
                </a:solidFill>
              </a:rPr>
              <a:t>Some improvements are happening as a result of the Workforce Innovation and Opportunity Act which provides local workforce areas - resources to deliver a comprehensive array of youth services that focus on assisting out-of-school youth and in-school youth with one or more barriers to employment prepare for post-secondary education and employment opportunities, attain educational and/or skills training credentials, and secure employment with career/promotional opportunities.   </a:t>
            </a:r>
            <a:r>
              <a:rPr lang="en-US" sz="2000" dirty="0"/>
              <a:t>WIOA is landmark legislation that was designed to strengthen and improve our nation's public workforce system and help get Americans, including youth and those with significant barriers to employment, into high-quality jobs and careers and help employers hire and retain skilled workers.  -- Signed into law in 2014  </a:t>
            </a:r>
            <a:r>
              <a:rPr lang="en-US" sz="2000" dirty="0">
                <a:hlinkClick r:id="rId2"/>
              </a:rPr>
              <a:t>www.dol.gov</a:t>
            </a:r>
            <a:r>
              <a:rPr lang="en-US" sz="2000" dirty="0"/>
              <a:t> </a:t>
            </a:r>
            <a:r>
              <a:rPr lang="en-US"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503" y="215619"/>
            <a:ext cx="10600567" cy="2114887"/>
          </a:xfrm>
          <a:prstGeom prst="rect">
            <a:avLst/>
          </a:prstGeom>
        </p:spPr>
      </p:pic>
    </p:spTree>
    <p:extLst>
      <p:ext uri="{BB962C8B-B14F-4D97-AF65-F5344CB8AC3E}">
        <p14:creationId xmlns:p14="http://schemas.microsoft.com/office/powerpoint/2010/main" val="3382283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8609" y="2463857"/>
            <a:ext cx="10438725" cy="3416320"/>
          </a:xfrm>
          <a:prstGeom prst="rect">
            <a:avLst/>
          </a:prstGeom>
        </p:spPr>
        <p:txBody>
          <a:bodyPr wrap="square">
            <a:spAutoFit/>
          </a:bodyPr>
          <a:lstStyle/>
          <a:p>
            <a:pPr marL="285750" indent="-285750">
              <a:buFont typeface="Arial" panose="020B0604020202020204" pitchFamily="34" charset="0"/>
              <a:buChar char="•"/>
            </a:pPr>
            <a:r>
              <a:rPr lang="en-US" sz="2400" dirty="0"/>
              <a:t>Employers universally value individuals with disabilities as an integral part of their workforce, and include people with disabilities within general recruitment and hiring efforts as standard practice. </a:t>
            </a:r>
          </a:p>
          <a:p>
            <a:pPr marL="742950" lvl="1" indent="-285750">
              <a:buFont typeface="Arial" panose="020B0604020202020204" pitchFamily="34" charset="0"/>
              <a:buChar char="•"/>
            </a:pPr>
            <a:r>
              <a:rPr lang="en-US" sz="2400" dirty="0" smtClean="0">
                <a:solidFill>
                  <a:srgbClr val="FF0000"/>
                </a:solidFill>
              </a:rPr>
              <a:t>There has been Improvement - </a:t>
            </a:r>
            <a:r>
              <a:rPr lang="en-US" sz="2400" dirty="0">
                <a:solidFill>
                  <a:srgbClr val="FF0000"/>
                </a:solidFill>
              </a:rPr>
              <a:t>low unemployment rate, better advocacy, better service coordination, federal and state </a:t>
            </a:r>
            <a:r>
              <a:rPr lang="en-US" sz="2400" dirty="0" smtClean="0">
                <a:solidFill>
                  <a:srgbClr val="FF0000"/>
                </a:solidFill>
              </a:rPr>
              <a:t>legislation.  While there are Work Opportunity Tax Credits and other incentives, more employers hire because it’s the right thing to do!  Initiatives through VR and DMH continue to promote opportunities among employers:  OJTs, OJEs, PWEs, SEARCH, GATE, Local Governor’s Committees, others.</a:t>
            </a:r>
            <a:endParaRPr lang="en-US" sz="24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4658" y="353351"/>
            <a:ext cx="9006435" cy="1608799"/>
          </a:xfrm>
          <a:prstGeom prst="rect">
            <a:avLst/>
          </a:prstGeom>
        </p:spPr>
      </p:pic>
    </p:spTree>
    <p:extLst>
      <p:ext uri="{BB962C8B-B14F-4D97-AF65-F5344CB8AC3E}">
        <p14:creationId xmlns:p14="http://schemas.microsoft.com/office/powerpoint/2010/main" val="822320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0517" y="1980399"/>
            <a:ext cx="10341622" cy="4154984"/>
          </a:xfrm>
          <a:prstGeom prst="rect">
            <a:avLst/>
          </a:prstGeom>
        </p:spPr>
        <p:txBody>
          <a:bodyPr wrap="square">
            <a:spAutoFit/>
          </a:bodyPr>
          <a:lstStyle/>
          <a:p>
            <a:pPr marL="285750" indent="-285750">
              <a:buFont typeface="Arial" panose="020B0604020202020204" pitchFamily="34" charset="0"/>
              <a:buChar char="•"/>
            </a:pPr>
            <a:r>
              <a:rPr lang="en-US" sz="2400" dirty="0"/>
              <a:t>Individuals with disabilities have increased incomes, financial assets, and economic wealth.</a:t>
            </a:r>
          </a:p>
          <a:p>
            <a:pPr marL="742950" lvl="1" indent="-285750">
              <a:buFont typeface="Arial" panose="020B0604020202020204" pitchFamily="34" charset="0"/>
              <a:buChar char="•"/>
            </a:pPr>
            <a:r>
              <a:rPr lang="en-US" sz="2400" dirty="0">
                <a:solidFill>
                  <a:srgbClr val="FF0000"/>
                </a:solidFill>
              </a:rPr>
              <a:t>Results from the American Community Survey (Americans With Disabilities Act Participatory Action Research, 2014) reveal significant disparities in the median incomes for those with and without disabilities. Median earnings for people with no disability were over $30,469, compared to the $20,250 median income reported for individuals with a disability (U.S. Census Bureau, 2015).   Average work week for individuals with ID/DD 13 hours per week</a:t>
            </a:r>
            <a:r>
              <a:rPr lang="en-US" sz="2400" dirty="0" smtClean="0">
                <a:solidFill>
                  <a:srgbClr val="FF0000"/>
                </a:solidFill>
              </a:rPr>
              <a:t>!  Average wages among individuals with ID/DD that are tracked currently:  $8.33 --- 22.44 hours per month  DMH Tracking Tool select providers  $183.26 per week</a:t>
            </a:r>
            <a:endParaRPr lang="en-US" sz="24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9777" y="258279"/>
            <a:ext cx="5510676" cy="1722120"/>
          </a:xfrm>
          <a:prstGeom prst="rect">
            <a:avLst/>
          </a:prstGeom>
        </p:spPr>
      </p:pic>
    </p:spTree>
    <p:extLst>
      <p:ext uri="{BB962C8B-B14F-4D97-AF65-F5344CB8AC3E}">
        <p14:creationId xmlns:p14="http://schemas.microsoft.com/office/powerpoint/2010/main" val="4040692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9462" y="3182597"/>
            <a:ext cx="10074584" cy="1938992"/>
          </a:xfrm>
          <a:prstGeom prst="rect">
            <a:avLst/>
          </a:prstGeom>
        </p:spPr>
        <p:txBody>
          <a:bodyPr wrap="square">
            <a:spAutoFit/>
          </a:bodyPr>
          <a:lstStyle/>
          <a:p>
            <a:pPr marL="285750" indent="-285750">
              <a:buFont typeface="Arial" panose="020B0604020202020204" pitchFamily="34" charset="0"/>
              <a:buChar char="•"/>
            </a:pPr>
            <a:r>
              <a:rPr lang="en-US" sz="2400" dirty="0"/>
              <a:t>Citizens with disabilities have greater opportunities to advance in their careers, by taking full advantage of their individual strengths and talents.</a:t>
            </a:r>
          </a:p>
          <a:p>
            <a:pPr marL="742950" lvl="1" indent="-285750">
              <a:buFont typeface="Arial" panose="020B0604020202020204" pitchFamily="34" charset="0"/>
              <a:buChar char="•"/>
            </a:pPr>
            <a:r>
              <a:rPr lang="en-US" sz="2400" dirty="0" smtClean="0">
                <a:solidFill>
                  <a:srgbClr val="FF0000"/>
                </a:solidFill>
              </a:rPr>
              <a:t>Considering </a:t>
            </a:r>
            <a:r>
              <a:rPr lang="en-US" sz="2400" dirty="0">
                <a:solidFill>
                  <a:srgbClr val="FF0000"/>
                </a:solidFill>
              </a:rPr>
              <a:t>the average work week nationally is 13 hours, there is work </a:t>
            </a:r>
            <a:r>
              <a:rPr lang="en-US" sz="2400" dirty="0" smtClean="0">
                <a:solidFill>
                  <a:srgbClr val="FF0000"/>
                </a:solidFill>
              </a:rPr>
              <a:t>to </a:t>
            </a:r>
            <a:r>
              <a:rPr lang="en-US" sz="2400" dirty="0">
                <a:solidFill>
                  <a:srgbClr val="FF0000"/>
                </a:solidFill>
              </a:rPr>
              <a:t>be done</a:t>
            </a:r>
            <a:r>
              <a:rPr lang="en-US" sz="2400" dirty="0" smtClean="0">
                <a:solidFill>
                  <a:srgbClr val="FF0000"/>
                </a:solidFill>
              </a:rPr>
              <a:t>!   We’ve been really focused on improving employment opportunities that we’ve not focused on promotional opportunities!</a:t>
            </a:r>
            <a:endParaRPr lang="en-US" sz="24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3928" y="465953"/>
            <a:ext cx="7371845" cy="2406720"/>
          </a:xfrm>
          <a:prstGeom prst="rect">
            <a:avLst/>
          </a:prstGeom>
        </p:spPr>
      </p:pic>
    </p:spTree>
    <p:extLst>
      <p:ext uri="{BB962C8B-B14F-4D97-AF65-F5344CB8AC3E}">
        <p14:creationId xmlns:p14="http://schemas.microsoft.com/office/powerpoint/2010/main" val="1252516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951" y="195943"/>
            <a:ext cx="326571" cy="6832640"/>
          </a:xfrm>
          <a:prstGeom prst="rect">
            <a:avLst/>
          </a:prstGeom>
          <a:noFill/>
        </p:spPr>
        <p:txBody>
          <a:bodyPr wrap="square" rtlCol="0">
            <a:spAutoFit/>
          </a:bodyPr>
          <a:lstStyle/>
          <a:p>
            <a:pPr algn="ctr"/>
            <a:r>
              <a:rPr lang="en-US" sz="2800" b="1" dirty="0" smtClean="0">
                <a:solidFill>
                  <a:schemeClr val="bg1"/>
                </a:solidFill>
              </a:rPr>
              <a:t>C</a:t>
            </a:r>
          </a:p>
          <a:p>
            <a:pPr algn="ctr"/>
            <a:r>
              <a:rPr lang="en-US" sz="2800" b="1" dirty="0" smtClean="0">
                <a:solidFill>
                  <a:schemeClr val="bg1"/>
                </a:solidFill>
              </a:rPr>
              <a:t>H</a:t>
            </a:r>
          </a:p>
          <a:p>
            <a:pPr algn="ctr"/>
            <a:r>
              <a:rPr lang="en-US" sz="2800" b="1" dirty="0" smtClean="0">
                <a:solidFill>
                  <a:schemeClr val="bg1"/>
                </a:solidFill>
              </a:rPr>
              <a:t>A</a:t>
            </a:r>
          </a:p>
          <a:p>
            <a:pPr algn="ctr"/>
            <a:r>
              <a:rPr lang="en-US" sz="2800" b="1" dirty="0" smtClean="0">
                <a:solidFill>
                  <a:schemeClr val="bg1"/>
                </a:solidFill>
              </a:rPr>
              <a:t>R</a:t>
            </a:r>
          </a:p>
          <a:p>
            <a:pPr algn="ctr"/>
            <a:r>
              <a:rPr lang="en-US" sz="2800" b="1" dirty="0" smtClean="0">
                <a:solidFill>
                  <a:schemeClr val="bg1"/>
                </a:solidFill>
              </a:rPr>
              <a:t>A</a:t>
            </a:r>
          </a:p>
          <a:p>
            <a:pPr algn="ctr"/>
            <a:r>
              <a:rPr lang="en-US" sz="2800" b="1" dirty="0" smtClean="0">
                <a:solidFill>
                  <a:schemeClr val="bg1"/>
                </a:solidFill>
              </a:rPr>
              <a:t>C</a:t>
            </a:r>
          </a:p>
          <a:p>
            <a:pPr algn="ctr"/>
            <a:r>
              <a:rPr lang="en-US" sz="2800" b="1" dirty="0" smtClean="0">
                <a:solidFill>
                  <a:schemeClr val="bg1"/>
                </a:solidFill>
              </a:rPr>
              <a:t>T</a:t>
            </a:r>
          </a:p>
          <a:p>
            <a:pPr algn="ctr"/>
            <a:r>
              <a:rPr lang="en-US" sz="2800" b="1" dirty="0" smtClean="0">
                <a:solidFill>
                  <a:schemeClr val="bg1"/>
                </a:solidFill>
              </a:rPr>
              <a:t>E</a:t>
            </a:r>
          </a:p>
          <a:p>
            <a:pPr algn="ctr"/>
            <a:r>
              <a:rPr lang="en-US" sz="2800" b="1" dirty="0" smtClean="0">
                <a:solidFill>
                  <a:schemeClr val="bg1"/>
                </a:solidFill>
              </a:rPr>
              <a:t>R</a:t>
            </a:r>
          </a:p>
          <a:p>
            <a:pPr algn="ctr"/>
            <a:r>
              <a:rPr lang="en-US" sz="2800" b="1" dirty="0" smtClean="0">
                <a:solidFill>
                  <a:schemeClr val="bg1"/>
                </a:solidFill>
              </a:rPr>
              <a:t>I</a:t>
            </a:r>
          </a:p>
          <a:p>
            <a:pPr algn="ctr"/>
            <a:r>
              <a:rPr lang="en-US" sz="2800" b="1" dirty="0" smtClean="0">
                <a:solidFill>
                  <a:schemeClr val="bg1"/>
                </a:solidFill>
              </a:rPr>
              <a:t>S</a:t>
            </a:r>
          </a:p>
          <a:p>
            <a:pPr algn="ctr"/>
            <a:r>
              <a:rPr lang="en-US" sz="2800" b="1" dirty="0" smtClean="0">
                <a:solidFill>
                  <a:schemeClr val="bg1"/>
                </a:solidFill>
              </a:rPr>
              <a:t>T</a:t>
            </a:r>
          </a:p>
          <a:p>
            <a:pPr algn="ctr"/>
            <a:r>
              <a:rPr lang="en-US" sz="2800" b="1" dirty="0" smtClean="0">
                <a:solidFill>
                  <a:schemeClr val="bg1"/>
                </a:solidFill>
              </a:rPr>
              <a:t>I</a:t>
            </a:r>
          </a:p>
          <a:p>
            <a:pPr algn="ctr"/>
            <a:r>
              <a:rPr lang="en-US" sz="2800" b="1" dirty="0" smtClean="0">
                <a:solidFill>
                  <a:schemeClr val="bg1"/>
                </a:solidFill>
              </a:rPr>
              <a:t>C</a:t>
            </a:r>
          </a:p>
          <a:p>
            <a:pPr algn="ctr"/>
            <a:r>
              <a:rPr lang="en-US" sz="2800" b="1" dirty="0">
                <a:solidFill>
                  <a:schemeClr val="bg1"/>
                </a:solidFill>
              </a:rPr>
              <a:t>S</a:t>
            </a:r>
            <a:endParaRPr lang="en-US" sz="2800" b="1" dirty="0" smtClean="0">
              <a:solidFill>
                <a:schemeClr val="bg1"/>
              </a:solidFill>
            </a:endParaRPr>
          </a:p>
          <a:p>
            <a:pPr algn="ctr"/>
            <a:endParaRPr lang="en-US" b="1" dirty="0" smtClean="0">
              <a:solidFill>
                <a:schemeClr val="bg1"/>
              </a:solidFill>
            </a:endParaRPr>
          </a:p>
        </p:txBody>
      </p:sp>
      <p:sp>
        <p:nvSpPr>
          <p:cNvPr id="4" name="Rectangle 3"/>
          <p:cNvSpPr/>
          <p:nvPr/>
        </p:nvSpPr>
        <p:spPr>
          <a:xfrm>
            <a:off x="1100518" y="1224938"/>
            <a:ext cx="10139320" cy="3416320"/>
          </a:xfrm>
          <a:prstGeom prst="rect">
            <a:avLst/>
          </a:prstGeom>
        </p:spPr>
        <p:txBody>
          <a:bodyPr wrap="square">
            <a:spAutoFit/>
          </a:bodyPr>
          <a:lstStyle/>
          <a:p>
            <a:pPr marL="285750" indent="-285750">
              <a:buFont typeface="Arial" panose="020B0604020202020204" pitchFamily="34" charset="0"/>
              <a:buChar char="•"/>
            </a:pPr>
            <a:r>
              <a:rPr lang="en-US" sz="2400" dirty="0"/>
              <a:t>Funding is sufficient so that quality services and supports are available as needed for long-term employment success. </a:t>
            </a:r>
          </a:p>
          <a:p>
            <a:pPr marL="742950" lvl="1" indent="-285750">
              <a:buFont typeface="Arial" panose="020B0604020202020204" pitchFamily="34" charset="0"/>
              <a:buChar char="•"/>
            </a:pPr>
            <a:r>
              <a:rPr lang="en-US" sz="2400" dirty="0">
                <a:solidFill>
                  <a:srgbClr val="FF0000"/>
                </a:solidFill>
              </a:rPr>
              <a:t>Alabama among other states must continue to campaign, advocate and market to inform the public and lawmakers of the importance of providing funding to reverse the decade-long decline in real dollars going to nonprofits serving those with significant disabilities.  $40+ Million Cuts</a:t>
            </a:r>
          </a:p>
          <a:p>
            <a:pPr lvl="1"/>
            <a:r>
              <a:rPr lang="en-US" sz="2400" dirty="0">
                <a:solidFill>
                  <a:srgbClr val="FF0000"/>
                </a:solidFill>
              </a:rPr>
              <a:t>   Alabama budget in DD: </a:t>
            </a:r>
            <a:r>
              <a:rPr lang="en-US" sz="2400" dirty="0"/>
              <a:t>$</a:t>
            </a:r>
            <a:r>
              <a:rPr lang="en-US" sz="2400" dirty="0" smtClean="0"/>
              <a:t>360,360,384.45</a:t>
            </a:r>
            <a:r>
              <a:rPr lang="en-US" sz="2400" dirty="0" smtClean="0">
                <a:solidFill>
                  <a:srgbClr val="FF0000"/>
                </a:solidFill>
              </a:rPr>
              <a:t>  </a:t>
            </a:r>
            <a:r>
              <a:rPr lang="en-US" sz="2400" dirty="0">
                <a:solidFill>
                  <a:srgbClr val="FF0000"/>
                </a:solidFill>
              </a:rPr>
              <a:t>Numbers Served:</a:t>
            </a:r>
            <a:r>
              <a:rPr lang="en-US" sz="2400" dirty="0"/>
              <a:t> 5,745 </a:t>
            </a:r>
            <a:endParaRPr lang="en-US" sz="2400" dirty="0" smtClean="0"/>
          </a:p>
          <a:p>
            <a:pPr lvl="1"/>
            <a:endParaRPr lang="en-US" sz="2400" dirty="0" smtClean="0"/>
          </a:p>
          <a:p>
            <a:pPr lvl="1"/>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3868087042"/>
              </p:ext>
            </p:extLst>
          </p:nvPr>
        </p:nvGraphicFramePr>
        <p:xfrm>
          <a:off x="1893536" y="4191676"/>
          <a:ext cx="8666569" cy="1990639"/>
        </p:xfrm>
        <a:graphic>
          <a:graphicData uri="http://schemas.openxmlformats.org/drawingml/2006/table">
            <a:tbl>
              <a:tblPr>
                <a:tableStyleId>{5C22544A-7EE6-4342-B048-85BDC9FD1C3A}</a:tableStyleId>
              </a:tblPr>
              <a:tblGrid>
                <a:gridCol w="3473598"/>
                <a:gridCol w="1564475"/>
                <a:gridCol w="1428938"/>
                <a:gridCol w="2199558"/>
              </a:tblGrid>
              <a:tr h="284377">
                <a:tc>
                  <a:txBody>
                    <a:bodyPr/>
                    <a:lstStyle/>
                    <a:p>
                      <a:pPr algn="ctr" rtl="0" fontAlgn="t"/>
                      <a:r>
                        <a:rPr lang="en-US" sz="1000" u="none" strike="noStrike">
                          <a:effectLst/>
                        </a:rPr>
                        <a:t>By Program</a:t>
                      </a:r>
                      <a:endParaRPr lang="en-US" sz="1000" b="1" i="0" u="none" strike="noStrike">
                        <a:solidFill>
                          <a:srgbClr val="000000"/>
                        </a:solidFill>
                        <a:effectLst/>
                        <a:latin typeface="Arial" panose="020B0604020202020204" pitchFamily="34" charset="0"/>
                      </a:endParaRPr>
                    </a:p>
                  </a:txBody>
                  <a:tcPr marL="9525" marR="9525" marT="9525" marB="0"/>
                </a:tc>
                <a:tc>
                  <a:txBody>
                    <a:bodyPr/>
                    <a:lstStyle/>
                    <a:p>
                      <a:pPr algn="ctr" rtl="0" fontAlgn="t"/>
                      <a:r>
                        <a:rPr lang="en-US" sz="1000" u="none" strike="noStrike">
                          <a:effectLst/>
                        </a:rPr>
                        <a:t>Distinct # of Clients</a:t>
                      </a:r>
                      <a:endParaRPr lang="en-US" sz="1000" b="1" i="0" u="none" strike="noStrike">
                        <a:solidFill>
                          <a:srgbClr val="000000"/>
                        </a:solidFill>
                        <a:effectLst/>
                        <a:latin typeface="Arial" panose="020B0604020202020204" pitchFamily="34" charset="0"/>
                      </a:endParaRPr>
                    </a:p>
                  </a:txBody>
                  <a:tcPr marL="9525" marR="9525" marT="9525" marB="0"/>
                </a:tc>
                <a:tc>
                  <a:txBody>
                    <a:bodyPr/>
                    <a:lstStyle/>
                    <a:p>
                      <a:pPr algn="ctr" rtl="0" fontAlgn="t"/>
                      <a:r>
                        <a:rPr lang="en-US" sz="1000" u="none" strike="noStrike">
                          <a:effectLst/>
                        </a:rPr>
                        <a:t># of Units</a:t>
                      </a:r>
                      <a:endParaRPr lang="en-US" sz="1000" b="1" i="0" u="none" strike="noStrike">
                        <a:solidFill>
                          <a:srgbClr val="000000"/>
                        </a:solidFill>
                        <a:effectLst/>
                        <a:latin typeface="Arial" panose="020B0604020202020204" pitchFamily="34" charset="0"/>
                      </a:endParaRPr>
                    </a:p>
                  </a:txBody>
                  <a:tcPr marL="9525" marR="9525" marT="9525" marB="0"/>
                </a:tc>
                <a:tc>
                  <a:txBody>
                    <a:bodyPr/>
                    <a:lstStyle/>
                    <a:p>
                      <a:pPr algn="ctr" rtl="0" fontAlgn="t"/>
                      <a:r>
                        <a:rPr lang="en-US" sz="1000" u="none" strike="noStrike">
                          <a:effectLst/>
                        </a:rPr>
                        <a:t>Total State and Federal Paid</a:t>
                      </a:r>
                      <a:endParaRPr lang="en-US" sz="1000" b="1" i="0" u="none" strike="noStrike">
                        <a:solidFill>
                          <a:srgbClr val="000000"/>
                        </a:solidFill>
                        <a:effectLst/>
                        <a:latin typeface="Arial" panose="020B0604020202020204" pitchFamily="34" charset="0"/>
                      </a:endParaRPr>
                    </a:p>
                  </a:txBody>
                  <a:tcPr marL="9525" marR="9525" marT="9525" marB="0"/>
                </a:tc>
              </a:tr>
              <a:tr h="284377">
                <a:tc>
                  <a:txBody>
                    <a:bodyPr/>
                    <a:lstStyle/>
                    <a:p>
                      <a:pPr algn="ctr" rtl="0" fontAlgn="t"/>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9525" marR="9525" marT="9525" marB="0"/>
                </a:tc>
                <a:tc>
                  <a:txBody>
                    <a:bodyPr/>
                    <a:lstStyle/>
                    <a:p>
                      <a:pPr algn="ctr" rtl="0" fontAlgn="t"/>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9525" marR="9525" marT="9525" marB="0"/>
                </a:tc>
                <a:tc>
                  <a:txBody>
                    <a:bodyPr/>
                    <a:lstStyle/>
                    <a:p>
                      <a:pPr algn="ctr" rtl="0" fontAlgn="t"/>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9525" marR="9525" marT="9525" marB="0"/>
                </a:tc>
                <a:tc>
                  <a:txBody>
                    <a:bodyPr/>
                    <a:lstStyle/>
                    <a:p>
                      <a:pPr algn="ctr" rtl="0" fontAlgn="t"/>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9525" marR="9525" marT="9525" marB="0"/>
                </a:tc>
              </a:tr>
              <a:tr h="284377">
                <a:tc>
                  <a:txBody>
                    <a:bodyPr/>
                    <a:lstStyle/>
                    <a:p>
                      <a:pPr algn="l" rtl="0" fontAlgn="t"/>
                      <a:r>
                        <a:rPr lang="en-US" sz="1000" u="none" strike="noStrike">
                          <a:effectLst/>
                        </a:rPr>
                        <a:t>ID Waiver</a:t>
                      </a:r>
                      <a:endParaRPr lang="en-US" sz="10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n-US" sz="1000" u="none" strike="noStrike">
                          <a:effectLst/>
                        </a:rPr>
                        <a:t>                       5,053 </a:t>
                      </a:r>
                      <a:endParaRPr lang="en-US" sz="10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n-US" sz="1000" u="none" strike="noStrike">
                          <a:effectLst/>
                        </a:rPr>
                        <a:t>22,102,993</a:t>
                      </a:r>
                      <a:endParaRPr lang="en-US" sz="10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n-US" sz="1000" u="none" strike="noStrike">
                          <a:effectLst/>
                        </a:rPr>
                        <a:t>$343,304,013.61 </a:t>
                      </a:r>
                      <a:endParaRPr lang="en-US" sz="1000" b="0" i="0" u="none" strike="noStrike">
                        <a:solidFill>
                          <a:srgbClr val="000000"/>
                        </a:solidFill>
                        <a:effectLst/>
                        <a:latin typeface="Arial" panose="020B0604020202020204" pitchFamily="34" charset="0"/>
                      </a:endParaRPr>
                    </a:p>
                  </a:txBody>
                  <a:tcPr marL="9525" marR="9525" marT="9525" marB="0"/>
                </a:tc>
              </a:tr>
              <a:tr h="284377">
                <a:tc>
                  <a:txBody>
                    <a:bodyPr/>
                    <a:lstStyle/>
                    <a:p>
                      <a:pPr algn="l" rtl="0" fontAlgn="t"/>
                      <a:r>
                        <a:rPr lang="en-US" sz="1000" u="none" strike="noStrike">
                          <a:effectLst/>
                        </a:rPr>
                        <a:t>TCM</a:t>
                      </a:r>
                      <a:endParaRPr lang="en-US" sz="10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n-US" sz="1000" u="none" strike="noStrike">
                          <a:effectLst/>
                        </a:rPr>
                        <a:t>                       5,692 </a:t>
                      </a:r>
                      <a:endParaRPr lang="en-US" sz="10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n-US" sz="1000" u="none" strike="noStrike">
                          <a:effectLst/>
                        </a:rPr>
                        <a:t>2,123,824</a:t>
                      </a:r>
                      <a:endParaRPr lang="en-US" sz="10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n-US" sz="1000" u="none" strike="noStrike">
                          <a:effectLst/>
                        </a:rPr>
                        <a:t>$11,214,098.38 </a:t>
                      </a:r>
                      <a:endParaRPr lang="en-US" sz="1000" b="0" i="0" u="none" strike="noStrike">
                        <a:solidFill>
                          <a:srgbClr val="000000"/>
                        </a:solidFill>
                        <a:effectLst/>
                        <a:latin typeface="Arial" panose="020B0604020202020204" pitchFamily="34" charset="0"/>
                      </a:endParaRPr>
                    </a:p>
                  </a:txBody>
                  <a:tcPr marL="9525" marR="9525" marT="9525" marB="0"/>
                </a:tc>
              </a:tr>
              <a:tr h="284377">
                <a:tc>
                  <a:txBody>
                    <a:bodyPr/>
                    <a:lstStyle/>
                    <a:p>
                      <a:pPr algn="l" rtl="0" fontAlgn="t"/>
                      <a:r>
                        <a:rPr lang="en-US" sz="1000" u="none" strike="noStrike">
                          <a:effectLst/>
                        </a:rPr>
                        <a:t>LAH Waiver</a:t>
                      </a:r>
                      <a:endParaRPr lang="en-US" sz="10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n-US" sz="1000" u="none" strike="noStrike">
                          <a:effectLst/>
                        </a:rPr>
                        <a:t>                          446 </a:t>
                      </a:r>
                      <a:endParaRPr lang="en-US" sz="10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n-US" sz="1000" u="none" strike="noStrike">
                          <a:effectLst/>
                        </a:rPr>
                        <a:t>1,744,756</a:t>
                      </a:r>
                      <a:endParaRPr lang="en-US" sz="10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n-US" sz="1000" u="none" strike="noStrike">
                          <a:effectLst/>
                        </a:rPr>
                        <a:t>$5,176,336.85 </a:t>
                      </a:r>
                      <a:endParaRPr lang="en-US" sz="1000" b="0" i="0" u="none" strike="noStrike">
                        <a:solidFill>
                          <a:srgbClr val="000000"/>
                        </a:solidFill>
                        <a:effectLst/>
                        <a:latin typeface="Arial" panose="020B0604020202020204" pitchFamily="34" charset="0"/>
                      </a:endParaRPr>
                    </a:p>
                  </a:txBody>
                  <a:tcPr marL="9525" marR="9525" marT="9525" marB="0"/>
                </a:tc>
              </a:tr>
              <a:tr h="284377">
                <a:tc>
                  <a:txBody>
                    <a:bodyPr/>
                    <a:lstStyle/>
                    <a:p>
                      <a:pPr algn="l" rtl="0" fontAlgn="t"/>
                      <a:r>
                        <a:rPr lang="en-US" sz="1000" u="none" strike="noStrike">
                          <a:effectLst/>
                        </a:rPr>
                        <a:t>State Only</a:t>
                      </a:r>
                      <a:endParaRPr lang="en-US" sz="10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n-US" sz="1000" u="none" strike="noStrike">
                          <a:effectLst/>
                        </a:rPr>
                        <a:t>                           16 </a:t>
                      </a:r>
                      <a:endParaRPr lang="en-US" sz="10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n-US" sz="1000" u="none" strike="noStrike">
                          <a:effectLst/>
                        </a:rPr>
                        <a:t>3,521</a:t>
                      </a:r>
                      <a:endParaRPr lang="en-US" sz="10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n-US" sz="1000" u="none" strike="noStrike">
                          <a:effectLst/>
                        </a:rPr>
                        <a:t>$665,935.61 </a:t>
                      </a:r>
                      <a:endParaRPr lang="en-US" sz="1000" b="0" i="0" u="none" strike="noStrike">
                        <a:solidFill>
                          <a:srgbClr val="000000"/>
                        </a:solidFill>
                        <a:effectLst/>
                        <a:latin typeface="Arial" panose="020B0604020202020204" pitchFamily="34" charset="0"/>
                      </a:endParaRPr>
                    </a:p>
                  </a:txBody>
                  <a:tcPr marL="9525" marR="9525" marT="9525" marB="0"/>
                </a:tc>
              </a:tr>
              <a:tr h="284377">
                <a:tc>
                  <a:txBody>
                    <a:bodyPr/>
                    <a:lstStyle/>
                    <a:p>
                      <a:pPr algn="l" rtl="0" fontAlgn="t"/>
                      <a:r>
                        <a:rPr lang="en-US" sz="900" u="none" strike="noStrike">
                          <a:effectLst/>
                        </a:rPr>
                        <a:t>Totals:</a:t>
                      </a:r>
                      <a:endParaRPr lang="en-US" sz="9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n-US" sz="1000" u="none" strike="noStrike">
                          <a:effectLst/>
                        </a:rPr>
                        <a:t>                       5,745 </a:t>
                      </a:r>
                      <a:endParaRPr lang="en-US" sz="10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n-US" sz="1000" u="none" strike="noStrike">
                          <a:effectLst/>
                        </a:rPr>
                        <a:t>25,975,094</a:t>
                      </a:r>
                      <a:endParaRPr lang="en-US" sz="1000" b="0" i="0" u="none" strike="noStrike">
                        <a:solidFill>
                          <a:srgbClr val="000000"/>
                        </a:solidFill>
                        <a:effectLst/>
                        <a:latin typeface="Arial" panose="020B0604020202020204" pitchFamily="34" charset="0"/>
                      </a:endParaRPr>
                    </a:p>
                  </a:txBody>
                  <a:tcPr marL="9525" marR="9525" marT="9525" marB="0"/>
                </a:tc>
                <a:tc>
                  <a:txBody>
                    <a:bodyPr/>
                    <a:lstStyle/>
                    <a:p>
                      <a:pPr algn="r" rtl="0" fontAlgn="t"/>
                      <a:r>
                        <a:rPr lang="en-US" sz="1000" u="none" strike="noStrike" dirty="0">
                          <a:effectLst/>
                        </a:rPr>
                        <a:t>$360,360,384.45 </a:t>
                      </a:r>
                      <a:endParaRPr lang="en-US" sz="1000" b="0" i="0" u="none" strike="noStrike" dirty="0">
                        <a:solidFill>
                          <a:srgbClr val="000000"/>
                        </a:solidFill>
                        <a:effectLst/>
                        <a:latin typeface="Arial" panose="020B0604020202020204" pitchFamily="34" charset="0"/>
                      </a:endParaRPr>
                    </a:p>
                  </a:txBody>
                  <a:tcPr marL="9525" marR="9525" marT="9525" marB="0"/>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7083" y="195942"/>
            <a:ext cx="6554549" cy="1028995"/>
          </a:xfrm>
          <a:prstGeom prst="rect">
            <a:avLst/>
          </a:prstGeom>
        </p:spPr>
      </p:pic>
    </p:spTree>
    <p:extLst>
      <p:ext uri="{BB962C8B-B14F-4D97-AF65-F5344CB8AC3E}">
        <p14:creationId xmlns:p14="http://schemas.microsoft.com/office/powerpoint/2010/main" val="2764602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951" y="298580"/>
            <a:ext cx="326571" cy="6832640"/>
          </a:xfrm>
          <a:prstGeom prst="rect">
            <a:avLst/>
          </a:prstGeom>
          <a:noFill/>
        </p:spPr>
        <p:txBody>
          <a:bodyPr wrap="square" rtlCol="0">
            <a:spAutoFit/>
          </a:bodyPr>
          <a:lstStyle/>
          <a:p>
            <a:pPr algn="ctr"/>
            <a:r>
              <a:rPr lang="en-US" sz="2800" b="1" dirty="0" smtClean="0">
                <a:solidFill>
                  <a:schemeClr val="bg1"/>
                </a:solidFill>
              </a:rPr>
              <a:t>C</a:t>
            </a:r>
          </a:p>
          <a:p>
            <a:pPr algn="ctr"/>
            <a:r>
              <a:rPr lang="en-US" sz="2800" b="1" dirty="0" smtClean="0">
                <a:solidFill>
                  <a:schemeClr val="bg1"/>
                </a:solidFill>
              </a:rPr>
              <a:t>H</a:t>
            </a:r>
          </a:p>
          <a:p>
            <a:pPr algn="ctr"/>
            <a:r>
              <a:rPr lang="en-US" sz="2800" b="1" dirty="0" smtClean="0">
                <a:solidFill>
                  <a:schemeClr val="bg1"/>
                </a:solidFill>
              </a:rPr>
              <a:t>A</a:t>
            </a:r>
          </a:p>
          <a:p>
            <a:pPr algn="ctr"/>
            <a:r>
              <a:rPr lang="en-US" sz="2800" b="1" dirty="0" smtClean="0">
                <a:solidFill>
                  <a:schemeClr val="bg1"/>
                </a:solidFill>
              </a:rPr>
              <a:t>R</a:t>
            </a:r>
          </a:p>
          <a:p>
            <a:pPr algn="ctr"/>
            <a:r>
              <a:rPr lang="en-US" sz="2800" b="1" dirty="0" smtClean="0">
                <a:solidFill>
                  <a:schemeClr val="bg1"/>
                </a:solidFill>
              </a:rPr>
              <a:t>A</a:t>
            </a:r>
          </a:p>
          <a:p>
            <a:pPr algn="ctr"/>
            <a:r>
              <a:rPr lang="en-US" sz="2800" b="1" dirty="0" smtClean="0">
                <a:solidFill>
                  <a:schemeClr val="bg1"/>
                </a:solidFill>
              </a:rPr>
              <a:t>C</a:t>
            </a:r>
          </a:p>
          <a:p>
            <a:pPr algn="ctr"/>
            <a:r>
              <a:rPr lang="en-US" sz="2800" b="1" dirty="0" smtClean="0">
                <a:solidFill>
                  <a:schemeClr val="bg1"/>
                </a:solidFill>
              </a:rPr>
              <a:t>T</a:t>
            </a:r>
          </a:p>
          <a:p>
            <a:pPr algn="ctr"/>
            <a:r>
              <a:rPr lang="en-US" sz="2800" b="1" dirty="0" smtClean="0">
                <a:solidFill>
                  <a:schemeClr val="bg1"/>
                </a:solidFill>
              </a:rPr>
              <a:t>E</a:t>
            </a:r>
          </a:p>
          <a:p>
            <a:pPr algn="ctr"/>
            <a:r>
              <a:rPr lang="en-US" sz="2800" b="1" dirty="0" smtClean="0">
                <a:solidFill>
                  <a:schemeClr val="bg1"/>
                </a:solidFill>
              </a:rPr>
              <a:t>R</a:t>
            </a:r>
          </a:p>
          <a:p>
            <a:pPr algn="ctr"/>
            <a:r>
              <a:rPr lang="en-US" sz="2800" b="1" dirty="0" smtClean="0">
                <a:solidFill>
                  <a:schemeClr val="bg1"/>
                </a:solidFill>
              </a:rPr>
              <a:t>I</a:t>
            </a:r>
          </a:p>
          <a:p>
            <a:pPr algn="ctr"/>
            <a:r>
              <a:rPr lang="en-US" sz="2800" b="1" dirty="0" smtClean="0">
                <a:solidFill>
                  <a:schemeClr val="bg1"/>
                </a:solidFill>
              </a:rPr>
              <a:t>S</a:t>
            </a:r>
          </a:p>
          <a:p>
            <a:pPr algn="ctr"/>
            <a:r>
              <a:rPr lang="en-US" sz="2800" b="1" dirty="0" smtClean="0">
                <a:solidFill>
                  <a:schemeClr val="bg1"/>
                </a:solidFill>
              </a:rPr>
              <a:t>T</a:t>
            </a:r>
          </a:p>
          <a:p>
            <a:pPr algn="ctr"/>
            <a:r>
              <a:rPr lang="en-US" sz="2800" b="1" dirty="0" smtClean="0">
                <a:solidFill>
                  <a:schemeClr val="bg1"/>
                </a:solidFill>
              </a:rPr>
              <a:t>I</a:t>
            </a:r>
          </a:p>
          <a:p>
            <a:pPr algn="ctr"/>
            <a:r>
              <a:rPr lang="en-US" sz="2800" b="1" dirty="0" smtClean="0">
                <a:solidFill>
                  <a:schemeClr val="bg1"/>
                </a:solidFill>
              </a:rPr>
              <a:t>C</a:t>
            </a:r>
          </a:p>
          <a:p>
            <a:pPr algn="ctr"/>
            <a:r>
              <a:rPr lang="en-US" sz="2800" b="1" dirty="0">
                <a:solidFill>
                  <a:schemeClr val="bg1"/>
                </a:solidFill>
              </a:rPr>
              <a:t>S</a:t>
            </a:r>
            <a:endParaRPr lang="en-US" sz="2800" b="1" dirty="0" smtClean="0">
              <a:solidFill>
                <a:schemeClr val="bg1"/>
              </a:solidFill>
            </a:endParaRPr>
          </a:p>
          <a:p>
            <a:pPr algn="ctr"/>
            <a:endParaRPr lang="en-US" b="1" dirty="0" smtClean="0">
              <a:solidFill>
                <a:schemeClr val="bg1"/>
              </a:solidFill>
            </a:endParaRPr>
          </a:p>
        </p:txBody>
      </p:sp>
      <p:sp>
        <p:nvSpPr>
          <p:cNvPr id="2" name="Rectangle 1"/>
          <p:cNvSpPr/>
          <p:nvPr/>
        </p:nvSpPr>
        <p:spPr>
          <a:xfrm>
            <a:off x="1189529" y="2422238"/>
            <a:ext cx="10382081" cy="3323987"/>
          </a:xfrm>
          <a:prstGeom prst="rect">
            <a:avLst/>
          </a:prstGeom>
        </p:spPr>
        <p:txBody>
          <a:bodyPr wrap="square">
            <a:spAutoFit/>
          </a:bodyPr>
          <a:lstStyle/>
          <a:p>
            <a:pPr marL="285750" indent="-285750">
              <a:buFont typeface="Arial" panose="020B0604020202020204" pitchFamily="34" charset="0"/>
              <a:buChar char="•"/>
            </a:pPr>
            <a:r>
              <a:rPr lang="en-US" sz="2400" dirty="0"/>
              <a:t>A decision not to consider employment in the community for an individual is re-evaluated on a regular basis; the reasons and rationale for this decision are fully documented and addressed in service </a:t>
            </a:r>
            <a:r>
              <a:rPr lang="en-US" sz="2400" dirty="0" smtClean="0"/>
              <a:t>provision</a:t>
            </a:r>
            <a:endParaRPr lang="en-US" sz="2400" dirty="0"/>
          </a:p>
          <a:p>
            <a:pPr marL="742950" lvl="1" indent="-285750">
              <a:buFont typeface="Arial" panose="020B0604020202020204" pitchFamily="34" charset="0"/>
              <a:buChar char="•"/>
            </a:pPr>
            <a:r>
              <a:rPr lang="en-US" sz="2400" dirty="0">
                <a:solidFill>
                  <a:srgbClr val="FF0000"/>
                </a:solidFill>
              </a:rPr>
              <a:t>Some work has been done.  Waiver changes.  More services to support employment and Services to address soft skills – better collaboration with ADRS and Braided funding </a:t>
            </a:r>
            <a:r>
              <a:rPr lang="en-US" sz="2400" dirty="0" smtClean="0">
                <a:solidFill>
                  <a:srgbClr val="FF0000"/>
                </a:solidFill>
              </a:rPr>
              <a:t>initiatives</a:t>
            </a:r>
            <a:r>
              <a:rPr lang="en-US" dirty="0"/>
              <a:t> </a:t>
            </a:r>
            <a:r>
              <a:rPr lang="en-US" sz="2400" dirty="0">
                <a:solidFill>
                  <a:srgbClr val="FF0000"/>
                </a:solidFill>
              </a:rPr>
              <a:t>.  Really need to focus on Person Centered Planning.  No One and Done Mentality! </a:t>
            </a:r>
            <a:r>
              <a:rPr lang="en-US" sz="2400" dirty="0" smtClean="0">
                <a:solidFill>
                  <a:srgbClr val="FF0000"/>
                </a:solidFill>
              </a:rPr>
              <a:t>Offer Benefits Planning, Advocacy,  Utilize Discovery, etc.  </a:t>
            </a:r>
            <a:endParaRPr lang="en-US" sz="2400" dirty="0">
              <a:solidFill>
                <a:srgbClr val="FF0000"/>
              </a:solidFill>
            </a:endParaRPr>
          </a:p>
          <a:p>
            <a:r>
              <a:rPr lang="en-US" dirty="0"/>
              <a:t> </a:t>
            </a:r>
            <a:r>
              <a:rPr lang="en-US" dirty="0">
                <a:solidFill>
                  <a:srgbClr val="FF0000"/>
                </a:solidFill>
              </a:rPr>
              <a:t>Adopted by the APSE Executive Board on October 11, 2010.</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615" y="635435"/>
            <a:ext cx="8529005" cy="1476375"/>
          </a:xfrm>
          <a:prstGeom prst="rect">
            <a:avLst/>
          </a:prstGeom>
        </p:spPr>
      </p:pic>
    </p:spTree>
    <p:extLst>
      <p:ext uri="{BB962C8B-B14F-4D97-AF65-F5344CB8AC3E}">
        <p14:creationId xmlns:p14="http://schemas.microsoft.com/office/powerpoint/2010/main" val="2420699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411" y="84964"/>
            <a:ext cx="10681488" cy="6582873"/>
          </a:xfrm>
          <a:prstGeom prst="rect">
            <a:avLst/>
          </a:prstGeom>
        </p:spPr>
      </p:pic>
    </p:spTree>
    <p:extLst>
      <p:ext uri="{BB962C8B-B14F-4D97-AF65-F5344CB8AC3E}">
        <p14:creationId xmlns:p14="http://schemas.microsoft.com/office/powerpoint/2010/main" val="1082056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485" y="412694"/>
            <a:ext cx="275129" cy="6401753"/>
          </a:xfrm>
          <a:prstGeom prst="rect">
            <a:avLst/>
          </a:prstGeom>
          <a:noFill/>
        </p:spPr>
        <p:txBody>
          <a:bodyPr wrap="square" rtlCol="0">
            <a:spAutoFit/>
          </a:bodyPr>
          <a:lstStyle/>
          <a:p>
            <a:r>
              <a:rPr lang="en-US" sz="2800" dirty="0" smtClean="0">
                <a:solidFill>
                  <a:schemeClr val="bg1"/>
                </a:solidFill>
              </a:rPr>
              <a:t>P</a:t>
            </a:r>
          </a:p>
          <a:p>
            <a:r>
              <a:rPr lang="en-US" sz="2800" dirty="0" smtClean="0">
                <a:solidFill>
                  <a:schemeClr val="bg1"/>
                </a:solidFill>
              </a:rPr>
              <a:t>R</a:t>
            </a:r>
          </a:p>
          <a:p>
            <a:r>
              <a:rPr lang="en-US" sz="2800" dirty="0" smtClean="0">
                <a:solidFill>
                  <a:schemeClr val="bg1"/>
                </a:solidFill>
              </a:rPr>
              <a:t>O</a:t>
            </a:r>
          </a:p>
          <a:p>
            <a:r>
              <a:rPr lang="en-US" sz="2800" dirty="0" smtClean="0">
                <a:solidFill>
                  <a:schemeClr val="bg1"/>
                </a:solidFill>
              </a:rPr>
              <a:t>J</a:t>
            </a:r>
          </a:p>
          <a:p>
            <a:r>
              <a:rPr lang="en-US" sz="2800" dirty="0" smtClean="0">
                <a:solidFill>
                  <a:schemeClr val="bg1"/>
                </a:solidFill>
              </a:rPr>
              <a:t>E</a:t>
            </a:r>
          </a:p>
          <a:p>
            <a:r>
              <a:rPr lang="en-US" sz="2800" dirty="0" smtClean="0">
                <a:solidFill>
                  <a:schemeClr val="bg1"/>
                </a:solidFill>
              </a:rPr>
              <a:t>C</a:t>
            </a:r>
          </a:p>
          <a:p>
            <a:r>
              <a:rPr lang="en-US" sz="2800" dirty="0" smtClean="0">
                <a:solidFill>
                  <a:schemeClr val="bg1"/>
                </a:solidFill>
              </a:rPr>
              <a:t>T</a:t>
            </a:r>
          </a:p>
          <a:p>
            <a:endParaRPr lang="en-US" sz="2800" dirty="0">
              <a:solidFill>
                <a:schemeClr val="bg1"/>
              </a:solidFill>
            </a:endParaRPr>
          </a:p>
          <a:p>
            <a:r>
              <a:rPr lang="en-US" sz="2800" dirty="0" smtClean="0">
                <a:solidFill>
                  <a:schemeClr val="bg1"/>
                </a:solidFill>
              </a:rPr>
              <a:t>S</a:t>
            </a:r>
          </a:p>
          <a:p>
            <a:r>
              <a:rPr lang="en-US" sz="2800" dirty="0" smtClean="0">
                <a:solidFill>
                  <a:schemeClr val="bg1"/>
                </a:solidFill>
              </a:rPr>
              <a:t>E</a:t>
            </a:r>
          </a:p>
          <a:p>
            <a:r>
              <a:rPr lang="en-US" sz="2800" dirty="0" smtClean="0">
                <a:solidFill>
                  <a:schemeClr val="bg1"/>
                </a:solidFill>
              </a:rPr>
              <a:t>A</a:t>
            </a:r>
          </a:p>
          <a:p>
            <a:r>
              <a:rPr lang="en-US" sz="2800" dirty="0" smtClean="0">
                <a:solidFill>
                  <a:schemeClr val="bg1"/>
                </a:solidFill>
              </a:rPr>
              <a:t>R</a:t>
            </a:r>
          </a:p>
          <a:p>
            <a:r>
              <a:rPr lang="en-US" sz="2800" dirty="0" smtClean="0">
                <a:solidFill>
                  <a:schemeClr val="bg1"/>
                </a:solidFill>
              </a:rPr>
              <a:t>C</a:t>
            </a:r>
          </a:p>
          <a:p>
            <a:r>
              <a:rPr lang="en-US" sz="2800" dirty="0" smtClean="0">
                <a:solidFill>
                  <a:schemeClr val="bg1"/>
                </a:solidFill>
              </a:rPr>
              <a:t>H</a:t>
            </a:r>
          </a:p>
          <a:p>
            <a:endParaRPr lang="en-US" dirty="0">
              <a:solidFill>
                <a:schemeClr val="bg1"/>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190" y="178025"/>
            <a:ext cx="2857500" cy="1552575"/>
          </a:xfrm>
          <a:prstGeom prst="rect">
            <a:avLst/>
          </a:prstGeom>
        </p:spPr>
      </p:pic>
      <p:sp>
        <p:nvSpPr>
          <p:cNvPr id="13" name="TextBox 12"/>
          <p:cNvSpPr txBox="1"/>
          <p:nvPr/>
        </p:nvSpPr>
        <p:spPr>
          <a:xfrm>
            <a:off x="3325826" y="1188981"/>
            <a:ext cx="7177636" cy="5355312"/>
          </a:xfrm>
          <a:prstGeom prst="rect">
            <a:avLst/>
          </a:prstGeom>
          <a:noFill/>
        </p:spPr>
        <p:txBody>
          <a:bodyPr wrap="square" rtlCol="0">
            <a:spAutoFit/>
          </a:bodyPr>
          <a:lstStyle/>
          <a:p>
            <a:r>
              <a:rPr lang="en-US" dirty="0" smtClean="0"/>
              <a:t>Project SEARCH is a high school transition program developed at Cincinnati Children’s Hospital in 1996.  Erin Riehle was employed as an Emergency Room Nurse Supervisor.  One day she began to realize they treated many children with disabilities in the ER and in the hospital, but didn’t have any initiative in place to employ people with disabilities.  </a:t>
            </a:r>
          </a:p>
          <a:p>
            <a:endParaRPr lang="en-US" dirty="0" smtClean="0"/>
          </a:p>
          <a:p>
            <a:r>
              <a:rPr lang="en-US" dirty="0" smtClean="0"/>
              <a:t>She began to wonder if it might be possible to train people with developmental disabilities to perform some of the entry level jobs that were  repetitive in nature and included systematic and complex tasks such as stocking supply cabinets.   These positions typically had high </a:t>
            </a:r>
            <a:r>
              <a:rPr lang="en-US" dirty="0"/>
              <a:t>amounts of </a:t>
            </a:r>
            <a:r>
              <a:rPr lang="en-US" dirty="0" smtClean="0"/>
              <a:t>turnover!</a:t>
            </a:r>
          </a:p>
          <a:p>
            <a:endParaRPr lang="en-US" dirty="0"/>
          </a:p>
          <a:p>
            <a:r>
              <a:rPr lang="en-US" dirty="0" smtClean="0"/>
              <a:t>After meeting with a local DD Provider agency that offered employment services such as supported employment, job coaching services and other day services, a partnership and “experiment” began!</a:t>
            </a:r>
          </a:p>
          <a:p>
            <a:endParaRPr lang="en-US" dirty="0"/>
          </a:p>
          <a:p>
            <a:r>
              <a:rPr lang="en-US" dirty="0" smtClean="0"/>
              <a:t>The results have been amazing! </a:t>
            </a:r>
          </a:p>
          <a:p>
            <a:endParaRPr lang="en-US" dirty="0"/>
          </a:p>
          <a:p>
            <a:r>
              <a:rPr lang="en-US" dirty="0" smtClean="0"/>
              <a:t>www.ProjectSEARCH.us </a:t>
            </a:r>
            <a:endParaRPr lang="en-US"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17" y="2215573"/>
            <a:ext cx="2173047" cy="2198958"/>
          </a:xfrm>
          <a:prstGeom prst="rect">
            <a:avLst/>
          </a:prstGeom>
        </p:spPr>
      </p:pic>
    </p:spTree>
    <p:extLst>
      <p:ext uri="{BB962C8B-B14F-4D97-AF65-F5344CB8AC3E}">
        <p14:creationId xmlns:p14="http://schemas.microsoft.com/office/powerpoint/2010/main" val="2889176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03774" y="1027688"/>
            <a:ext cx="3924638" cy="830997"/>
          </a:xfrm>
          <a:prstGeom prst="rect">
            <a:avLst/>
          </a:prstGeom>
          <a:noFill/>
        </p:spPr>
        <p:txBody>
          <a:bodyPr wrap="square" rtlCol="0">
            <a:spAutoFit/>
          </a:bodyPr>
          <a:lstStyle/>
          <a:p>
            <a:r>
              <a:rPr lang="en-US" sz="2400" b="1" dirty="0" smtClean="0"/>
              <a:t>Alabama Project SEARCH Partners</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2088" y="689340"/>
            <a:ext cx="2857500" cy="28575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2953" y="487319"/>
            <a:ext cx="2387600" cy="2387600"/>
          </a:xfrm>
          <a:prstGeom prst="rect">
            <a:avLst/>
          </a:prstGeom>
        </p:spPr>
      </p:pic>
      <p:pic>
        <p:nvPicPr>
          <p:cNvPr id="1026" name="Picture 2" descr="Alabama Council on Developmental Disabilit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174" y="3762766"/>
            <a:ext cx="4530247" cy="898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drs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5299" y="3280828"/>
            <a:ext cx="2286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alabama department of mental health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3163" y="2118090"/>
            <a:ext cx="1851303" cy="18513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6150" y="4519477"/>
            <a:ext cx="1413733" cy="1447936"/>
          </a:xfrm>
          <a:prstGeom prst="rect">
            <a:avLst/>
          </a:prstGeom>
        </p:spPr>
      </p:pic>
      <p:pic>
        <p:nvPicPr>
          <p:cNvPr id="1036" name="Picture 12" descr="AR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6063" y="5163325"/>
            <a:ext cx="2382262" cy="1313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587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8556" y="2456795"/>
            <a:ext cx="7735986" cy="4401205"/>
          </a:xfrm>
          <a:prstGeom prst="rect">
            <a:avLst/>
          </a:prstGeom>
        </p:spPr>
        <p:txBody>
          <a:bodyPr wrap="square">
            <a:spAutoFit/>
          </a:bodyPr>
          <a:lstStyle/>
          <a:p>
            <a:pPr marL="342900" marR="0" lvl="0" indent="-342900">
              <a:spcBef>
                <a:spcPts val="0"/>
              </a:spcBef>
              <a:spcAft>
                <a:spcPts val="0"/>
              </a:spcAft>
              <a:buFont typeface="+mj-lt"/>
              <a:buAutoNum type="arabicPeriod"/>
            </a:pPr>
            <a:r>
              <a:rPr lang="en-US" dirty="0" smtClean="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Attendees will be able to define Employment First </a:t>
            </a:r>
          </a:p>
          <a:p>
            <a:pPr marL="342900" marR="0" lvl="0" indent="-342900">
              <a:spcBef>
                <a:spcPts val="0"/>
              </a:spcBef>
              <a:spcAft>
                <a:spcPts val="0"/>
              </a:spcAft>
              <a:buFont typeface="+mj-lt"/>
              <a:buAutoNum type="arabicPeriod"/>
            </a:pPr>
            <a:endParaRPr lang="en-US" sz="28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800" dirty="0" smtClean="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Attendees will be able to identify Project SEARCH programs in Alabama and the transition opportunities they offer</a:t>
            </a:r>
          </a:p>
          <a:p>
            <a:pPr marL="342900" marR="0" lvl="0" indent="-342900">
              <a:spcBef>
                <a:spcPts val="0"/>
              </a:spcBef>
              <a:spcAft>
                <a:spcPts val="0"/>
              </a:spcAft>
              <a:buFont typeface="+mj-lt"/>
              <a:buAutoNum type="arabicPeriod"/>
            </a:pPr>
            <a:endParaRPr lang="en-US" sz="28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800" dirty="0" smtClean="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Attendees will be able to list eligibility criteria for a Project SEARCH program.</a:t>
            </a:r>
            <a:endParaRPr lang="en-US" sz="28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r>
              <a:rPr lang="en-US" sz="2800" dirty="0" smtClean="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900" y="156566"/>
            <a:ext cx="6996239" cy="2122947"/>
          </a:xfrm>
          <a:prstGeom prst="rect">
            <a:avLst/>
          </a:prstGeom>
        </p:spPr>
      </p:pic>
    </p:spTree>
    <p:extLst>
      <p:ext uri="{BB962C8B-B14F-4D97-AF65-F5344CB8AC3E}">
        <p14:creationId xmlns:p14="http://schemas.microsoft.com/office/powerpoint/2010/main" val="144803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2575" y="3143250"/>
            <a:ext cx="9439275" cy="3139321"/>
          </a:xfrm>
          <a:prstGeom prst="rect">
            <a:avLst/>
          </a:prstGeom>
          <a:noFill/>
        </p:spPr>
        <p:txBody>
          <a:bodyPr wrap="square" rtlCol="0">
            <a:spAutoFit/>
          </a:bodyPr>
          <a:lstStyle/>
          <a:p>
            <a:r>
              <a:rPr lang="en-US" dirty="0" smtClean="0"/>
              <a:t>ACDD:  Start UP Funding--- Licensing Renewals</a:t>
            </a:r>
          </a:p>
          <a:p>
            <a:endParaRPr lang="en-US" dirty="0"/>
          </a:p>
          <a:p>
            <a:r>
              <a:rPr lang="en-US" dirty="0" smtClean="0"/>
              <a:t>ADRS:   Job Coaches  ---Skills Instructors</a:t>
            </a:r>
          </a:p>
          <a:p>
            <a:endParaRPr lang="en-US" dirty="0"/>
          </a:p>
          <a:p>
            <a:r>
              <a:rPr lang="en-US" dirty="0" smtClean="0"/>
              <a:t>ADMH:  Waiver Funding for Long Term Supports</a:t>
            </a:r>
          </a:p>
          <a:p>
            <a:endParaRPr lang="en-US" dirty="0"/>
          </a:p>
          <a:p>
            <a:r>
              <a:rPr lang="en-US" dirty="0" smtClean="0"/>
              <a:t>Local School Systems:  Teacher Unit</a:t>
            </a:r>
          </a:p>
          <a:p>
            <a:endParaRPr lang="en-US" dirty="0"/>
          </a:p>
          <a:p>
            <a:r>
              <a:rPr lang="en-US" dirty="0" smtClean="0"/>
              <a:t>SDE:  State Team Participation &amp; Support--  Some start up funding</a:t>
            </a:r>
          </a:p>
          <a:p>
            <a:endParaRPr lang="en-US" dirty="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1425" y="295275"/>
            <a:ext cx="3568928" cy="3816008"/>
          </a:xfrm>
          <a:prstGeom prst="rect">
            <a:avLst/>
          </a:prstGeom>
        </p:spPr>
      </p:pic>
      <p:sp>
        <p:nvSpPr>
          <p:cNvPr id="7" name="TextBox 6"/>
          <p:cNvSpPr txBox="1"/>
          <p:nvPr/>
        </p:nvSpPr>
        <p:spPr>
          <a:xfrm>
            <a:off x="7458075" y="3848100"/>
            <a:ext cx="3762375" cy="46458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061789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88340" y="882032"/>
            <a:ext cx="8609925" cy="2862322"/>
          </a:xfrm>
          <a:prstGeom prst="rect">
            <a:avLst/>
          </a:prstGeom>
          <a:noFill/>
        </p:spPr>
        <p:txBody>
          <a:bodyPr wrap="square" rtlCol="0">
            <a:spAutoFit/>
          </a:bodyPr>
          <a:lstStyle/>
          <a:p>
            <a:pPr lvl="0" eaLnBrk="0" fontAlgn="base" hangingPunct="0">
              <a:spcBef>
                <a:spcPct val="0"/>
              </a:spcBef>
              <a:spcAft>
                <a:spcPct val="0"/>
              </a:spcAft>
            </a:pPr>
            <a:r>
              <a:rPr lang="en-US" altLang="en-US" sz="3600" dirty="0">
                <a:solidFill>
                  <a:srgbClr val="7ABDF2"/>
                </a:solidFill>
                <a:latin typeface="Georgia" panose="02040502050405020303" pitchFamily="18" charset="0"/>
              </a:rPr>
              <a:t>Eligibility</a:t>
            </a:r>
          </a:p>
          <a:p>
            <a:pPr lvl="0" eaLnBrk="0" fontAlgn="base" hangingPunct="0">
              <a:spcBef>
                <a:spcPct val="0"/>
              </a:spcBef>
              <a:spcAft>
                <a:spcPct val="0"/>
              </a:spcAft>
            </a:pPr>
            <a:r>
              <a:rPr lang="en-US" altLang="en-US" dirty="0">
                <a:solidFill>
                  <a:srgbClr val="666666"/>
                </a:solidFill>
                <a:latin typeface="Lucida Grande"/>
              </a:rPr>
              <a:t>Project SEARCH serves students with significant intellectual and developmental disabilities. Typically, these are students who are on an Individual </a:t>
            </a:r>
            <a:r>
              <a:rPr lang="en-US" altLang="en-US" u="sng" dirty="0">
                <a:solidFill>
                  <a:srgbClr val="1C7DFF"/>
                </a:solidFill>
                <a:latin typeface="inherit"/>
                <a:hlinkClick r:id="rId2"/>
              </a:rPr>
              <a:t>Education Program</a:t>
            </a:r>
            <a:r>
              <a:rPr lang="en-US" altLang="en-US" dirty="0">
                <a:solidFill>
                  <a:srgbClr val="666666"/>
                </a:solidFill>
                <a:latin typeface="Lucida Grande"/>
              </a:rPr>
              <a:t>(IEP) and in their last year of high school eligibility. The most important criterion for acceptance into Project SEARCH </a:t>
            </a:r>
            <a:r>
              <a:rPr lang="en-US" altLang="en-US" dirty="0" smtClean="0">
                <a:solidFill>
                  <a:srgbClr val="666666"/>
                </a:solidFill>
                <a:latin typeface="Lucida Grande"/>
              </a:rPr>
              <a:t>is a desire to achieve competitive employment.  Programs typically serve a variety of disabilities.  </a:t>
            </a:r>
            <a:endParaRPr lang="en-US" altLang="en-US" dirty="0">
              <a:solidFill>
                <a:srgbClr val="666666"/>
              </a:solidFill>
              <a:latin typeface="Lucida Grande"/>
            </a:endParaRPr>
          </a:p>
          <a:p>
            <a:pPr lvl="0" eaLnBrk="0" fontAlgn="base" hangingPunct="0">
              <a:spcBef>
                <a:spcPct val="0"/>
              </a:spcBef>
              <a:spcAft>
                <a:spcPct val="0"/>
              </a:spcAft>
            </a:pPr>
            <a:endParaRPr lang="en-US" dirty="0" smtClean="0">
              <a:solidFill>
                <a:srgbClr val="666666"/>
              </a:solidFill>
              <a:latin typeface="Lucida Grande"/>
            </a:endParaRPr>
          </a:p>
          <a:p>
            <a:pPr lvl="0" eaLnBrk="0" fontAlgn="base" hangingPunct="0">
              <a:spcBef>
                <a:spcPct val="0"/>
              </a:spcBef>
              <a:spcAft>
                <a:spcPct val="0"/>
              </a:spcAft>
            </a:pPr>
            <a:r>
              <a:rPr lang="en-US" dirty="0" smtClean="0">
                <a:solidFill>
                  <a:srgbClr val="666666"/>
                </a:solidFill>
                <a:latin typeface="Lucida Grande"/>
              </a:rPr>
              <a:t>In Alabama:</a:t>
            </a:r>
          </a:p>
          <a:p>
            <a:pPr lvl="0" eaLnBrk="0" fontAlgn="base" hangingPunct="0">
              <a:spcBef>
                <a:spcPct val="0"/>
              </a:spcBef>
              <a:spcAft>
                <a:spcPct val="0"/>
              </a:spcAft>
            </a:pPr>
            <a:endParaRPr lang="en-US" dirty="0">
              <a:solidFill>
                <a:srgbClr val="666666"/>
              </a:solidFill>
              <a:latin typeface="Lucida Grande"/>
            </a:endParaRPr>
          </a:p>
        </p:txBody>
      </p:sp>
      <p:graphicFrame>
        <p:nvGraphicFramePr>
          <p:cNvPr id="14" name="Chart 13"/>
          <p:cNvGraphicFramePr/>
          <p:nvPr>
            <p:extLst>
              <p:ext uri="{D42A27DB-BD31-4B8C-83A1-F6EECF244321}">
                <p14:modId xmlns:p14="http://schemas.microsoft.com/office/powerpoint/2010/main" val="2082686801"/>
              </p:ext>
            </p:extLst>
          </p:nvPr>
        </p:nvGraphicFramePr>
        <p:xfrm>
          <a:off x="5130350" y="3166921"/>
          <a:ext cx="5045834" cy="33708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041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3995" y="4454554"/>
            <a:ext cx="2390862" cy="1442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Rotations</a:t>
            </a:r>
            <a:endParaRPr lang="en-US" dirty="0"/>
          </a:p>
        </p:txBody>
      </p:sp>
      <p:sp>
        <p:nvSpPr>
          <p:cNvPr id="3" name="Rectangle 2"/>
          <p:cNvSpPr/>
          <p:nvPr/>
        </p:nvSpPr>
        <p:spPr>
          <a:xfrm>
            <a:off x="8598716" y="402666"/>
            <a:ext cx="2390862" cy="1442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School Records</a:t>
            </a:r>
          </a:p>
          <a:p>
            <a:pPr algn="ctr"/>
            <a:r>
              <a:rPr lang="en-US" dirty="0" smtClean="0"/>
              <a:t>Functional Assessments</a:t>
            </a:r>
          </a:p>
          <a:p>
            <a:pPr algn="ctr"/>
            <a:r>
              <a:rPr lang="en-US" dirty="0" smtClean="0"/>
              <a:t>Teacher Input</a:t>
            </a:r>
          </a:p>
          <a:p>
            <a:pPr algn="ctr"/>
            <a:r>
              <a:rPr lang="en-US" dirty="0" smtClean="0"/>
              <a:t>Attendance</a:t>
            </a:r>
          </a:p>
          <a:p>
            <a:pPr algn="ctr"/>
            <a:r>
              <a:rPr lang="en-US" dirty="0" smtClean="0"/>
              <a:t>Behaviors	</a:t>
            </a:r>
            <a:endParaRPr lang="en-US" dirty="0"/>
          </a:p>
        </p:txBody>
      </p:sp>
      <p:sp>
        <p:nvSpPr>
          <p:cNvPr id="4" name="Rectangle 3"/>
          <p:cNvSpPr/>
          <p:nvPr/>
        </p:nvSpPr>
        <p:spPr>
          <a:xfrm>
            <a:off x="2213995" y="427834"/>
            <a:ext cx="2390862" cy="1442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Announcements &amp; Applications</a:t>
            </a:r>
          </a:p>
          <a:p>
            <a:pPr algn="ctr"/>
            <a:r>
              <a:rPr lang="en-US" dirty="0" smtClean="0"/>
              <a:t>Recruitment</a:t>
            </a:r>
          </a:p>
          <a:p>
            <a:pPr algn="ctr"/>
            <a:r>
              <a:rPr lang="en-US" dirty="0" smtClean="0"/>
              <a:t>Teachers</a:t>
            </a:r>
            <a:endParaRPr lang="en-US" dirty="0"/>
          </a:p>
        </p:txBody>
      </p:sp>
      <p:sp>
        <p:nvSpPr>
          <p:cNvPr id="5" name="Rectangle 4"/>
          <p:cNvSpPr/>
          <p:nvPr/>
        </p:nvSpPr>
        <p:spPr>
          <a:xfrm>
            <a:off x="5524151" y="2378279"/>
            <a:ext cx="2390862" cy="1442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 and Parent Orientation</a:t>
            </a:r>
            <a:endParaRPr lang="en-US" dirty="0"/>
          </a:p>
        </p:txBody>
      </p:sp>
      <p:sp>
        <p:nvSpPr>
          <p:cNvPr id="6" name="Rectangle 5"/>
          <p:cNvSpPr/>
          <p:nvPr/>
        </p:nvSpPr>
        <p:spPr>
          <a:xfrm>
            <a:off x="5349380" y="394280"/>
            <a:ext cx="2390862" cy="1442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Interviews with Students</a:t>
            </a:r>
          </a:p>
          <a:p>
            <a:pPr algn="ctr"/>
            <a:r>
              <a:rPr lang="en-US" dirty="0" smtClean="0"/>
              <a:t>Parents</a:t>
            </a:r>
          </a:p>
          <a:p>
            <a:pPr algn="ctr"/>
            <a:r>
              <a:rPr lang="en-US" dirty="0" smtClean="0"/>
              <a:t>Skills Assessments</a:t>
            </a:r>
            <a:endParaRPr lang="en-US" dirty="0"/>
          </a:p>
        </p:txBody>
      </p:sp>
      <p:sp>
        <p:nvSpPr>
          <p:cNvPr id="7" name="Rectangle 6"/>
          <p:cNvSpPr/>
          <p:nvPr/>
        </p:nvSpPr>
        <p:spPr>
          <a:xfrm>
            <a:off x="8598716" y="2369890"/>
            <a:ext cx="2390862" cy="1442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Program Start</a:t>
            </a:r>
            <a:endParaRPr lang="en-US" dirty="0"/>
          </a:p>
        </p:txBody>
      </p:sp>
      <p:sp>
        <p:nvSpPr>
          <p:cNvPr id="9" name="Rectangle 8"/>
          <p:cNvSpPr/>
          <p:nvPr/>
        </p:nvSpPr>
        <p:spPr>
          <a:xfrm>
            <a:off x="8598716" y="4454553"/>
            <a:ext cx="2390862" cy="1442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Graduation</a:t>
            </a:r>
            <a:endParaRPr lang="en-US" dirty="0"/>
          </a:p>
        </p:txBody>
      </p:sp>
      <p:sp>
        <p:nvSpPr>
          <p:cNvPr id="10" name="Rectangle 9"/>
          <p:cNvSpPr/>
          <p:nvPr/>
        </p:nvSpPr>
        <p:spPr>
          <a:xfrm>
            <a:off x="5638801" y="4454554"/>
            <a:ext cx="2390862" cy="1442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Job Development &amp; Placement</a:t>
            </a:r>
            <a:endParaRPr lang="en-US" dirty="0"/>
          </a:p>
        </p:txBody>
      </p:sp>
      <p:sp>
        <p:nvSpPr>
          <p:cNvPr id="12" name="Rectangle 11"/>
          <p:cNvSpPr/>
          <p:nvPr/>
        </p:nvSpPr>
        <p:spPr>
          <a:xfrm>
            <a:off x="2213995" y="2403443"/>
            <a:ext cx="2390862" cy="1442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Students Selected &amp; Notified</a:t>
            </a:r>
            <a:endParaRPr lang="en-US" dirty="0"/>
          </a:p>
        </p:txBody>
      </p:sp>
    </p:spTree>
    <p:extLst>
      <p:ext uri="{BB962C8B-B14F-4D97-AF65-F5344CB8AC3E}">
        <p14:creationId xmlns:p14="http://schemas.microsoft.com/office/powerpoint/2010/main" val="13352020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9236" y="1666875"/>
            <a:ext cx="9265381" cy="480131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Program Follows School Calendar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Each Intern completes up to 3 rotations</a:t>
            </a:r>
          </a:p>
          <a:p>
            <a:pPr marL="742950" lvl="1" indent="-285750">
              <a:buFont typeface="Arial" panose="020B0604020202020204" pitchFamily="34" charset="0"/>
              <a:buChar char="•"/>
            </a:pPr>
            <a:r>
              <a:rPr lang="en-US" dirty="0" smtClean="0"/>
              <a:t>Rotation:  Participation in an area of the business to gain marketable job skills</a:t>
            </a:r>
          </a:p>
          <a:p>
            <a:pPr marL="742950" lvl="1" indent="-285750">
              <a:buFont typeface="Arial" panose="020B0604020202020204" pitchFamily="34" charset="0"/>
              <a:buChar char="•"/>
            </a:pPr>
            <a:r>
              <a:rPr lang="en-US" dirty="0" smtClean="0"/>
              <a:t>Best Practice:  Different types of rotations—avoid repeating work in same departments</a:t>
            </a:r>
          </a:p>
          <a:p>
            <a:pPr marL="742950" lvl="1" indent="-285750">
              <a:buFont typeface="Arial" panose="020B0604020202020204" pitchFamily="34" charset="0"/>
              <a:buChar char="•"/>
            </a:pPr>
            <a:r>
              <a:rPr lang="en-US" dirty="0" smtClean="0"/>
              <a:t>Classroom work:</a:t>
            </a:r>
          </a:p>
          <a:p>
            <a:pPr marL="1200150" lvl="2" indent="-285750">
              <a:buFont typeface="Arial" panose="020B0604020202020204" pitchFamily="34" charset="0"/>
              <a:buChar char="•"/>
            </a:pPr>
            <a:r>
              <a:rPr lang="en-US" dirty="0" smtClean="0"/>
              <a:t>Soft Skills --   Resumes, Budgeting, Interviewing, Team Work, etc.</a:t>
            </a:r>
          </a:p>
          <a:p>
            <a:pPr marL="1200150" lvl="2"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Job Development</a:t>
            </a:r>
          </a:p>
          <a:p>
            <a:pPr marL="742950" lvl="1" indent="-285750">
              <a:buFont typeface="Arial" panose="020B0604020202020204" pitchFamily="34" charset="0"/>
              <a:buChar char="•"/>
            </a:pPr>
            <a:r>
              <a:rPr lang="en-US" dirty="0" smtClean="0"/>
              <a:t>Usually begins in January or February </a:t>
            </a:r>
          </a:p>
          <a:p>
            <a:pPr marL="1200150" lvl="2" indent="-285750">
              <a:buFont typeface="Arial" panose="020B0604020202020204" pitchFamily="34" charset="0"/>
              <a:buChar char="•"/>
            </a:pPr>
            <a:r>
              <a:rPr lang="en-US" dirty="0" smtClean="0"/>
              <a:t>Some interns only complete 1 or 2 rotations before employment!</a:t>
            </a:r>
          </a:p>
          <a:p>
            <a:pPr marL="1200150" lvl="2" indent="-285750">
              <a:buFont typeface="Arial" panose="020B0604020202020204" pitchFamily="34" charset="0"/>
              <a:buChar char="•"/>
            </a:pPr>
            <a:r>
              <a:rPr lang="en-US" dirty="0" smtClean="0"/>
              <a:t>Employment Team Meetings</a:t>
            </a:r>
          </a:p>
          <a:p>
            <a:pPr marL="1200150" lvl="2" indent="-285750">
              <a:buFont typeface="Arial" panose="020B0604020202020204" pitchFamily="34" charset="0"/>
              <a:buChar char="•"/>
            </a:pPr>
            <a:r>
              <a:rPr lang="en-US" dirty="0" smtClean="0"/>
              <a:t>Goal is for everyone to be employed by the end of the school year</a:t>
            </a:r>
          </a:p>
          <a:p>
            <a:pPr marL="1200150" lvl="2"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Steering Committee members at each site:  Teacher, Special Education/Transition Supervisor, VR Counselor, Skills training (Job Coach), PS State Team Member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8775" y="57150"/>
            <a:ext cx="9144000" cy="1609725"/>
          </a:xfrm>
          <a:prstGeom prst="rect">
            <a:avLst/>
          </a:prstGeom>
        </p:spPr>
      </p:pic>
    </p:spTree>
    <p:extLst>
      <p:ext uri="{BB962C8B-B14F-4D97-AF65-F5344CB8AC3E}">
        <p14:creationId xmlns:p14="http://schemas.microsoft.com/office/powerpoint/2010/main" val="3211141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6525" y="543920"/>
            <a:ext cx="3314450" cy="1303929"/>
          </a:xfrm>
          <a:prstGeom prst="rect">
            <a:avLst/>
          </a:prstGeom>
        </p:spPr>
      </p:pic>
      <p:sp>
        <p:nvSpPr>
          <p:cNvPr id="3" name="TextBox 2"/>
          <p:cNvSpPr txBox="1"/>
          <p:nvPr/>
        </p:nvSpPr>
        <p:spPr>
          <a:xfrm>
            <a:off x="1095375" y="2028825"/>
            <a:ext cx="8658225" cy="4154984"/>
          </a:xfrm>
          <a:prstGeom prst="rect">
            <a:avLst/>
          </a:prstGeom>
          <a:noFill/>
        </p:spPr>
        <p:txBody>
          <a:bodyPr wrap="square" rtlCol="0">
            <a:spAutoFit/>
          </a:bodyPr>
          <a:lstStyle/>
          <a:p>
            <a:r>
              <a:rPr lang="en-US" sz="2400" b="1" dirty="0" smtClean="0"/>
              <a:t>Alabama Sites:</a:t>
            </a:r>
          </a:p>
          <a:p>
            <a:endParaRPr lang="en-US" sz="2400" dirty="0"/>
          </a:p>
          <a:p>
            <a:r>
              <a:rPr lang="en-US" sz="2400" dirty="0" smtClean="0"/>
              <a:t>Sterilization				Materials Management</a:t>
            </a:r>
          </a:p>
          <a:p>
            <a:r>
              <a:rPr lang="en-US" sz="2400" dirty="0" smtClean="0"/>
              <a:t>Cafeteria				Telemetry</a:t>
            </a:r>
          </a:p>
          <a:p>
            <a:r>
              <a:rPr lang="en-US" sz="2400" dirty="0" smtClean="0"/>
              <a:t>Food Service				Human Resources</a:t>
            </a:r>
          </a:p>
          <a:p>
            <a:r>
              <a:rPr lang="en-US" sz="2400" dirty="0" smtClean="0"/>
              <a:t>Patient Transport			Emergency Department</a:t>
            </a:r>
          </a:p>
          <a:p>
            <a:r>
              <a:rPr lang="en-US" sz="2400" dirty="0" smtClean="0"/>
              <a:t>Physical Therapy			Security</a:t>
            </a:r>
          </a:p>
          <a:p>
            <a:r>
              <a:rPr lang="en-US" sz="2400" dirty="0" smtClean="0"/>
              <a:t>Laundry				Grounds</a:t>
            </a:r>
          </a:p>
          <a:p>
            <a:r>
              <a:rPr lang="en-US" sz="2400" dirty="0" smtClean="0"/>
              <a:t>Housekeeping</a:t>
            </a:r>
          </a:p>
          <a:p>
            <a:r>
              <a:rPr lang="en-US" sz="2400" dirty="0" smtClean="0"/>
              <a:t>Endoscopy</a:t>
            </a:r>
          </a:p>
          <a:p>
            <a:r>
              <a:rPr lang="en-US" sz="2400" dirty="0" smtClean="0"/>
              <a:t>Labor &amp; Delivery</a:t>
            </a:r>
            <a:endParaRPr lang="en-US" sz="2400" dirty="0"/>
          </a:p>
        </p:txBody>
      </p:sp>
    </p:spTree>
    <p:extLst>
      <p:ext uri="{BB962C8B-B14F-4D97-AF65-F5344CB8AC3E}">
        <p14:creationId xmlns:p14="http://schemas.microsoft.com/office/powerpoint/2010/main" val="10813229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7745" y="3544311"/>
            <a:ext cx="7485132"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Over 500 programs in 47/50 states </a:t>
            </a:r>
            <a:endParaRPr lang="en-US" sz="2400" dirty="0" smtClean="0"/>
          </a:p>
          <a:p>
            <a:pPr marL="742950" lvl="1" indent="-285750">
              <a:buFont typeface="Arial" panose="020B0604020202020204" pitchFamily="34" charset="0"/>
              <a:buChar char="•"/>
            </a:pPr>
            <a:r>
              <a:rPr lang="en-US" sz="2400" dirty="0" smtClean="0"/>
              <a:t>(</a:t>
            </a:r>
            <a:r>
              <a:rPr lang="en-US" sz="2400" dirty="0"/>
              <a:t>still no program in Maine, Utah and N Dakota) </a:t>
            </a:r>
            <a:endParaRPr lang="en-US" sz="2400" dirty="0" smtClean="0"/>
          </a:p>
          <a:p>
            <a:pPr marL="742950" lvl="1" indent="-285750">
              <a:buFont typeface="Arial" panose="020B0604020202020204" pitchFamily="34" charset="0"/>
              <a:buChar char="•"/>
            </a:pPr>
            <a:r>
              <a:rPr lang="en-US" sz="2400" dirty="0" smtClean="0"/>
              <a:t>W</a:t>
            </a:r>
            <a:r>
              <a:rPr lang="en-US" sz="2400" dirty="0"/>
              <a:t>. Virginia, Hawaii and Louisiana are starting this fall</a:t>
            </a:r>
            <a:r>
              <a:rPr lang="en-US" sz="2400" dirty="0" smtClean="0"/>
              <a:t>.</a:t>
            </a:r>
          </a:p>
          <a:p>
            <a:pPr lvl="1"/>
            <a:r>
              <a:rPr lang="en-US" sz="2400" dirty="0" smtClean="0"/>
              <a:t> </a:t>
            </a:r>
            <a:endParaRPr lang="en-US" sz="2400" dirty="0"/>
          </a:p>
          <a:p>
            <a:pPr marL="285750" indent="-285750">
              <a:buFont typeface="Arial" panose="020B0604020202020204" pitchFamily="34" charset="0"/>
              <a:buChar char="•"/>
            </a:pPr>
            <a:r>
              <a:rPr lang="en-US" sz="2400" dirty="0" smtClean="0"/>
              <a:t>Eight </a:t>
            </a:r>
            <a:r>
              <a:rPr lang="en-US" sz="2400" dirty="0"/>
              <a:t>different countries; US, Canada, England, Scotland, Portugal, Wales, Bahrain and Ireland.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3" y="347957"/>
            <a:ext cx="5814128" cy="2791752"/>
          </a:xfrm>
          <a:prstGeom prst="rect">
            <a:avLst/>
          </a:prstGeom>
        </p:spPr>
      </p:pic>
    </p:spTree>
    <p:extLst>
      <p:ext uri="{BB962C8B-B14F-4D97-AF65-F5344CB8AC3E}">
        <p14:creationId xmlns:p14="http://schemas.microsoft.com/office/powerpoint/2010/main" val="16630139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7409" y="585787"/>
            <a:ext cx="6352248" cy="6106326"/>
          </a:xfrm>
          <a:prstGeom prst="rect">
            <a:avLst/>
          </a:prstGeom>
        </p:spPr>
      </p:pic>
      <p:sp>
        <p:nvSpPr>
          <p:cNvPr id="5" name="TextBox 4"/>
          <p:cNvSpPr txBox="1"/>
          <p:nvPr/>
        </p:nvSpPr>
        <p:spPr>
          <a:xfrm>
            <a:off x="6611193" y="3851809"/>
            <a:ext cx="388418" cy="461665"/>
          </a:xfrm>
          <a:prstGeom prst="rect">
            <a:avLst/>
          </a:prstGeom>
          <a:noFill/>
        </p:spPr>
        <p:txBody>
          <a:bodyPr wrap="square" rtlCol="0">
            <a:spAutoFit/>
          </a:bodyPr>
          <a:lstStyle/>
          <a:p>
            <a:r>
              <a:rPr lang="en-US" sz="2400" dirty="0" smtClean="0">
                <a:solidFill>
                  <a:srgbClr val="FF0000"/>
                </a:solidFill>
              </a:rPr>
              <a:t>1</a:t>
            </a:r>
            <a:endParaRPr lang="en-US" sz="2400" dirty="0">
              <a:solidFill>
                <a:srgbClr val="FF0000"/>
              </a:solidFill>
            </a:endParaRPr>
          </a:p>
        </p:txBody>
      </p:sp>
      <p:sp>
        <p:nvSpPr>
          <p:cNvPr id="6" name="TextBox 5"/>
          <p:cNvSpPr txBox="1"/>
          <p:nvPr/>
        </p:nvSpPr>
        <p:spPr>
          <a:xfrm>
            <a:off x="6069027" y="2751292"/>
            <a:ext cx="307497" cy="461665"/>
          </a:xfrm>
          <a:prstGeom prst="rect">
            <a:avLst/>
          </a:prstGeom>
          <a:noFill/>
        </p:spPr>
        <p:txBody>
          <a:bodyPr wrap="square" rtlCol="0">
            <a:spAutoFit/>
          </a:bodyPr>
          <a:lstStyle/>
          <a:p>
            <a:r>
              <a:rPr lang="en-US" sz="2400" dirty="0" smtClean="0">
                <a:solidFill>
                  <a:srgbClr val="FF0000"/>
                </a:solidFill>
              </a:rPr>
              <a:t>2</a:t>
            </a:r>
            <a:endParaRPr lang="en-US" sz="2400" dirty="0">
              <a:solidFill>
                <a:srgbClr val="FF0000"/>
              </a:solidFill>
            </a:endParaRPr>
          </a:p>
        </p:txBody>
      </p:sp>
      <p:sp>
        <p:nvSpPr>
          <p:cNvPr id="7" name="TextBox 6"/>
          <p:cNvSpPr txBox="1"/>
          <p:nvPr/>
        </p:nvSpPr>
        <p:spPr>
          <a:xfrm>
            <a:off x="4272595" y="5424048"/>
            <a:ext cx="323681" cy="461665"/>
          </a:xfrm>
          <a:prstGeom prst="rect">
            <a:avLst/>
          </a:prstGeom>
          <a:noFill/>
        </p:spPr>
        <p:txBody>
          <a:bodyPr wrap="square" rtlCol="0">
            <a:spAutoFit/>
          </a:bodyPr>
          <a:lstStyle/>
          <a:p>
            <a:r>
              <a:rPr lang="en-US" sz="2400" b="1" dirty="0" smtClean="0">
                <a:solidFill>
                  <a:srgbClr val="FF0000"/>
                </a:solidFill>
              </a:rPr>
              <a:t>3</a:t>
            </a:r>
            <a:endParaRPr lang="en-US" sz="2400" b="1" dirty="0">
              <a:solidFill>
                <a:srgbClr val="FF0000"/>
              </a:solidFill>
            </a:endParaRPr>
          </a:p>
        </p:txBody>
      </p:sp>
      <p:sp>
        <p:nvSpPr>
          <p:cNvPr id="8" name="TextBox 7"/>
          <p:cNvSpPr txBox="1"/>
          <p:nvPr/>
        </p:nvSpPr>
        <p:spPr>
          <a:xfrm>
            <a:off x="3649507" y="5424049"/>
            <a:ext cx="372234" cy="461665"/>
          </a:xfrm>
          <a:prstGeom prst="rect">
            <a:avLst/>
          </a:prstGeom>
          <a:noFill/>
        </p:spPr>
        <p:txBody>
          <a:bodyPr wrap="square" rtlCol="0">
            <a:spAutoFit/>
          </a:bodyPr>
          <a:lstStyle/>
          <a:p>
            <a:r>
              <a:rPr lang="en-US" sz="2400" b="1" dirty="0" smtClean="0">
                <a:solidFill>
                  <a:srgbClr val="FF0000"/>
                </a:solidFill>
              </a:rPr>
              <a:t>4</a:t>
            </a:r>
            <a:endParaRPr lang="en-US" sz="2400" b="1" dirty="0">
              <a:solidFill>
                <a:srgbClr val="FF0000"/>
              </a:solidFill>
            </a:endParaRPr>
          </a:p>
        </p:txBody>
      </p:sp>
      <p:sp>
        <p:nvSpPr>
          <p:cNvPr id="9" name="TextBox 8"/>
          <p:cNvSpPr txBox="1"/>
          <p:nvPr/>
        </p:nvSpPr>
        <p:spPr>
          <a:xfrm>
            <a:off x="5648240" y="2306649"/>
            <a:ext cx="267037" cy="461665"/>
          </a:xfrm>
          <a:prstGeom prst="rect">
            <a:avLst/>
          </a:prstGeom>
          <a:noFill/>
        </p:spPr>
        <p:txBody>
          <a:bodyPr wrap="square" rtlCol="0">
            <a:spAutoFit/>
          </a:bodyPr>
          <a:lstStyle/>
          <a:p>
            <a:r>
              <a:rPr lang="en-US" sz="2400" b="1" dirty="0" smtClean="0">
                <a:solidFill>
                  <a:srgbClr val="FF0000"/>
                </a:solidFill>
              </a:rPr>
              <a:t>5</a:t>
            </a:r>
            <a:endParaRPr lang="en-US" sz="2400" b="1" dirty="0">
              <a:solidFill>
                <a:srgbClr val="FF0000"/>
              </a:solidFill>
            </a:endParaRPr>
          </a:p>
        </p:txBody>
      </p:sp>
      <p:sp>
        <p:nvSpPr>
          <p:cNvPr id="10" name="TextBox 9"/>
          <p:cNvSpPr txBox="1"/>
          <p:nvPr/>
        </p:nvSpPr>
        <p:spPr>
          <a:xfrm>
            <a:off x="6125671" y="1011504"/>
            <a:ext cx="420786" cy="461665"/>
          </a:xfrm>
          <a:prstGeom prst="rect">
            <a:avLst/>
          </a:prstGeom>
          <a:noFill/>
        </p:spPr>
        <p:txBody>
          <a:bodyPr wrap="square" rtlCol="0">
            <a:spAutoFit/>
          </a:bodyPr>
          <a:lstStyle/>
          <a:p>
            <a:r>
              <a:rPr lang="en-US" sz="2400" b="1" dirty="0" smtClean="0">
                <a:solidFill>
                  <a:srgbClr val="FF0000"/>
                </a:solidFill>
              </a:rPr>
              <a:t>6</a:t>
            </a:r>
            <a:endParaRPr lang="en-US" sz="2400" b="1" dirty="0">
              <a:solidFill>
                <a:srgbClr val="FF0000"/>
              </a:solidFill>
            </a:endParaRPr>
          </a:p>
        </p:txBody>
      </p:sp>
      <p:sp>
        <p:nvSpPr>
          <p:cNvPr id="11" name="TextBox 10"/>
          <p:cNvSpPr txBox="1"/>
          <p:nvPr/>
        </p:nvSpPr>
        <p:spPr>
          <a:xfrm>
            <a:off x="4596276" y="2715087"/>
            <a:ext cx="485522" cy="461665"/>
          </a:xfrm>
          <a:prstGeom prst="rect">
            <a:avLst/>
          </a:prstGeom>
          <a:noFill/>
        </p:spPr>
        <p:txBody>
          <a:bodyPr wrap="square" rtlCol="0">
            <a:spAutoFit/>
          </a:bodyPr>
          <a:lstStyle/>
          <a:p>
            <a:r>
              <a:rPr lang="en-US" sz="2400" b="1" dirty="0" smtClean="0">
                <a:solidFill>
                  <a:srgbClr val="FF0000"/>
                </a:solidFill>
              </a:rPr>
              <a:t>7</a:t>
            </a:r>
            <a:endParaRPr lang="en-US" sz="2400" b="1" dirty="0">
              <a:solidFill>
                <a:srgbClr val="FF0000"/>
              </a:solidFill>
            </a:endParaRPr>
          </a:p>
        </p:txBody>
      </p:sp>
      <p:sp>
        <p:nvSpPr>
          <p:cNvPr id="12" name="TextBox 11"/>
          <p:cNvSpPr txBox="1"/>
          <p:nvPr/>
        </p:nvSpPr>
        <p:spPr>
          <a:xfrm>
            <a:off x="3536219" y="5885713"/>
            <a:ext cx="295360" cy="461665"/>
          </a:xfrm>
          <a:prstGeom prst="rect">
            <a:avLst/>
          </a:prstGeom>
          <a:noFill/>
        </p:spPr>
        <p:txBody>
          <a:bodyPr wrap="square" rtlCol="0">
            <a:spAutoFit/>
          </a:bodyPr>
          <a:lstStyle/>
          <a:p>
            <a:r>
              <a:rPr lang="en-US" sz="2400" b="1" dirty="0" smtClean="0">
                <a:solidFill>
                  <a:srgbClr val="FF0000"/>
                </a:solidFill>
              </a:rPr>
              <a:t>8</a:t>
            </a:r>
            <a:endParaRPr lang="en-US" sz="2400" b="1" dirty="0">
              <a:solidFill>
                <a:srgbClr val="FF0000"/>
              </a:solidFill>
            </a:endParaRPr>
          </a:p>
        </p:txBody>
      </p:sp>
      <p:sp>
        <p:nvSpPr>
          <p:cNvPr id="13" name="TextBox 12"/>
          <p:cNvSpPr txBox="1"/>
          <p:nvPr/>
        </p:nvSpPr>
        <p:spPr>
          <a:xfrm>
            <a:off x="6975335" y="1844984"/>
            <a:ext cx="218485" cy="461665"/>
          </a:xfrm>
          <a:prstGeom prst="rect">
            <a:avLst/>
          </a:prstGeom>
          <a:noFill/>
        </p:spPr>
        <p:txBody>
          <a:bodyPr wrap="square" rtlCol="0">
            <a:spAutoFit/>
          </a:bodyPr>
          <a:lstStyle/>
          <a:p>
            <a:r>
              <a:rPr lang="en-US" sz="2400" b="1" dirty="0" smtClean="0">
                <a:solidFill>
                  <a:srgbClr val="FF0000"/>
                </a:solidFill>
              </a:rPr>
              <a:t>9</a:t>
            </a:r>
            <a:endParaRPr lang="en-US" sz="2400" b="1" dirty="0">
              <a:solidFill>
                <a:srgbClr val="FF0000"/>
              </a:solidFill>
            </a:endParaRPr>
          </a:p>
        </p:txBody>
      </p:sp>
      <p:sp>
        <p:nvSpPr>
          <p:cNvPr id="14" name="TextBox 13"/>
          <p:cNvSpPr txBox="1"/>
          <p:nvPr/>
        </p:nvSpPr>
        <p:spPr>
          <a:xfrm>
            <a:off x="6433169" y="1419733"/>
            <a:ext cx="566442" cy="461665"/>
          </a:xfrm>
          <a:prstGeom prst="rect">
            <a:avLst/>
          </a:prstGeom>
          <a:noFill/>
        </p:spPr>
        <p:txBody>
          <a:bodyPr wrap="square" rtlCol="0">
            <a:spAutoFit/>
          </a:bodyPr>
          <a:lstStyle/>
          <a:p>
            <a:r>
              <a:rPr lang="en-US" sz="2400" b="1" dirty="0" smtClean="0">
                <a:solidFill>
                  <a:srgbClr val="FF0000"/>
                </a:solidFill>
              </a:rPr>
              <a:t>10</a:t>
            </a:r>
            <a:endParaRPr lang="en-US" sz="2400" b="1" dirty="0">
              <a:solidFill>
                <a:srgbClr val="FF0000"/>
              </a:solidFill>
            </a:endParaRPr>
          </a:p>
        </p:txBody>
      </p:sp>
      <p:sp>
        <p:nvSpPr>
          <p:cNvPr id="15" name="TextBox 14"/>
          <p:cNvSpPr txBox="1"/>
          <p:nvPr/>
        </p:nvSpPr>
        <p:spPr>
          <a:xfrm>
            <a:off x="7108853" y="2168149"/>
            <a:ext cx="550259" cy="461665"/>
          </a:xfrm>
          <a:prstGeom prst="rect">
            <a:avLst/>
          </a:prstGeom>
          <a:noFill/>
        </p:spPr>
        <p:txBody>
          <a:bodyPr wrap="square" rtlCol="0">
            <a:spAutoFit/>
          </a:bodyPr>
          <a:lstStyle/>
          <a:p>
            <a:r>
              <a:rPr lang="en-US" sz="2400" b="1" dirty="0" smtClean="0">
                <a:solidFill>
                  <a:srgbClr val="FF0000"/>
                </a:solidFill>
              </a:rPr>
              <a:t>11</a:t>
            </a:r>
            <a:endParaRPr lang="en-US" sz="2400" b="1" dirty="0">
              <a:solidFill>
                <a:srgbClr val="FF0000"/>
              </a:solidFill>
            </a:endParaRPr>
          </a:p>
        </p:txBody>
      </p:sp>
      <p:sp>
        <p:nvSpPr>
          <p:cNvPr id="16" name="TextBox 15"/>
          <p:cNvSpPr txBox="1"/>
          <p:nvPr/>
        </p:nvSpPr>
        <p:spPr>
          <a:xfrm>
            <a:off x="805159" y="1124793"/>
            <a:ext cx="2646095" cy="3970318"/>
          </a:xfrm>
          <a:prstGeom prst="rect">
            <a:avLst/>
          </a:prstGeom>
          <a:noFill/>
        </p:spPr>
        <p:txBody>
          <a:bodyPr wrap="square" rtlCol="0">
            <a:spAutoFit/>
          </a:bodyPr>
          <a:lstStyle/>
          <a:p>
            <a:pPr marL="342900" indent="-342900">
              <a:buAutoNum type="arabicPeriod"/>
            </a:pPr>
            <a:r>
              <a:rPr lang="en-US" dirty="0" smtClean="0">
                <a:solidFill>
                  <a:srgbClr val="FF0000"/>
                </a:solidFill>
              </a:rPr>
              <a:t>Montgomery County</a:t>
            </a:r>
          </a:p>
          <a:p>
            <a:pPr marL="800100" lvl="1" indent="-342900">
              <a:buAutoNum type="arabicPeriod"/>
            </a:pPr>
            <a:r>
              <a:rPr lang="en-US" dirty="0" smtClean="0">
                <a:solidFill>
                  <a:srgbClr val="FF0000"/>
                </a:solidFill>
              </a:rPr>
              <a:t>Baptist Medical</a:t>
            </a:r>
          </a:p>
          <a:p>
            <a:pPr marL="800100" lvl="1" indent="-342900">
              <a:buAutoNum type="arabicPeriod"/>
            </a:pPr>
            <a:endParaRPr lang="en-US" dirty="0" smtClean="0">
              <a:solidFill>
                <a:srgbClr val="FF0000"/>
              </a:solidFill>
            </a:endParaRPr>
          </a:p>
          <a:p>
            <a:pPr marL="342900" indent="-342900">
              <a:buAutoNum type="arabicPeriod"/>
            </a:pPr>
            <a:r>
              <a:rPr lang="en-US" dirty="0" smtClean="0">
                <a:solidFill>
                  <a:srgbClr val="FF0000"/>
                </a:solidFill>
              </a:rPr>
              <a:t>Shelby County</a:t>
            </a:r>
          </a:p>
          <a:p>
            <a:pPr marL="800100" lvl="1" indent="-342900">
              <a:buAutoNum type="arabicPeriod"/>
            </a:pPr>
            <a:r>
              <a:rPr lang="en-US" dirty="0" smtClean="0">
                <a:solidFill>
                  <a:srgbClr val="FF0000"/>
                </a:solidFill>
              </a:rPr>
              <a:t>Shelby Baptist</a:t>
            </a:r>
          </a:p>
          <a:p>
            <a:pPr marL="800100" lvl="1" indent="-342900">
              <a:buAutoNum type="arabicPeriod"/>
            </a:pPr>
            <a:endParaRPr lang="en-US" dirty="0" smtClean="0">
              <a:solidFill>
                <a:srgbClr val="FF0000"/>
              </a:solidFill>
            </a:endParaRPr>
          </a:p>
          <a:p>
            <a:pPr marL="342900" indent="-342900">
              <a:buAutoNum type="arabicPeriod"/>
            </a:pPr>
            <a:r>
              <a:rPr lang="en-US" dirty="0" smtClean="0">
                <a:solidFill>
                  <a:srgbClr val="FF0000"/>
                </a:solidFill>
              </a:rPr>
              <a:t>Baldwin County</a:t>
            </a:r>
          </a:p>
          <a:p>
            <a:pPr marL="800100" lvl="1" indent="-342900">
              <a:buAutoNum type="arabicPeriod"/>
            </a:pPr>
            <a:r>
              <a:rPr lang="en-US" dirty="0" smtClean="0">
                <a:solidFill>
                  <a:srgbClr val="FF0000"/>
                </a:solidFill>
              </a:rPr>
              <a:t>Thomas Hospital</a:t>
            </a:r>
          </a:p>
          <a:p>
            <a:pPr marL="800100" lvl="1" indent="-342900">
              <a:buAutoNum type="arabicPeriod"/>
            </a:pPr>
            <a:endParaRPr lang="en-US" dirty="0" smtClean="0">
              <a:solidFill>
                <a:srgbClr val="FF0000"/>
              </a:solidFill>
            </a:endParaRPr>
          </a:p>
          <a:p>
            <a:pPr marL="342900" indent="-342900">
              <a:buAutoNum type="arabicPeriod"/>
            </a:pPr>
            <a:r>
              <a:rPr lang="en-US" dirty="0" smtClean="0">
                <a:solidFill>
                  <a:srgbClr val="FF0000"/>
                </a:solidFill>
              </a:rPr>
              <a:t>Mobile County </a:t>
            </a:r>
          </a:p>
          <a:p>
            <a:pPr marL="800100" lvl="1" indent="-342900">
              <a:buAutoNum type="arabicPeriod"/>
            </a:pPr>
            <a:r>
              <a:rPr lang="en-US" dirty="0" smtClean="0">
                <a:solidFill>
                  <a:srgbClr val="FF0000"/>
                </a:solidFill>
              </a:rPr>
              <a:t>Infirmary Health</a:t>
            </a:r>
          </a:p>
          <a:p>
            <a:pPr marL="800100" lvl="1" indent="-342900">
              <a:buAutoNum type="arabicPeriod"/>
            </a:pPr>
            <a:endParaRPr lang="en-US" dirty="0">
              <a:solidFill>
                <a:srgbClr val="FF0000"/>
              </a:solidFill>
            </a:endParaRPr>
          </a:p>
          <a:p>
            <a:pPr marL="342900" indent="-342900">
              <a:buAutoNum type="arabicPeriod"/>
            </a:pPr>
            <a:r>
              <a:rPr lang="en-US" dirty="0" smtClean="0">
                <a:solidFill>
                  <a:srgbClr val="FF0000"/>
                </a:solidFill>
              </a:rPr>
              <a:t>Birmingham City</a:t>
            </a:r>
          </a:p>
          <a:p>
            <a:pPr marL="800100" lvl="1" indent="-342900">
              <a:buAutoNum type="arabicPeriod"/>
            </a:pPr>
            <a:r>
              <a:rPr lang="en-US" dirty="0" smtClean="0">
                <a:solidFill>
                  <a:srgbClr val="FF0000"/>
                </a:solidFill>
              </a:rPr>
              <a:t>UAB</a:t>
            </a:r>
            <a:endParaRPr lang="en-US" dirty="0">
              <a:solidFill>
                <a:srgbClr val="FF0000"/>
              </a:solidFill>
            </a:endParaRPr>
          </a:p>
        </p:txBody>
      </p:sp>
      <p:sp>
        <p:nvSpPr>
          <p:cNvPr id="17" name="TextBox 16"/>
          <p:cNvSpPr txBox="1"/>
          <p:nvPr/>
        </p:nvSpPr>
        <p:spPr>
          <a:xfrm>
            <a:off x="8529005" y="728283"/>
            <a:ext cx="2957638" cy="5632311"/>
          </a:xfrm>
          <a:prstGeom prst="rect">
            <a:avLst/>
          </a:prstGeom>
          <a:noFill/>
        </p:spPr>
        <p:txBody>
          <a:bodyPr wrap="square" rtlCol="0">
            <a:spAutoFit/>
          </a:bodyPr>
          <a:lstStyle/>
          <a:p>
            <a:pPr marL="342900" indent="-342900">
              <a:buAutoNum type="arabicPeriod" startAt="6"/>
            </a:pPr>
            <a:r>
              <a:rPr lang="en-US" dirty="0" smtClean="0">
                <a:solidFill>
                  <a:srgbClr val="FF0000"/>
                </a:solidFill>
              </a:rPr>
              <a:t>Madison County</a:t>
            </a:r>
          </a:p>
          <a:p>
            <a:pPr marL="800100" lvl="1" indent="-342900">
              <a:buAutoNum type="arabicPeriod"/>
            </a:pPr>
            <a:r>
              <a:rPr lang="en-US" dirty="0" smtClean="0">
                <a:solidFill>
                  <a:srgbClr val="FF0000"/>
                </a:solidFill>
              </a:rPr>
              <a:t>Huntsville Hospital</a:t>
            </a:r>
          </a:p>
          <a:p>
            <a:pPr marL="800100" lvl="1" indent="-342900">
              <a:buAutoNum type="arabicPeriod"/>
            </a:pPr>
            <a:endParaRPr lang="en-US" dirty="0">
              <a:solidFill>
                <a:srgbClr val="FF0000"/>
              </a:solidFill>
            </a:endParaRPr>
          </a:p>
          <a:p>
            <a:pPr marL="342900" indent="-342900">
              <a:buAutoNum type="arabicPeriod" startAt="6"/>
            </a:pPr>
            <a:r>
              <a:rPr lang="en-US" dirty="0" smtClean="0">
                <a:solidFill>
                  <a:srgbClr val="FF0000"/>
                </a:solidFill>
              </a:rPr>
              <a:t>Tuscaloosa County</a:t>
            </a:r>
          </a:p>
          <a:p>
            <a:pPr marL="857250" lvl="1" indent="-400050">
              <a:buAutoNum type="romanUcPeriod"/>
            </a:pPr>
            <a:r>
              <a:rPr lang="en-US" dirty="0" smtClean="0">
                <a:solidFill>
                  <a:srgbClr val="FF0000"/>
                </a:solidFill>
              </a:rPr>
              <a:t>VA Medical Center</a:t>
            </a:r>
          </a:p>
          <a:p>
            <a:pPr marL="857250" lvl="1" indent="-400050">
              <a:buAutoNum type="romanUcPeriod"/>
            </a:pPr>
            <a:endParaRPr lang="en-US" dirty="0">
              <a:solidFill>
                <a:srgbClr val="FF0000"/>
              </a:solidFill>
            </a:endParaRPr>
          </a:p>
          <a:p>
            <a:pPr marL="400050" indent="-400050">
              <a:buAutoNum type="arabicPeriod" startAt="6"/>
            </a:pPr>
            <a:r>
              <a:rPr lang="en-US" dirty="0" smtClean="0">
                <a:solidFill>
                  <a:srgbClr val="FF0000"/>
                </a:solidFill>
              </a:rPr>
              <a:t>Mobile County</a:t>
            </a:r>
          </a:p>
          <a:p>
            <a:pPr marL="857250" lvl="1" indent="-400050">
              <a:buAutoNum type="romanUcPeriod"/>
            </a:pPr>
            <a:r>
              <a:rPr lang="en-US" dirty="0" smtClean="0">
                <a:solidFill>
                  <a:srgbClr val="FF0000"/>
                </a:solidFill>
              </a:rPr>
              <a:t>Providence Hospital</a:t>
            </a:r>
          </a:p>
          <a:p>
            <a:pPr marL="857250" lvl="1" indent="-400050">
              <a:buAutoNum type="romanUcPeriod"/>
            </a:pPr>
            <a:endParaRPr lang="en-US" dirty="0">
              <a:solidFill>
                <a:srgbClr val="FF0000"/>
              </a:solidFill>
            </a:endParaRPr>
          </a:p>
          <a:p>
            <a:pPr marL="400050" indent="-400050">
              <a:buAutoNum type="arabicPeriod" startAt="6"/>
            </a:pPr>
            <a:r>
              <a:rPr lang="en-US" dirty="0" smtClean="0">
                <a:solidFill>
                  <a:srgbClr val="FF0000"/>
                </a:solidFill>
              </a:rPr>
              <a:t>Etowah County</a:t>
            </a:r>
          </a:p>
          <a:p>
            <a:pPr marL="857250" lvl="1" indent="-400050">
              <a:buAutoNum type="romanUcPeriod"/>
            </a:pPr>
            <a:r>
              <a:rPr lang="en-US" dirty="0" smtClean="0">
                <a:solidFill>
                  <a:srgbClr val="FF0000"/>
                </a:solidFill>
              </a:rPr>
              <a:t>Gadsden Regional </a:t>
            </a:r>
          </a:p>
          <a:p>
            <a:pPr marL="857250" lvl="1" indent="-400050">
              <a:buAutoNum type="romanUcPeriod"/>
            </a:pPr>
            <a:endParaRPr lang="en-US" dirty="0">
              <a:solidFill>
                <a:srgbClr val="FF0000"/>
              </a:solidFill>
            </a:endParaRPr>
          </a:p>
          <a:p>
            <a:pPr marL="400050" indent="-400050">
              <a:buAutoNum type="arabicPeriod" startAt="6"/>
            </a:pPr>
            <a:r>
              <a:rPr lang="en-US" dirty="0" smtClean="0">
                <a:solidFill>
                  <a:srgbClr val="FF0000"/>
                </a:solidFill>
              </a:rPr>
              <a:t>Marshall County</a:t>
            </a:r>
          </a:p>
          <a:p>
            <a:pPr marL="857250" lvl="1" indent="-400050">
              <a:buAutoNum type="romanUcPeriod"/>
            </a:pPr>
            <a:r>
              <a:rPr lang="en-US" dirty="0" smtClean="0">
                <a:solidFill>
                  <a:srgbClr val="FF0000"/>
                </a:solidFill>
              </a:rPr>
              <a:t>Marshall Medical</a:t>
            </a:r>
          </a:p>
          <a:p>
            <a:pPr marL="857250" lvl="1" indent="-400050">
              <a:buAutoNum type="romanUcPeriod"/>
            </a:pPr>
            <a:endParaRPr lang="en-US" dirty="0">
              <a:solidFill>
                <a:srgbClr val="FF0000"/>
              </a:solidFill>
            </a:endParaRPr>
          </a:p>
          <a:p>
            <a:pPr marL="400050" indent="-400050">
              <a:buAutoNum type="arabicPeriod" startAt="6"/>
            </a:pPr>
            <a:r>
              <a:rPr lang="en-US" dirty="0" smtClean="0">
                <a:solidFill>
                  <a:srgbClr val="FF0000"/>
                </a:solidFill>
              </a:rPr>
              <a:t>Calhoun County</a:t>
            </a:r>
          </a:p>
          <a:p>
            <a:pPr lvl="1"/>
            <a:r>
              <a:rPr lang="en-US" dirty="0" smtClean="0">
                <a:solidFill>
                  <a:srgbClr val="FF0000"/>
                </a:solidFill>
              </a:rPr>
              <a:t>I.  Northeast Alabama Regional Medical Center</a:t>
            </a:r>
          </a:p>
          <a:p>
            <a:pPr marL="857250" lvl="1" indent="-400050">
              <a:buAutoNum type="arabicPeriod" startAt="6"/>
            </a:pPr>
            <a:endParaRPr lang="en-US" dirty="0">
              <a:solidFill>
                <a:srgbClr val="FF0000"/>
              </a:solidFill>
            </a:endParaRPr>
          </a:p>
          <a:p>
            <a:pPr marL="400050" indent="-400050">
              <a:buAutoNum type="arabicPeriod" startAt="6"/>
            </a:pPr>
            <a:endParaRPr lang="en-US" dirty="0" smtClean="0">
              <a:solidFill>
                <a:srgbClr val="FF0000"/>
              </a:solidFill>
            </a:endParaRPr>
          </a:p>
        </p:txBody>
      </p:sp>
      <p:sp>
        <p:nvSpPr>
          <p:cNvPr id="18" name="TextBox 17"/>
          <p:cNvSpPr txBox="1"/>
          <p:nvPr/>
        </p:nvSpPr>
        <p:spPr>
          <a:xfrm>
            <a:off x="2018962" y="202301"/>
            <a:ext cx="8330753" cy="584775"/>
          </a:xfrm>
          <a:prstGeom prst="rect">
            <a:avLst/>
          </a:prstGeom>
          <a:noFill/>
        </p:spPr>
        <p:txBody>
          <a:bodyPr wrap="square" rtlCol="0">
            <a:spAutoFit/>
          </a:bodyPr>
          <a:lstStyle/>
          <a:p>
            <a:r>
              <a:rPr lang="en-US" sz="3200" b="1" dirty="0" smtClean="0">
                <a:ln w="22225">
                  <a:solidFill>
                    <a:schemeClr val="accent2"/>
                  </a:solidFill>
                  <a:prstDash val="solid"/>
                </a:ln>
                <a:solidFill>
                  <a:srgbClr val="FF0000"/>
                </a:solidFill>
              </a:rPr>
              <a:t>Alabama Project SEARCH Sites</a:t>
            </a:r>
            <a:endParaRPr lang="en-US" sz="3200" dirty="0">
              <a:solidFill>
                <a:srgbClr val="FF0000"/>
              </a:solidFill>
            </a:endParaRPr>
          </a:p>
        </p:txBody>
      </p:sp>
      <p:sp>
        <p:nvSpPr>
          <p:cNvPr id="19" name="Rectangle 18"/>
          <p:cNvSpPr/>
          <p:nvPr/>
        </p:nvSpPr>
        <p:spPr>
          <a:xfrm>
            <a:off x="3660365" y="2967335"/>
            <a:ext cx="4871270" cy="923330"/>
          </a:xfrm>
          <a:prstGeom prst="rect">
            <a:avLst/>
          </a:prstGeom>
          <a:noFill/>
        </p:spPr>
        <p:txBody>
          <a:bodyPr wrap="none" lIns="91440" tIns="45720" rIns="91440" bIns="45720">
            <a:spAutoFit/>
          </a:bodyPr>
          <a:lstStyle/>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Your text here</a:t>
            </a:r>
          </a:p>
        </p:txBody>
      </p:sp>
    </p:spTree>
    <p:extLst>
      <p:ext uri="{BB962C8B-B14F-4D97-AF65-F5344CB8AC3E}">
        <p14:creationId xmlns:p14="http://schemas.microsoft.com/office/powerpoint/2010/main" val="40771498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604099" y="997388"/>
            <a:ext cx="5665937" cy="4988487"/>
          </a:xfrm>
          <a:prstGeom prst="rect">
            <a:avLst/>
          </a:prstGeom>
        </p:spPr>
      </p:pic>
      <p:sp>
        <p:nvSpPr>
          <p:cNvPr id="3" name="Title 1"/>
          <p:cNvSpPr txBox="1">
            <a:spLocks/>
          </p:cNvSpPr>
          <p:nvPr/>
        </p:nvSpPr>
        <p:spPr>
          <a:xfrm>
            <a:off x="961842" y="200025"/>
            <a:ext cx="5980982" cy="1706413"/>
          </a:xfrm>
          <a:prstGeom prst="rect">
            <a:avLst/>
          </a:prstGeom>
        </p:spPr>
        <p:txBody>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dirty="0" smtClean="0">
                <a:solidFill>
                  <a:schemeClr val="tx1"/>
                </a:solidFill>
              </a:rPr>
              <a:t>Tori Blocker</a:t>
            </a:r>
            <a:endParaRPr lang="en-US" dirty="0">
              <a:solidFill>
                <a:schemeClr val="tx1"/>
              </a:solidFill>
            </a:endParaRPr>
          </a:p>
        </p:txBody>
      </p:sp>
      <p:sp>
        <p:nvSpPr>
          <p:cNvPr id="4" name="Subtitle 2"/>
          <p:cNvSpPr txBox="1">
            <a:spLocks/>
          </p:cNvSpPr>
          <p:nvPr/>
        </p:nvSpPr>
        <p:spPr>
          <a:xfrm>
            <a:off x="1033730" y="2001328"/>
            <a:ext cx="5828316" cy="4323272"/>
          </a:xfrm>
          <a:prstGeom prst="rect">
            <a:avLst/>
          </a:prstGeom>
        </p:spPr>
        <p:txBody>
          <a:bodyPr>
            <a:normAutofit fontScale="925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b="1" dirty="0" smtClean="0">
                <a:solidFill>
                  <a:schemeClr val="tx1"/>
                </a:solidFill>
              </a:rPr>
              <a:t>Laboratory</a:t>
            </a:r>
          </a:p>
          <a:p>
            <a:r>
              <a:rPr lang="en-US" sz="2800" b="1" dirty="0" smtClean="0">
                <a:solidFill>
                  <a:schemeClr val="tx1"/>
                </a:solidFill>
              </a:rPr>
              <a:t>Tori sends and receives lab specimens from other departments, she fills test tube flats for the phlebotomists, unpacks boxes and stocks the contents.  She will assist the phlebotomists with patients on occasion</a:t>
            </a:r>
            <a:r>
              <a:rPr lang="en-US" b="1" dirty="0" smtClean="0">
                <a:solidFill>
                  <a:schemeClr val="tx1"/>
                </a:solidFill>
              </a:rPr>
              <a:t>.</a:t>
            </a:r>
          </a:p>
          <a:p>
            <a:r>
              <a:rPr lang="en-US" sz="2800" b="1" dirty="0" smtClean="0">
                <a:solidFill>
                  <a:schemeClr val="tx1"/>
                </a:solidFill>
              </a:rPr>
              <a:t>Tori has become much more independent in her elevator use.</a:t>
            </a:r>
          </a:p>
          <a:p>
            <a:endParaRPr lang="en-US" dirty="0"/>
          </a:p>
        </p:txBody>
      </p:sp>
    </p:spTree>
    <p:extLst>
      <p:ext uri="{BB962C8B-B14F-4D97-AF65-F5344CB8AC3E}">
        <p14:creationId xmlns:p14="http://schemas.microsoft.com/office/powerpoint/2010/main" val="2055480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28833" y="198409"/>
            <a:ext cx="6021238" cy="1380226"/>
          </a:xfrm>
          <a:prstGeom prst="rect">
            <a:avLst/>
          </a:prstGeom>
        </p:spPr>
        <p:txBody>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dirty="0" smtClean="0">
                <a:solidFill>
                  <a:schemeClr val="tx1"/>
                </a:solidFill>
              </a:rPr>
              <a:t>Wesley Stewart </a:t>
            </a:r>
            <a:endParaRPr lang="en-US" dirty="0">
              <a:solidFill>
                <a:schemeClr val="tx1"/>
              </a:solidFill>
            </a:endParaRPr>
          </a:p>
        </p:txBody>
      </p:sp>
      <p:sp>
        <p:nvSpPr>
          <p:cNvPr id="3" name="Subtitle 2"/>
          <p:cNvSpPr txBox="1">
            <a:spLocks/>
          </p:cNvSpPr>
          <p:nvPr/>
        </p:nvSpPr>
        <p:spPr>
          <a:xfrm>
            <a:off x="828833" y="1742535"/>
            <a:ext cx="6383546" cy="4882551"/>
          </a:xfrm>
          <a:prstGeom prst="rect">
            <a:avLst/>
          </a:prstGeom>
        </p:spPr>
        <p:txBody>
          <a:bodyP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sz="2800" dirty="0" smtClean="0">
                <a:solidFill>
                  <a:schemeClr val="tx1"/>
                </a:solidFill>
              </a:rPr>
              <a:t>Sterilization</a:t>
            </a:r>
          </a:p>
          <a:p>
            <a:r>
              <a:rPr lang="en-US" sz="2800" dirty="0" smtClean="0">
                <a:solidFill>
                  <a:schemeClr val="tx1"/>
                </a:solidFill>
              </a:rPr>
              <a:t>Wesley cleans instruments and drills, places the instruments on the surgery trays, assists with decontamination, and removes instruments from the washing machine.</a:t>
            </a:r>
          </a:p>
          <a:p>
            <a:r>
              <a:rPr lang="en-US" sz="2800" dirty="0" smtClean="0">
                <a:solidFill>
                  <a:schemeClr val="tx1"/>
                </a:solidFill>
              </a:rPr>
              <a:t>Wesley was offered a p.m. job, but he would not have transportation for that shift.</a:t>
            </a:r>
            <a:endParaRPr lang="en-US" sz="28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639715" y="1117236"/>
            <a:ext cx="5957050" cy="4467787"/>
          </a:xfrm>
          <a:prstGeom prst="rect">
            <a:avLst/>
          </a:prstGeom>
        </p:spPr>
      </p:pic>
    </p:spTree>
    <p:extLst>
      <p:ext uri="{BB962C8B-B14F-4D97-AF65-F5344CB8AC3E}">
        <p14:creationId xmlns:p14="http://schemas.microsoft.com/office/powerpoint/2010/main" val="3738910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91830" y="1"/>
            <a:ext cx="4765566" cy="1503333"/>
          </a:xfrm>
          <a:prstGeom prst="rect">
            <a:avLst/>
          </a:prstGeom>
        </p:spPr>
        <p:txBody>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dirty="0" smtClean="0">
                <a:solidFill>
                  <a:schemeClr val="tx1"/>
                </a:solidFill>
              </a:rPr>
              <a:t>William Walker </a:t>
            </a:r>
            <a:endParaRPr lang="en-US" dirty="0">
              <a:solidFill>
                <a:schemeClr val="tx1"/>
              </a:solidFill>
            </a:endParaRPr>
          </a:p>
        </p:txBody>
      </p:sp>
      <p:sp>
        <p:nvSpPr>
          <p:cNvPr id="3" name="Subtitle 2"/>
          <p:cNvSpPr txBox="1">
            <a:spLocks/>
          </p:cNvSpPr>
          <p:nvPr/>
        </p:nvSpPr>
        <p:spPr>
          <a:xfrm>
            <a:off x="1426344" y="1891523"/>
            <a:ext cx="4271455" cy="4830792"/>
          </a:xfrm>
          <a:prstGeom prst="rect">
            <a:avLst/>
          </a:prstGeom>
        </p:spPr>
        <p:txBody>
          <a:bodyPr>
            <a:normAutofit fontScale="925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sz="2800" dirty="0" smtClean="0">
                <a:solidFill>
                  <a:schemeClr val="tx1"/>
                </a:solidFill>
              </a:rPr>
              <a:t>Wellness Center</a:t>
            </a:r>
          </a:p>
          <a:p>
            <a:r>
              <a:rPr lang="en-US" sz="2800" dirty="0" smtClean="0">
                <a:solidFill>
                  <a:schemeClr val="tx1"/>
                </a:solidFill>
              </a:rPr>
              <a:t>William works the front desk greeting and giving information, restocks towels, and cleans beds and equipment.  William has assisted in programs with the seniors.</a:t>
            </a:r>
          </a:p>
          <a:p>
            <a:r>
              <a:rPr lang="en-US" sz="2800" dirty="0" smtClean="0">
                <a:solidFill>
                  <a:schemeClr val="tx1"/>
                </a:solidFill>
              </a:rPr>
              <a:t>William has been doing a great job, and he travels to the Wellness Center independently.</a:t>
            </a:r>
            <a:endParaRPr lang="en-US" sz="28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224417" y="1656309"/>
            <a:ext cx="5833797" cy="3297560"/>
          </a:xfrm>
          <a:prstGeom prst="rect">
            <a:avLst/>
          </a:prstGeom>
        </p:spPr>
      </p:pic>
    </p:spTree>
    <p:extLst>
      <p:ext uri="{BB962C8B-B14F-4D97-AF65-F5344CB8AC3E}">
        <p14:creationId xmlns:p14="http://schemas.microsoft.com/office/powerpoint/2010/main" val="4034724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973" y="327089"/>
            <a:ext cx="3735887" cy="130576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33" y="3974840"/>
            <a:ext cx="1888427" cy="2510907"/>
          </a:xfrm>
          <a:prstGeom prst="rect">
            <a:avLst/>
          </a:prstGeom>
        </p:spPr>
      </p:pic>
      <p:sp>
        <p:nvSpPr>
          <p:cNvPr id="2" name="Rectangle 1"/>
          <p:cNvSpPr/>
          <p:nvPr/>
        </p:nvSpPr>
        <p:spPr>
          <a:xfrm>
            <a:off x="1660851" y="588346"/>
            <a:ext cx="9321280" cy="4955203"/>
          </a:xfrm>
          <a:prstGeom prst="rect">
            <a:avLst/>
          </a:prstGeom>
        </p:spPr>
        <p:txBody>
          <a:bodyPr wrap="square">
            <a:spAutoFit/>
          </a:bodyPr>
          <a:lstStyle/>
          <a:p>
            <a:r>
              <a:rPr lang="en-US" sz="3200" b="1" dirty="0" smtClean="0"/>
              <a:t>Employment First:  </a:t>
            </a:r>
          </a:p>
          <a:p>
            <a:endParaRPr lang="en-US" sz="3200" b="1" dirty="0" smtClean="0"/>
          </a:p>
          <a:p>
            <a:pPr marL="742950" lvl="1" indent="-285750">
              <a:buFont typeface="Arial" panose="020B0604020202020204" pitchFamily="34" charset="0"/>
              <a:buChar char="•"/>
            </a:pPr>
            <a:r>
              <a:rPr lang="en-US" sz="3200" dirty="0" smtClean="0"/>
              <a:t>The intent is to raise expectations that employment should be prioritized for individuals with disabilities. </a:t>
            </a:r>
          </a:p>
          <a:p>
            <a:pPr marL="742950" lvl="1" indent="-285750">
              <a:buFont typeface="Arial" panose="020B0604020202020204" pitchFamily="34" charset="0"/>
              <a:buChar char="•"/>
            </a:pPr>
            <a:endParaRPr lang="en-US" sz="1000" dirty="0" smtClean="0"/>
          </a:p>
          <a:p>
            <a:pPr marL="742950" lvl="1" indent="-285750">
              <a:buFont typeface="Arial" panose="020B0604020202020204" pitchFamily="34" charset="0"/>
              <a:buChar char="•"/>
            </a:pPr>
            <a:r>
              <a:rPr lang="en-US" sz="3200" dirty="0" smtClean="0"/>
              <a:t>Transformation – Facility Based – Community 				Based Model </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sz="3200" dirty="0" smtClean="0"/>
              <a:t>Employment First might be defined as changing a system to better support integrated employment. </a:t>
            </a:r>
            <a:endParaRPr lang="en-US" sz="32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792" y="1082351"/>
            <a:ext cx="1769894" cy="2631233"/>
          </a:xfrm>
          <a:prstGeom prst="rect">
            <a:avLst/>
          </a:prstGeom>
        </p:spPr>
      </p:pic>
    </p:spTree>
    <p:extLst>
      <p:ext uri="{BB962C8B-B14F-4D97-AF65-F5344CB8AC3E}">
        <p14:creationId xmlns:p14="http://schemas.microsoft.com/office/powerpoint/2010/main" val="5518274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5">
            <a:extLst>
              <a:ext uri="{FF2B5EF4-FFF2-40B4-BE49-F238E27FC236}">
                <a16:creationId xmlns:a16="http://schemas.microsoft.com/office/drawing/2014/main" xmlns="" id="{86837596-891A-4DAE-81D6-387030A9A804}"/>
              </a:ext>
            </a:extLst>
          </p:cNvPr>
          <p:cNvPicPr>
            <a:picLocks noChangeAspect="1"/>
          </p:cNvPicPr>
          <p:nvPr/>
        </p:nvPicPr>
        <p:blipFill rotWithShape="1">
          <a:blip r:embed="rId2"/>
          <a:srcRect r="2" b="15216"/>
          <a:stretch/>
        </p:blipFill>
        <p:spPr>
          <a:xfrm>
            <a:off x="1" y="10"/>
            <a:ext cx="6066502" cy="6857989"/>
          </a:xfrm>
          <a:prstGeom prst="rect">
            <a:avLst/>
          </a:prstGeom>
        </p:spPr>
      </p:pic>
      <p:sp>
        <p:nvSpPr>
          <p:cNvPr id="3" name="Title 1">
            <a:extLst>
              <a:ext uri="{FF2B5EF4-FFF2-40B4-BE49-F238E27FC236}">
                <a16:creationId xmlns:a16="http://schemas.microsoft.com/office/drawing/2014/main" xmlns="" id="{B1A46008-A277-4D2C-81CA-13C94A6CACDA}"/>
              </a:ext>
            </a:extLst>
          </p:cNvPr>
          <p:cNvSpPr txBox="1">
            <a:spLocks/>
          </p:cNvSpPr>
          <p:nvPr/>
        </p:nvSpPr>
        <p:spPr>
          <a:xfrm>
            <a:off x="6400800" y="484632"/>
            <a:ext cx="5299586" cy="160934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r>
              <a:rPr lang="en-US" sz="4000" smtClean="0"/>
              <a:t>Cam’Ron Hamilton</a:t>
            </a:r>
            <a:endParaRPr lang="en-US" sz="4000" dirty="0"/>
          </a:p>
        </p:txBody>
      </p:sp>
      <p:sp>
        <p:nvSpPr>
          <p:cNvPr id="4" name="Text Placeholder 3">
            <a:extLst>
              <a:ext uri="{FF2B5EF4-FFF2-40B4-BE49-F238E27FC236}">
                <a16:creationId xmlns:a16="http://schemas.microsoft.com/office/drawing/2014/main" xmlns="" id="{2AA3E122-1824-451E-B5CB-7F0F11C080F9}"/>
              </a:ext>
            </a:extLst>
          </p:cNvPr>
          <p:cNvSpPr txBox="1">
            <a:spLocks/>
          </p:cNvSpPr>
          <p:nvPr/>
        </p:nvSpPr>
        <p:spPr>
          <a:xfrm>
            <a:off x="6400799" y="1795731"/>
            <a:ext cx="5299585" cy="4404758"/>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indent="-182880">
              <a:lnSpc>
                <a:spcPct val="90000"/>
              </a:lnSpc>
              <a:buFont typeface="Wingdings" pitchFamily="2" charset="2"/>
              <a:buChar char="§"/>
            </a:pPr>
            <a:r>
              <a:rPr lang="en-US" sz="2400" smtClean="0">
                <a:solidFill>
                  <a:schemeClr val="tx1"/>
                </a:solidFill>
              </a:rPr>
              <a:t>Rotation 1-Pharmacy</a:t>
            </a:r>
          </a:p>
          <a:p>
            <a:pPr indent="-182880">
              <a:lnSpc>
                <a:spcPct val="90000"/>
              </a:lnSpc>
              <a:buFont typeface="Wingdings" pitchFamily="2" charset="2"/>
              <a:buChar char="§"/>
            </a:pPr>
            <a:r>
              <a:rPr lang="en-US" sz="2400" smtClean="0">
                <a:solidFill>
                  <a:schemeClr val="tx1"/>
                </a:solidFill>
              </a:rPr>
              <a:t>Detailed and Precise</a:t>
            </a:r>
          </a:p>
          <a:p>
            <a:pPr indent="-182880">
              <a:lnSpc>
                <a:spcPct val="90000"/>
              </a:lnSpc>
              <a:buFont typeface="Wingdings" pitchFamily="2" charset="2"/>
              <a:buChar char="§"/>
            </a:pPr>
            <a:r>
              <a:rPr lang="en-US" sz="2400" smtClean="0">
                <a:solidFill>
                  <a:schemeClr val="tx1"/>
                </a:solidFill>
              </a:rPr>
              <a:t>Capable of sorting return and expired medication appropriately</a:t>
            </a:r>
          </a:p>
          <a:p>
            <a:pPr indent="-182880">
              <a:lnSpc>
                <a:spcPct val="90000"/>
              </a:lnSpc>
              <a:buFont typeface="Wingdings" pitchFamily="2" charset="2"/>
              <a:buChar char="§"/>
            </a:pPr>
            <a:r>
              <a:rPr lang="en-US" sz="2400" smtClean="0">
                <a:solidFill>
                  <a:schemeClr val="tx1"/>
                </a:solidFill>
              </a:rPr>
              <a:t>Demonstrates speed, accuracy, and consistency</a:t>
            </a:r>
          </a:p>
          <a:p>
            <a:pPr indent="-182880">
              <a:lnSpc>
                <a:spcPct val="90000"/>
              </a:lnSpc>
              <a:buFont typeface="Wingdings" pitchFamily="2" charset="2"/>
              <a:buChar char="§"/>
            </a:pPr>
            <a:r>
              <a:rPr lang="en-US" sz="2400" smtClean="0">
                <a:solidFill>
                  <a:schemeClr val="tx1"/>
                </a:solidFill>
              </a:rPr>
              <a:t>Has minimized and/or eliminated most socially offensive behaviors</a:t>
            </a:r>
          </a:p>
          <a:p>
            <a:pPr indent="-182880">
              <a:lnSpc>
                <a:spcPct val="90000"/>
              </a:lnSpc>
              <a:buFont typeface="Wingdings" pitchFamily="2" charset="2"/>
              <a:buChar char="§"/>
            </a:pPr>
            <a:r>
              <a:rPr lang="en-US" sz="2400" smtClean="0">
                <a:solidFill>
                  <a:schemeClr val="tx1"/>
                </a:solidFill>
              </a:rPr>
              <a:t>Has challenges with eye contact and reciprocal conversation</a:t>
            </a:r>
            <a:endParaRPr lang="en-US" sz="2400" dirty="0">
              <a:solidFill>
                <a:schemeClr val="tx1"/>
              </a:solidFill>
            </a:endParaRPr>
          </a:p>
        </p:txBody>
      </p:sp>
    </p:spTree>
    <p:extLst>
      <p:ext uri="{BB962C8B-B14F-4D97-AF65-F5344CB8AC3E}">
        <p14:creationId xmlns:p14="http://schemas.microsoft.com/office/powerpoint/2010/main" val="9215552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5">
            <a:extLst>
              <a:ext uri="{FF2B5EF4-FFF2-40B4-BE49-F238E27FC236}">
                <a16:creationId xmlns:a16="http://schemas.microsoft.com/office/drawing/2014/main" xmlns="" id="{E47698AB-A1B8-4192-A177-9CA04452FCE6}"/>
              </a:ext>
            </a:extLst>
          </p:cNvPr>
          <p:cNvPicPr>
            <a:picLocks noChangeAspect="1"/>
          </p:cNvPicPr>
          <p:nvPr/>
        </p:nvPicPr>
        <p:blipFill rotWithShape="1">
          <a:blip r:embed="rId2"/>
          <a:srcRect t="6073" b="3586"/>
          <a:stretch/>
        </p:blipFill>
        <p:spPr>
          <a:xfrm rot="5400000">
            <a:off x="6779503" y="1105637"/>
            <a:ext cx="6858000" cy="4646726"/>
          </a:xfrm>
          <a:prstGeom prst="rect">
            <a:avLst/>
          </a:prstGeom>
        </p:spPr>
      </p:pic>
      <p:sp>
        <p:nvSpPr>
          <p:cNvPr id="3" name="Title 1">
            <a:extLst>
              <a:ext uri="{FF2B5EF4-FFF2-40B4-BE49-F238E27FC236}">
                <a16:creationId xmlns:a16="http://schemas.microsoft.com/office/drawing/2014/main" xmlns="" id="{DA32DCAB-96D7-4EF2-AD29-8225937B6497}"/>
              </a:ext>
            </a:extLst>
          </p:cNvPr>
          <p:cNvSpPr txBox="1">
            <a:spLocks/>
          </p:cNvSpPr>
          <p:nvPr/>
        </p:nvSpPr>
        <p:spPr>
          <a:xfrm>
            <a:off x="722146" y="484632"/>
            <a:ext cx="6743844" cy="8619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r>
              <a:rPr lang="en-US" sz="4800" smtClean="0"/>
              <a:t>Jeremiah Jackson</a:t>
            </a:r>
            <a:endParaRPr lang="en-US" sz="4800" dirty="0"/>
          </a:p>
        </p:txBody>
      </p:sp>
      <p:sp>
        <p:nvSpPr>
          <p:cNvPr id="4" name="Text Placeholder 3">
            <a:extLst>
              <a:ext uri="{FF2B5EF4-FFF2-40B4-BE49-F238E27FC236}">
                <a16:creationId xmlns:a16="http://schemas.microsoft.com/office/drawing/2014/main" xmlns="" id="{3DD4ED14-2AFB-4A8D-9D88-6C261BBC547E}"/>
              </a:ext>
            </a:extLst>
          </p:cNvPr>
          <p:cNvSpPr txBox="1">
            <a:spLocks/>
          </p:cNvSpPr>
          <p:nvPr/>
        </p:nvSpPr>
        <p:spPr>
          <a:xfrm>
            <a:off x="722145" y="1346549"/>
            <a:ext cx="6743845" cy="4722312"/>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indent="-182880">
              <a:lnSpc>
                <a:spcPct val="90000"/>
              </a:lnSpc>
              <a:buFont typeface="Wingdings" pitchFamily="2" charset="2"/>
              <a:buChar char="§"/>
            </a:pPr>
            <a:r>
              <a:rPr lang="en-US" sz="2400" smtClean="0">
                <a:solidFill>
                  <a:schemeClr val="tx1"/>
                </a:solidFill>
              </a:rPr>
              <a:t>Rotation 1 –Material Management (Supply)</a:t>
            </a:r>
          </a:p>
          <a:p>
            <a:pPr indent="-182880">
              <a:lnSpc>
                <a:spcPct val="90000"/>
              </a:lnSpc>
              <a:buFont typeface="Wingdings" pitchFamily="2" charset="2"/>
              <a:buChar char="§"/>
            </a:pPr>
            <a:r>
              <a:rPr lang="en-US" sz="2400" smtClean="0">
                <a:solidFill>
                  <a:schemeClr val="tx1"/>
                </a:solidFill>
              </a:rPr>
              <a:t>During the first week of training, began completing all tasks independently.</a:t>
            </a:r>
          </a:p>
          <a:p>
            <a:pPr indent="-182880">
              <a:lnSpc>
                <a:spcPct val="90000"/>
              </a:lnSpc>
              <a:buFont typeface="Wingdings" pitchFamily="2" charset="2"/>
              <a:buChar char="§"/>
            </a:pPr>
            <a:r>
              <a:rPr lang="en-US" sz="2400" smtClean="0">
                <a:solidFill>
                  <a:schemeClr val="tx1"/>
                </a:solidFill>
              </a:rPr>
              <a:t>Has received praises from co-workers on his ability to quickly comprehend and perform tasks adequately.</a:t>
            </a:r>
          </a:p>
          <a:p>
            <a:pPr indent="-182880">
              <a:lnSpc>
                <a:spcPct val="90000"/>
              </a:lnSpc>
              <a:buFont typeface="Wingdings" pitchFamily="2" charset="2"/>
              <a:buChar char="§"/>
            </a:pPr>
            <a:r>
              <a:rPr lang="en-US" sz="2400" smtClean="0">
                <a:solidFill>
                  <a:schemeClr val="tx1"/>
                </a:solidFill>
              </a:rPr>
              <a:t>Has become comfortable and is beginning to take on similar behaviors as that of his co-workers.  </a:t>
            </a:r>
          </a:p>
          <a:p>
            <a:pPr indent="-182880">
              <a:lnSpc>
                <a:spcPct val="90000"/>
              </a:lnSpc>
              <a:buFont typeface="Wingdings" pitchFamily="2" charset="2"/>
              <a:buChar char="§"/>
            </a:pPr>
            <a:r>
              <a:rPr lang="en-US" sz="2400" smtClean="0">
                <a:solidFill>
                  <a:schemeClr val="tx1"/>
                </a:solidFill>
              </a:rPr>
              <a:t>Has to be prompted to initiate other tasks whenever there is down time.</a:t>
            </a:r>
          </a:p>
          <a:p>
            <a:pPr indent="-182880">
              <a:lnSpc>
                <a:spcPct val="90000"/>
              </a:lnSpc>
              <a:buFont typeface="Wingdings" pitchFamily="2" charset="2"/>
              <a:buChar char="§"/>
            </a:pPr>
            <a:r>
              <a:rPr lang="en-US" sz="2400" smtClean="0">
                <a:solidFill>
                  <a:schemeClr val="tx1"/>
                </a:solidFill>
              </a:rPr>
              <a:t>Will not communicate to others when he doesn’t understand what has been said</a:t>
            </a:r>
            <a:endParaRPr lang="en-US" sz="2400" dirty="0">
              <a:solidFill>
                <a:schemeClr val="tx1"/>
              </a:solidFill>
            </a:endParaRPr>
          </a:p>
        </p:txBody>
      </p:sp>
    </p:spTree>
    <p:extLst>
      <p:ext uri="{BB962C8B-B14F-4D97-AF65-F5344CB8AC3E}">
        <p14:creationId xmlns:p14="http://schemas.microsoft.com/office/powerpoint/2010/main" val="21175720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5">
            <a:extLst>
              <a:ext uri="{FF2B5EF4-FFF2-40B4-BE49-F238E27FC236}">
                <a16:creationId xmlns:a16="http://schemas.microsoft.com/office/drawing/2014/main" xmlns="" id="{0F03782C-6871-4737-A436-213390438621}"/>
              </a:ext>
            </a:extLst>
          </p:cNvPr>
          <p:cNvPicPr>
            <a:picLocks noChangeAspect="1"/>
          </p:cNvPicPr>
          <p:nvPr/>
        </p:nvPicPr>
        <p:blipFill rotWithShape="1">
          <a:blip r:embed="rId2"/>
          <a:srcRect l="18432" r="30751"/>
          <a:stretch/>
        </p:blipFill>
        <p:spPr>
          <a:xfrm>
            <a:off x="1302816" y="358039"/>
            <a:ext cx="3436265" cy="6097349"/>
          </a:xfrm>
          <a:prstGeom prst="rect">
            <a:avLst/>
          </a:prstGeom>
        </p:spPr>
      </p:pic>
      <p:sp>
        <p:nvSpPr>
          <p:cNvPr id="11" name="Title 1">
            <a:extLst>
              <a:ext uri="{FF2B5EF4-FFF2-40B4-BE49-F238E27FC236}">
                <a16:creationId xmlns:a16="http://schemas.microsoft.com/office/drawing/2014/main" xmlns="" id="{DDAEC8C5-5D27-442B-B279-34932EA289E5}"/>
              </a:ext>
            </a:extLst>
          </p:cNvPr>
          <p:cNvSpPr txBox="1">
            <a:spLocks/>
          </p:cNvSpPr>
          <p:nvPr/>
        </p:nvSpPr>
        <p:spPr>
          <a:xfrm>
            <a:off x="6812342" y="260517"/>
            <a:ext cx="4977056" cy="1430847"/>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r>
              <a:rPr lang="en-US" sz="4800" smtClean="0"/>
              <a:t>Desiree Jones</a:t>
            </a:r>
            <a:endParaRPr lang="en-US" sz="4800" dirty="0"/>
          </a:p>
        </p:txBody>
      </p:sp>
      <p:sp>
        <p:nvSpPr>
          <p:cNvPr id="12" name="Text Placeholder 3">
            <a:extLst>
              <a:ext uri="{FF2B5EF4-FFF2-40B4-BE49-F238E27FC236}">
                <a16:creationId xmlns:a16="http://schemas.microsoft.com/office/drawing/2014/main" xmlns="" id="{3277B9B7-BEDA-40A9-B90E-477F55E5F4D7}"/>
              </a:ext>
            </a:extLst>
          </p:cNvPr>
          <p:cNvSpPr txBox="1">
            <a:spLocks/>
          </p:cNvSpPr>
          <p:nvPr/>
        </p:nvSpPr>
        <p:spPr>
          <a:xfrm>
            <a:off x="6812341" y="2168083"/>
            <a:ext cx="4977055" cy="360150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indent="-182880">
              <a:lnSpc>
                <a:spcPct val="90000"/>
              </a:lnSpc>
              <a:buFont typeface="Wingdings" pitchFamily="2" charset="2"/>
              <a:buChar char="§"/>
            </a:pPr>
            <a:r>
              <a:rPr lang="en-US" sz="2400" smtClean="0">
                <a:solidFill>
                  <a:schemeClr val="tx1"/>
                </a:solidFill>
              </a:rPr>
              <a:t>Rotation 1-Breast Health Services. </a:t>
            </a:r>
          </a:p>
          <a:p>
            <a:pPr indent="-182880">
              <a:lnSpc>
                <a:spcPct val="90000"/>
              </a:lnSpc>
              <a:buFont typeface="Wingdings" pitchFamily="2" charset="2"/>
              <a:buChar char="§"/>
            </a:pPr>
            <a:r>
              <a:rPr lang="en-US" sz="2400" smtClean="0">
                <a:solidFill>
                  <a:schemeClr val="tx1"/>
                </a:solidFill>
              </a:rPr>
              <a:t>She comprehends and retains information well. </a:t>
            </a:r>
          </a:p>
          <a:p>
            <a:pPr indent="-182880">
              <a:lnSpc>
                <a:spcPct val="90000"/>
              </a:lnSpc>
              <a:buFont typeface="Wingdings" pitchFamily="2" charset="2"/>
              <a:buChar char="§"/>
            </a:pPr>
            <a:r>
              <a:rPr lang="en-US" sz="2400" smtClean="0">
                <a:solidFill>
                  <a:schemeClr val="tx1"/>
                </a:solidFill>
              </a:rPr>
              <a:t>She has developed a wealth of computer and application knowledge. </a:t>
            </a:r>
          </a:p>
          <a:p>
            <a:pPr indent="-182880">
              <a:lnSpc>
                <a:spcPct val="90000"/>
              </a:lnSpc>
              <a:buFont typeface="Wingdings" pitchFamily="2" charset="2"/>
              <a:buChar char="§"/>
            </a:pPr>
            <a:r>
              <a:rPr lang="en-US" sz="2400" smtClean="0">
                <a:solidFill>
                  <a:schemeClr val="tx1"/>
                </a:solidFill>
              </a:rPr>
              <a:t>Has received many compliments from her co-workers and the patients regarding her outstanding work performance. </a:t>
            </a:r>
          </a:p>
          <a:p>
            <a:pPr indent="-182880">
              <a:lnSpc>
                <a:spcPct val="90000"/>
              </a:lnSpc>
              <a:buFont typeface="Wingdings" pitchFamily="2" charset="2"/>
              <a:buChar char="§"/>
            </a:pPr>
            <a:r>
              <a:rPr lang="en-US" sz="2400" smtClean="0">
                <a:solidFill>
                  <a:schemeClr val="tx1"/>
                </a:solidFill>
              </a:rPr>
              <a:t>Tends to avoid challenges</a:t>
            </a:r>
            <a:endParaRPr lang="en-US" sz="2400" dirty="0">
              <a:solidFill>
                <a:schemeClr val="tx1"/>
              </a:solidFill>
            </a:endParaRPr>
          </a:p>
        </p:txBody>
      </p:sp>
    </p:spTree>
    <p:extLst>
      <p:ext uri="{BB962C8B-B14F-4D97-AF65-F5344CB8AC3E}">
        <p14:creationId xmlns:p14="http://schemas.microsoft.com/office/powerpoint/2010/main" val="35922354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9778190"/>
              </p:ext>
            </p:extLst>
          </p:nvPr>
        </p:nvGraphicFramePr>
        <p:xfrm>
          <a:off x="3282697" y="1205210"/>
          <a:ext cx="5257801" cy="4699635"/>
        </p:xfrm>
        <a:graphic>
          <a:graphicData uri="http://schemas.openxmlformats.org/drawingml/2006/table">
            <a:tbl>
              <a:tblPr>
                <a:tableStyleId>{5C22544A-7EE6-4342-B048-85BDC9FD1C3A}</a:tableStyleId>
              </a:tblPr>
              <a:tblGrid>
                <a:gridCol w="1450428"/>
                <a:gridCol w="963771"/>
                <a:gridCol w="849264"/>
                <a:gridCol w="925602"/>
                <a:gridCol w="1068736"/>
              </a:tblGrid>
              <a:tr h="190500">
                <a:tc gridSpan="5">
                  <a:txBody>
                    <a:bodyPr/>
                    <a:lstStyle/>
                    <a:p>
                      <a:pPr algn="l" fontAlgn="b"/>
                      <a:r>
                        <a:rPr lang="en-US" sz="1100" u="none" strike="noStrike" dirty="0">
                          <a:effectLst/>
                        </a:rPr>
                        <a:t>2016/2017 (ends May 2018) National PS Database verses submitted numbers 10/16/17</a:t>
                      </a:r>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endParaRPr lang="en-US"/>
                    </a:p>
                  </a:txBody>
                  <a:tcPr marL="9525" marR="9525" marT="9525" marB="0" anchor="b"/>
                </a:tc>
                <a:tc hMerge="1">
                  <a:txBody>
                    <a:bodyPr/>
                    <a:lstStyle/>
                    <a:p>
                      <a:endParaRPr lang="en-US"/>
                    </a:p>
                  </a:txBody>
                  <a:tcPr/>
                </a:tc>
                <a:tc gridSpan="2">
                  <a:txBody>
                    <a:bodyPr/>
                    <a:lstStyle/>
                    <a:p>
                      <a:pPr algn="l" fontAlgn="b"/>
                      <a:r>
                        <a:rPr lang="en-US" sz="1100" u="none" strike="noStrike">
                          <a:effectLst/>
                        </a:rPr>
                        <a:t>           Submitted Data</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r>
              <a:tr h="190500">
                <a:tc>
                  <a:txBody>
                    <a:bodyPr/>
                    <a:lstStyle/>
                    <a:p>
                      <a:pPr algn="l" fontAlgn="b"/>
                      <a:r>
                        <a:rPr lang="en-US" sz="1100" u="none" strike="noStrike" dirty="0">
                          <a:effectLst/>
                        </a:rPr>
                        <a:t>Location (Nat'l Order)</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endParaRPr lang="en-US"/>
                    </a:p>
                  </a:txBody>
                  <a:tcPr marL="9525" marR="9525" marT="9525" marB="0" anchor="b"/>
                </a:tc>
                <a:tc>
                  <a:txBody>
                    <a:bodyPr/>
                    <a:lstStyle/>
                    <a:p>
                      <a:endParaRPr lang="en-US"/>
                    </a:p>
                  </a:txBody>
                  <a:tcPr marL="9525" marR="9525" marT="9525" marB="0" anchor="b"/>
                </a:tc>
                <a:tc>
                  <a:txBody>
                    <a:bodyPr/>
                    <a:lstStyle/>
                    <a:p>
                      <a:pPr algn="ctr" fontAlgn="b"/>
                      <a:r>
                        <a:rPr lang="en-US" sz="1100" u="none" strike="noStrike">
                          <a:effectLst/>
                        </a:rPr>
                        <a:t>Participants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Employed</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endParaRPr lang="en-US"/>
                    </a:p>
                  </a:txBody>
                  <a:tcPr marL="9525" marR="9525" marT="9525" marB="0" anchor="b"/>
                </a:tc>
                <a:tc>
                  <a:txBody>
                    <a:bodyPr/>
                    <a:lstStyle/>
                    <a:p>
                      <a:endParaRPr lang="en-US"/>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en-US" sz="1100" u="none" strike="noStrike" dirty="0">
                          <a:effectLst/>
                        </a:rPr>
                        <a:t>Baptist Medical </a:t>
                      </a:r>
                      <a:r>
                        <a:rPr lang="en-US" sz="1100" u="none" strike="noStrike" dirty="0" err="1">
                          <a:effectLst/>
                        </a:rPr>
                        <a:t>Ctr</a:t>
                      </a:r>
                      <a:r>
                        <a:rPr lang="en-US" sz="1100" u="none" strike="noStrike" dirty="0">
                          <a:effectLst/>
                        </a:rPr>
                        <a:t> South</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endParaRPr lang="en-US"/>
                    </a:p>
                  </a:txBody>
                  <a:tcPr marL="9525" marR="9525" marT="9525" marB="0" anchor="b"/>
                </a:tc>
                <a:tc>
                  <a:txBody>
                    <a:bodyPr/>
                    <a:lstStyle/>
                    <a:p>
                      <a:endParaRPr lang="en-US"/>
                    </a:p>
                  </a:txBody>
                  <a:tcPr marL="9525" marR="9525" marT="9525" marB="0" anchor="b"/>
                </a:tc>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en-US" sz="1100" u="none" strike="noStrike" dirty="0">
                          <a:effectLst/>
                        </a:rPr>
                        <a:t>Gadsden Regional</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endParaRPr lang="en-US"/>
                    </a:p>
                  </a:txBody>
                  <a:tcPr marL="9525" marR="9525" marT="9525" marB="0" anchor="b"/>
                </a:tc>
                <a:tc>
                  <a:txBody>
                    <a:bodyPr/>
                    <a:lstStyle/>
                    <a:p>
                      <a:endParaRPr lang="en-US"/>
                    </a:p>
                  </a:txBody>
                  <a:tcPr marL="9525" marR="9525" marT="9525"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en-US" sz="1100" u="none" strike="noStrike" dirty="0">
                          <a:effectLst/>
                        </a:rPr>
                        <a:t>Huntsville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endParaRPr lang="en-US"/>
                    </a:p>
                  </a:txBody>
                  <a:tcPr marL="9525" marR="9525" marT="9525" marB="0" anchor="b"/>
                </a:tc>
                <a:tc>
                  <a:txBody>
                    <a:bodyPr/>
                    <a:lstStyle/>
                    <a:p>
                      <a:endParaRPr lang="en-US"/>
                    </a:p>
                  </a:txBody>
                  <a:tcPr marL="9525" marR="9525" marT="9525" marB="0" anchor="b"/>
                </a:tc>
                <a:tc>
                  <a:txBody>
                    <a:bodyPr/>
                    <a:lstStyle/>
                    <a:p>
                      <a:pPr algn="ct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smtClean="0">
                          <a:effectLst/>
                        </a:rPr>
                        <a:t>12</a:t>
                      </a:r>
                      <a:endParaRPr lang="en-US" sz="11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en-US" sz="1100" u="none" strike="noStrike" dirty="0">
                          <a:effectLst/>
                        </a:rPr>
                        <a:t>Marshall Medical </a:t>
                      </a:r>
                      <a:r>
                        <a:rPr lang="en-US" sz="1100" u="none" strike="noStrike" dirty="0" err="1">
                          <a:effectLst/>
                        </a:rPr>
                        <a:t>Ctr</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endParaRPr lang="en-US"/>
                    </a:p>
                  </a:txBody>
                  <a:tcPr marL="9525" marR="9525" marT="9525" marB="0" anchor="b"/>
                </a:tc>
                <a:tc>
                  <a:txBody>
                    <a:bodyPr/>
                    <a:lstStyle/>
                    <a:p>
                      <a:endParaRPr lang="en-US"/>
                    </a:p>
                  </a:txBody>
                  <a:tcPr marL="9525" marR="9525" marT="9525"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en-US" sz="1100" u="none" strike="noStrike">
                          <a:effectLst/>
                        </a:rPr>
                        <a:t>Mobile Infirmary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endParaRPr lang="en-US"/>
                    </a:p>
                  </a:txBody>
                  <a:tcPr marL="9525" marR="9525" marT="9525" marB="0" anchor="b"/>
                </a:tc>
                <a:tc>
                  <a:txBody>
                    <a:bodyPr/>
                    <a:lstStyle/>
                    <a:p>
                      <a:endParaRPr lang="en-US"/>
                    </a:p>
                  </a:txBody>
                  <a:tcPr marL="9525" marR="9525" marT="9525" marB="0" anchor="b"/>
                </a:tc>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en-US" sz="1100" u="none" strike="noStrike">
                          <a:effectLst/>
                        </a:rPr>
                        <a:t>Providence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endParaRPr lang="en-US"/>
                    </a:p>
                  </a:txBody>
                  <a:tcPr marL="9525" marR="9525" marT="9525" marB="0" anchor="b"/>
                </a:tc>
                <a:tc>
                  <a:txBody>
                    <a:bodyPr/>
                    <a:lstStyle/>
                    <a:p>
                      <a:endParaRPr lang="en-US"/>
                    </a:p>
                  </a:txBody>
                  <a:tcPr marL="9525" marR="9525" marT="9525"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smtClean="0">
                          <a:effectLst/>
                        </a:rPr>
                        <a:t>7</a:t>
                      </a:r>
                      <a:endParaRPr lang="en-US" sz="11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en-US" sz="1100" u="none" strike="noStrike">
                          <a:effectLst/>
                        </a:rPr>
                        <a:t>Shelby Baptist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endParaRPr lang="en-US"/>
                    </a:p>
                  </a:txBody>
                  <a:tcPr marL="9525" marR="9525" marT="9525" marB="0" anchor="b"/>
                </a:tc>
                <a:tc>
                  <a:txBody>
                    <a:bodyPr/>
                    <a:lstStyle/>
                    <a:p>
                      <a:endParaRPr lang="en-US"/>
                    </a:p>
                  </a:txBody>
                  <a:tcPr marL="9525" marR="9525" marT="9525"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en-US" sz="1100" u="none" strike="noStrike">
                          <a:effectLst/>
                        </a:rPr>
                        <a:t>Thomas - Baldwin Co.</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endParaRPr lang="en-US"/>
                    </a:p>
                  </a:txBody>
                  <a:tcPr marL="9525" marR="9525" marT="9525" marB="0" anchor="b"/>
                </a:tc>
                <a:tc>
                  <a:txBody>
                    <a:bodyPr/>
                    <a:lstStyle/>
                    <a:p>
                      <a:endParaRPr lang="en-US"/>
                    </a:p>
                  </a:txBody>
                  <a:tcPr marL="9525" marR="9525" marT="9525"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en-US" sz="1100" u="none" strike="noStrike">
                          <a:effectLst/>
                        </a:rPr>
                        <a:t>Tuscaloosa VA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endParaRPr lang="en-US"/>
                    </a:p>
                  </a:txBody>
                  <a:tcPr marL="9525" marR="9525" marT="9525" marB="0" anchor="b"/>
                </a:tc>
                <a:tc>
                  <a:txBody>
                    <a:bodyPr/>
                    <a:lstStyle/>
                    <a:p>
                      <a:endParaRPr lang="en-US"/>
                    </a:p>
                  </a:txBody>
                  <a:tcPr marL="9525" marR="9525" marT="9525"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en-US" sz="1100" u="none" strike="noStrike">
                          <a:effectLst/>
                        </a:rPr>
                        <a:t>UAB</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endParaRPr lang="en-US"/>
                    </a:p>
                  </a:txBody>
                  <a:tcPr marL="9525" marR="9525" marT="9525" marB="0" anchor="b"/>
                </a:tc>
                <a:tc>
                  <a:txBody>
                    <a:bodyPr/>
                    <a:lstStyle/>
                    <a:p>
                      <a:endParaRPr lang="en-US"/>
                    </a:p>
                  </a:txBody>
                  <a:tcPr marL="9525" marR="9525" marT="9525" marB="0" anchor="b"/>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endParaRPr lang="en-US"/>
                    </a:p>
                  </a:txBody>
                  <a:tcPr marL="9525" marR="9525" marT="9525" marB="0" anchor="b"/>
                </a:tc>
                <a:tc>
                  <a:txBody>
                    <a:bodyPr/>
                    <a:lstStyle/>
                    <a:p>
                      <a:endParaRPr lang="en-US"/>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en-US" sz="1100" u="none" strike="noStrike">
                          <a:effectLst/>
                        </a:rPr>
                        <a:t>Total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endParaRPr lang="en-US"/>
                    </a:p>
                  </a:txBody>
                  <a:tcPr marL="9525" marR="9525" marT="9525" marB="0" anchor="b"/>
                </a:tc>
                <a:tc>
                  <a:txBody>
                    <a:bodyPr/>
                    <a:lstStyle/>
                    <a:p>
                      <a:endParaRPr lang="en-US" dirty="0"/>
                    </a:p>
                  </a:txBody>
                  <a:tcPr marL="9525" marR="9525" marT="9525" marB="0" anchor="b"/>
                </a:tc>
                <a:tc>
                  <a:txBody>
                    <a:bodyPr/>
                    <a:lstStyle/>
                    <a:p>
                      <a:pPr algn="ctr" fontAlgn="b"/>
                      <a:r>
                        <a:rPr lang="en-US" sz="1100" u="none" strike="noStrike">
                          <a:effectLst/>
                        </a:rPr>
                        <a:t>97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smtClean="0">
                          <a:effectLst/>
                        </a:rPr>
                        <a:t>68</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3" name="TextBox 2"/>
          <p:cNvSpPr txBox="1"/>
          <p:nvPr/>
        </p:nvSpPr>
        <p:spPr>
          <a:xfrm>
            <a:off x="2395242" y="210393"/>
            <a:ext cx="7290924" cy="369332"/>
          </a:xfrm>
          <a:prstGeom prst="rect">
            <a:avLst/>
          </a:prstGeom>
          <a:noFill/>
        </p:spPr>
        <p:txBody>
          <a:bodyPr wrap="square" rtlCol="0">
            <a:spAutoFit/>
          </a:bodyPr>
          <a:lstStyle/>
          <a:p>
            <a:pPr algn="ctr"/>
            <a:r>
              <a:rPr lang="en-US" dirty="0" smtClean="0"/>
              <a:t>Alabama Data 2016-2017  Ends May 2018</a:t>
            </a:r>
            <a:endParaRPr lang="en-US" dirty="0"/>
          </a:p>
        </p:txBody>
      </p:sp>
      <p:sp>
        <p:nvSpPr>
          <p:cNvPr id="4" name="TextBox 3"/>
          <p:cNvSpPr txBox="1"/>
          <p:nvPr/>
        </p:nvSpPr>
        <p:spPr>
          <a:xfrm>
            <a:off x="9338209" y="1027688"/>
            <a:ext cx="1820708" cy="507831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70% Placement</a:t>
            </a:r>
          </a:p>
          <a:p>
            <a:endParaRPr lang="en-US" dirty="0"/>
          </a:p>
          <a:p>
            <a:pPr marL="285750" indent="-285750">
              <a:buFont typeface="Arial" panose="020B0604020202020204" pitchFamily="34" charset="0"/>
              <a:buChar char="•"/>
            </a:pPr>
            <a:r>
              <a:rPr lang="en-US" dirty="0" smtClean="0"/>
              <a:t>National Average 70%</a:t>
            </a:r>
          </a:p>
          <a:p>
            <a:endParaRPr lang="en-US" dirty="0"/>
          </a:p>
          <a:p>
            <a:pPr marL="285750" indent="-285750">
              <a:buFont typeface="Arial" panose="020B0604020202020204" pitchFamily="34" charset="0"/>
              <a:buChar char="•"/>
            </a:pPr>
            <a:r>
              <a:rPr lang="en-US" dirty="0" smtClean="0"/>
              <a:t>7 of 10 programs received recognition at National Project SEARCH Conference for 70% or      Higher Placement</a:t>
            </a:r>
          </a:p>
          <a:p>
            <a:r>
              <a:rPr lang="en-US" dirty="0" smtClean="0"/>
              <a:t>     Rate</a:t>
            </a:r>
            <a:endParaRPr lang="en-US" dirty="0"/>
          </a:p>
        </p:txBody>
      </p:sp>
      <p:cxnSp>
        <p:nvCxnSpPr>
          <p:cNvPr id="6" name="Straight Arrow Connector 5"/>
          <p:cNvCxnSpPr/>
          <p:nvPr/>
        </p:nvCxnSpPr>
        <p:spPr>
          <a:xfrm flipH="1" flipV="1">
            <a:off x="11155366" y="4640702"/>
            <a:ext cx="3551" cy="948335"/>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4050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4743" y="671804"/>
            <a:ext cx="8136294" cy="6340197"/>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solidFill>
                  <a:srgbClr val="FF0000"/>
                </a:solidFill>
              </a:rPr>
              <a:t>Celebrity</a:t>
            </a:r>
          </a:p>
          <a:p>
            <a:pPr marL="285750" indent="-285750">
              <a:buFont typeface="Arial" panose="020B0604020202020204" pitchFamily="34" charset="0"/>
              <a:buChar char="•"/>
            </a:pPr>
            <a:endParaRPr lang="en-US" sz="2400" b="1" dirty="0">
              <a:solidFill>
                <a:srgbClr val="FF0000"/>
              </a:solidFill>
            </a:endParaRPr>
          </a:p>
          <a:p>
            <a:pPr marL="742950" lvl="1" indent="-285750">
              <a:buFont typeface="Arial" panose="020B0604020202020204" pitchFamily="34" charset="0"/>
              <a:buChar char="•"/>
            </a:pPr>
            <a:r>
              <a:rPr lang="en-US" sz="2400" b="1" dirty="0" smtClean="0">
                <a:solidFill>
                  <a:srgbClr val="FF0000"/>
                </a:solidFill>
              </a:rPr>
              <a:t>2017 National APSE Personal Achievement Award Winner</a:t>
            </a:r>
          </a:p>
          <a:p>
            <a:pPr marL="742950" lvl="1" indent="-285750">
              <a:buFont typeface="Arial" panose="020B0604020202020204" pitchFamily="34" charset="0"/>
              <a:buChar char="•"/>
            </a:pPr>
            <a:r>
              <a:rPr lang="en-US" sz="2400" b="1" dirty="0" smtClean="0">
                <a:solidFill>
                  <a:srgbClr val="FF0000"/>
                </a:solidFill>
              </a:rPr>
              <a:t>Traveled to Portland, Oregon to Receive Recognition</a:t>
            </a:r>
          </a:p>
          <a:p>
            <a:pPr marL="742950" lvl="1" indent="-285750">
              <a:buFont typeface="Arial" panose="020B0604020202020204" pitchFamily="34" charset="0"/>
              <a:buChar char="•"/>
            </a:pPr>
            <a:r>
              <a:rPr lang="en-US" sz="2400" b="1" dirty="0" smtClean="0">
                <a:solidFill>
                  <a:srgbClr val="FF0000"/>
                </a:solidFill>
              </a:rPr>
              <a:t>First Flight</a:t>
            </a:r>
          </a:p>
          <a:p>
            <a:pPr marL="742950" lvl="1" indent="-285750">
              <a:buFont typeface="Arial" panose="020B0604020202020204" pitchFamily="34" charset="0"/>
              <a:buChar char="•"/>
            </a:pPr>
            <a:endParaRPr lang="en-US" sz="2400" b="1" dirty="0">
              <a:solidFill>
                <a:srgbClr val="FF0000"/>
              </a:solidFill>
            </a:endParaRPr>
          </a:p>
          <a:p>
            <a:pPr marL="742950" lvl="1" indent="-285750">
              <a:buFont typeface="Arial" panose="020B0604020202020204" pitchFamily="34" charset="0"/>
              <a:buChar char="•"/>
            </a:pPr>
            <a:endParaRPr lang="en-US" sz="2400" b="1" dirty="0" smtClean="0">
              <a:solidFill>
                <a:srgbClr val="FF0000"/>
              </a:solidFill>
            </a:endParaRPr>
          </a:p>
          <a:p>
            <a:pPr marL="742950" lvl="1" indent="-285750">
              <a:buFont typeface="Arial" panose="020B0604020202020204" pitchFamily="34" charset="0"/>
              <a:buChar char="•"/>
            </a:pPr>
            <a:r>
              <a:rPr lang="en-US" sz="2400" b="1" dirty="0" smtClean="0">
                <a:solidFill>
                  <a:srgbClr val="FF0000"/>
                </a:solidFill>
              </a:rPr>
              <a:t>Great Honor </a:t>
            </a:r>
          </a:p>
          <a:p>
            <a:pPr lvl="1"/>
            <a:r>
              <a:rPr lang="en-US" sz="2400" b="1" dirty="0" smtClean="0">
                <a:solidFill>
                  <a:srgbClr val="FF0000"/>
                </a:solidFill>
              </a:rPr>
              <a:t>For Glenn and the</a:t>
            </a:r>
          </a:p>
          <a:p>
            <a:pPr lvl="1"/>
            <a:r>
              <a:rPr lang="en-US" sz="2400" b="1" dirty="0" smtClean="0">
                <a:solidFill>
                  <a:srgbClr val="FF0000"/>
                </a:solidFill>
              </a:rPr>
              <a:t>State of Alabama</a:t>
            </a:r>
          </a:p>
          <a:p>
            <a:pPr lvl="1"/>
            <a:r>
              <a:rPr lang="en-US" sz="2400" b="1" dirty="0" smtClean="0">
                <a:solidFill>
                  <a:srgbClr val="FF0000"/>
                </a:solidFill>
              </a:rPr>
              <a:t> </a:t>
            </a:r>
          </a:p>
          <a:p>
            <a:pPr lvl="1"/>
            <a:endParaRPr lang="en-US" sz="2400" b="1" dirty="0" smtClean="0">
              <a:solidFill>
                <a:srgbClr val="FF0000"/>
              </a:solidFill>
            </a:endParaRPr>
          </a:p>
          <a:p>
            <a:pPr marL="742950" lvl="1" indent="-285750">
              <a:buFont typeface="Arial" panose="020B0604020202020204" pitchFamily="34" charset="0"/>
              <a:buChar char="•"/>
            </a:pPr>
            <a:endParaRPr lang="en-US" sz="2400" b="1" dirty="0" smtClean="0">
              <a:solidFill>
                <a:srgbClr val="FF0000"/>
              </a:solidFill>
            </a:endParaRPr>
          </a:p>
          <a:p>
            <a:pPr marL="742950" lvl="1" indent="-285750">
              <a:buFont typeface="Arial" panose="020B0604020202020204" pitchFamily="34" charset="0"/>
              <a:buChar char="•"/>
            </a:pPr>
            <a:endParaRPr lang="en-US" sz="2400" b="1" dirty="0" smtClean="0">
              <a:solidFill>
                <a:srgbClr val="FF0000"/>
              </a:solidFill>
            </a:endParaRP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9266" y="2817844"/>
            <a:ext cx="6060233" cy="4040155"/>
          </a:xfrm>
          <a:prstGeom prst="rect">
            <a:avLst/>
          </a:prstGeom>
        </p:spPr>
      </p:pic>
    </p:spTree>
    <p:extLst>
      <p:ext uri="{BB962C8B-B14F-4D97-AF65-F5344CB8AC3E}">
        <p14:creationId xmlns:p14="http://schemas.microsoft.com/office/powerpoint/2010/main" val="30351949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2616" y="1019596"/>
            <a:ext cx="8723214" cy="3908762"/>
          </a:xfrm>
          <a:prstGeom prst="rect">
            <a:avLst/>
          </a:prstGeom>
          <a:noFill/>
        </p:spPr>
        <p:txBody>
          <a:bodyPr wrap="square" rtlCol="0">
            <a:spAutoFit/>
          </a:bodyPr>
          <a:lstStyle/>
          <a:p>
            <a:r>
              <a:rPr lang="en-US" sz="3200" b="1" dirty="0" smtClean="0"/>
              <a:t>Challenges/Barriers/Obstacles</a:t>
            </a:r>
          </a:p>
          <a:p>
            <a:endParaRPr lang="en-US" sz="2400" dirty="0"/>
          </a:p>
          <a:p>
            <a:pPr marL="342900" indent="-342900">
              <a:buFont typeface="Arial" panose="020B0604020202020204" pitchFamily="34" charset="0"/>
              <a:buChar char="•"/>
            </a:pPr>
            <a:r>
              <a:rPr lang="en-US" sz="2400" dirty="0" smtClean="0"/>
              <a:t>Transportation</a:t>
            </a:r>
          </a:p>
          <a:p>
            <a:pPr marL="342900" indent="-342900">
              <a:buFont typeface="Arial" panose="020B0604020202020204" pitchFamily="34" charset="0"/>
              <a:buChar char="•"/>
            </a:pPr>
            <a:r>
              <a:rPr lang="en-US" sz="2400" dirty="0" smtClean="0"/>
              <a:t>Social Security– Fear of losing benefits</a:t>
            </a:r>
          </a:p>
          <a:p>
            <a:pPr marL="342900" indent="-342900">
              <a:buFont typeface="Arial" panose="020B0604020202020204" pitchFamily="34" charset="0"/>
              <a:buChar char="•"/>
            </a:pPr>
            <a:r>
              <a:rPr lang="en-US" sz="2400" dirty="0" smtClean="0"/>
              <a:t>Family resistance to work (safely, benefits, $$$, etc.) even though intern wants a job!!!</a:t>
            </a:r>
          </a:p>
          <a:p>
            <a:pPr marL="342900" indent="-342900">
              <a:buFont typeface="Arial" panose="020B0604020202020204" pitchFamily="34" charset="0"/>
              <a:buChar char="•"/>
            </a:pPr>
            <a:r>
              <a:rPr lang="en-US" sz="2400" dirty="0" smtClean="0"/>
              <a:t>Family Work Ethic</a:t>
            </a:r>
          </a:p>
          <a:p>
            <a:pPr marL="342900" indent="-342900">
              <a:buFont typeface="Arial" panose="020B0604020202020204" pitchFamily="34" charset="0"/>
              <a:buChar char="•"/>
            </a:pPr>
            <a:r>
              <a:rPr lang="en-US" sz="2400" dirty="0" smtClean="0"/>
              <a:t>Student Recruitment</a:t>
            </a:r>
          </a:p>
          <a:p>
            <a:pPr marL="800100" lvl="1" indent="-342900">
              <a:buFont typeface="Arial" panose="020B0604020202020204" pitchFamily="34" charset="0"/>
              <a:buChar char="•"/>
            </a:pPr>
            <a:r>
              <a:rPr lang="en-US" sz="2400" dirty="0" smtClean="0"/>
              <a:t>School Systems Fear Graduation Rate Impact</a:t>
            </a:r>
          </a:p>
          <a:p>
            <a:pPr marL="342900" indent="-342900">
              <a:buFont typeface="Arial" panose="020B0604020202020204" pitchFamily="34" charset="0"/>
              <a:buChar char="•"/>
            </a:pPr>
            <a:r>
              <a:rPr lang="en-US" sz="2400" dirty="0" smtClean="0"/>
              <a:t>Job Opportunities in some areas</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4225" y="229102"/>
            <a:ext cx="2599739" cy="2042652"/>
          </a:xfrm>
          <a:prstGeom prst="rect">
            <a:avLst/>
          </a:prstGeom>
        </p:spPr>
      </p:pic>
    </p:spTree>
    <p:extLst>
      <p:ext uri="{BB962C8B-B14F-4D97-AF65-F5344CB8AC3E}">
        <p14:creationId xmlns:p14="http://schemas.microsoft.com/office/powerpoint/2010/main" val="34071014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6825" y="793019"/>
            <a:ext cx="9265380" cy="6124754"/>
          </a:xfrm>
          <a:prstGeom prst="rect">
            <a:avLst/>
          </a:prstGeom>
          <a:noFill/>
        </p:spPr>
        <p:txBody>
          <a:bodyPr wrap="square" rtlCol="0">
            <a:spAutoFit/>
          </a:bodyPr>
          <a:lstStyle/>
          <a:p>
            <a:r>
              <a:rPr lang="en-US" sz="2800" dirty="0" smtClean="0"/>
              <a:t>Byron White</a:t>
            </a:r>
          </a:p>
          <a:p>
            <a:r>
              <a:rPr lang="en-US" sz="2800" dirty="0" smtClean="0"/>
              <a:t>Employment Coordinator- Policy &amp; Planning</a:t>
            </a:r>
          </a:p>
          <a:p>
            <a:r>
              <a:rPr lang="en-US" sz="2800" dirty="0" smtClean="0"/>
              <a:t>Alabama Department of Mental Health</a:t>
            </a:r>
          </a:p>
          <a:p>
            <a:r>
              <a:rPr lang="en-US" sz="2800" dirty="0" smtClean="0"/>
              <a:t>100 North Union Street</a:t>
            </a:r>
          </a:p>
          <a:p>
            <a:r>
              <a:rPr lang="en-US" sz="2800" dirty="0" smtClean="0"/>
              <a:t>Suite 486</a:t>
            </a:r>
          </a:p>
          <a:p>
            <a:r>
              <a:rPr lang="en-US" sz="2800" dirty="0" smtClean="0"/>
              <a:t>Montgomery, AL  36130</a:t>
            </a:r>
          </a:p>
          <a:p>
            <a:endParaRPr lang="en-US" sz="2800" dirty="0"/>
          </a:p>
          <a:p>
            <a:r>
              <a:rPr lang="en-US" sz="2800" dirty="0" smtClean="0"/>
              <a:t>334-353-7713</a:t>
            </a:r>
          </a:p>
          <a:p>
            <a:endParaRPr lang="en-US" sz="2800" dirty="0"/>
          </a:p>
          <a:p>
            <a:r>
              <a:rPr lang="en-US" sz="2800" dirty="0" smtClean="0">
                <a:hlinkClick r:id="rId2"/>
              </a:rPr>
              <a:t>Byron.white@mh.alabama.gov</a:t>
            </a:r>
            <a:endParaRPr lang="en-US" sz="2800" dirty="0" smtClean="0"/>
          </a:p>
          <a:p>
            <a:r>
              <a:rPr lang="en-US" sz="2800" dirty="0"/>
              <a:t/>
            </a:r>
            <a:br>
              <a:rPr lang="en-US" sz="2800" dirty="0"/>
            </a:br>
            <a:r>
              <a:rPr lang="en-US" sz="2800" dirty="0" smtClean="0"/>
              <a:t>PowerPoint @ www.al-apse.org</a:t>
            </a:r>
            <a:endParaRPr lang="en-US" sz="2800" dirty="0" smtClean="0"/>
          </a:p>
          <a:p>
            <a:endParaRPr lang="en-US" sz="2800" dirty="0"/>
          </a:p>
          <a:p>
            <a:endParaRPr lang="en-US" sz="2800" dirty="0"/>
          </a:p>
        </p:txBody>
      </p:sp>
    </p:spTree>
    <p:extLst>
      <p:ext uri="{BB962C8B-B14F-4D97-AF65-F5344CB8AC3E}">
        <p14:creationId xmlns:p14="http://schemas.microsoft.com/office/powerpoint/2010/main" val="2890799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3099" y="838200"/>
            <a:ext cx="9013075" cy="5693866"/>
          </a:xfrm>
          <a:prstGeom prst="rect">
            <a:avLst/>
          </a:prstGeom>
          <a:noFill/>
        </p:spPr>
        <p:txBody>
          <a:bodyPr wrap="square" rtlCol="0">
            <a:spAutoFit/>
          </a:bodyPr>
          <a:lstStyle/>
          <a:p>
            <a:r>
              <a:rPr lang="en-US" sz="2800" b="1" dirty="0" smtClean="0"/>
              <a:t>The Alabama Employment First Report Card</a:t>
            </a:r>
          </a:p>
          <a:p>
            <a:r>
              <a:rPr lang="en-US" sz="2800" dirty="0" smtClean="0"/>
              <a:t>A, B, C, D, F or Incomplete (I)</a:t>
            </a:r>
            <a:endParaRPr lang="en-US" sz="2800" dirty="0"/>
          </a:p>
          <a:p>
            <a:r>
              <a:rPr lang="en-US" sz="2800" dirty="0" smtClean="0"/>
              <a:t>1.</a:t>
            </a:r>
          </a:p>
          <a:p>
            <a:r>
              <a:rPr lang="en-US" sz="2800" dirty="0" smtClean="0"/>
              <a:t>2.</a:t>
            </a:r>
          </a:p>
          <a:p>
            <a:r>
              <a:rPr lang="en-US" sz="2800" dirty="0" smtClean="0"/>
              <a:t>3.</a:t>
            </a:r>
          </a:p>
          <a:p>
            <a:r>
              <a:rPr lang="en-US" sz="2800" dirty="0" smtClean="0"/>
              <a:t>4.</a:t>
            </a:r>
          </a:p>
          <a:p>
            <a:r>
              <a:rPr lang="en-US" sz="2800" dirty="0" smtClean="0"/>
              <a:t>5.</a:t>
            </a:r>
          </a:p>
          <a:p>
            <a:r>
              <a:rPr lang="en-US" sz="2800" dirty="0" smtClean="0"/>
              <a:t>6.</a:t>
            </a:r>
          </a:p>
          <a:p>
            <a:r>
              <a:rPr lang="en-US" sz="2800" dirty="0" smtClean="0"/>
              <a:t>7.</a:t>
            </a:r>
          </a:p>
          <a:p>
            <a:r>
              <a:rPr lang="en-US" sz="2800" dirty="0" smtClean="0"/>
              <a:t>8.</a:t>
            </a:r>
          </a:p>
          <a:p>
            <a:r>
              <a:rPr lang="en-US" sz="2800" dirty="0" smtClean="0"/>
              <a:t>9.</a:t>
            </a:r>
          </a:p>
          <a:p>
            <a:r>
              <a:rPr lang="en-US" sz="2800" dirty="0" smtClean="0"/>
              <a:t>10.</a:t>
            </a:r>
          </a:p>
          <a:p>
            <a:r>
              <a:rPr lang="en-US" sz="2800"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483" y="2109467"/>
            <a:ext cx="5060367" cy="3681521"/>
          </a:xfrm>
          <a:prstGeom prst="rect">
            <a:avLst/>
          </a:prstGeom>
        </p:spPr>
      </p:pic>
    </p:spTree>
    <p:extLst>
      <p:ext uri="{BB962C8B-B14F-4D97-AF65-F5344CB8AC3E}">
        <p14:creationId xmlns:p14="http://schemas.microsoft.com/office/powerpoint/2010/main" val="3470046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1054" y="397668"/>
            <a:ext cx="10702212" cy="7263527"/>
          </a:xfrm>
          <a:prstGeom prst="rect">
            <a:avLst/>
          </a:prstGeom>
        </p:spPr>
        <p:txBody>
          <a:bodyPr wrap="square">
            <a:spAutoFit/>
          </a:bodyPr>
          <a:lstStyle/>
          <a:p>
            <a:r>
              <a:rPr lang="en-US" b="1" dirty="0" smtClean="0"/>
              <a:t>Successful Implementation of Employment First--- </a:t>
            </a:r>
            <a:r>
              <a:rPr lang="en-US" sz="2800" b="1" dirty="0" smtClean="0"/>
              <a:t>How are we Doing? A,B,C,D,F</a:t>
            </a:r>
          </a:p>
          <a:p>
            <a:endParaRPr lang="en-US" dirty="0" smtClean="0"/>
          </a:p>
          <a:p>
            <a:pPr marL="285750" indent="-285750">
              <a:buFont typeface="Arial" panose="020B0604020202020204" pitchFamily="34" charset="0"/>
              <a:buChar char="•"/>
            </a:pPr>
            <a:r>
              <a:rPr lang="en-US" sz="2400" dirty="0" smtClean="0"/>
              <a:t>There are measurable increases in employment of citizens with disabilities within the general workforce, earning minimum wage or higher with benefits. </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Greater opportunities exist for citizens with disabilities to pursue self-employment and the development of microenterprises. </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Employment is the first and preferred option when exploring goals and a life path for citizens with disabilities.</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Citizens with disabilities are employed within the general workforce, regardless of the severity of disability and assistance required.</a:t>
            </a:r>
          </a:p>
          <a:p>
            <a:endParaRPr lang="en-US" sz="2400" dirty="0" smtClean="0"/>
          </a:p>
          <a:p>
            <a:pPr marL="285750" indent="-285750">
              <a:buFont typeface="Arial" panose="020B0604020202020204" pitchFamily="34" charset="0"/>
              <a:buChar char="•"/>
            </a:pPr>
            <a:r>
              <a:rPr lang="en-US" sz="2400" dirty="0" smtClean="0"/>
              <a:t> Young people with disabilities have work experiences that are typical of other teenagers and young adults.</a:t>
            </a:r>
          </a:p>
          <a:p>
            <a:pPr lvl="1"/>
            <a:endParaRPr lang="en-US" sz="2400" dirty="0">
              <a:solidFill>
                <a:srgbClr val="FF0000"/>
              </a:solidFill>
            </a:endParaRPr>
          </a:p>
          <a:p>
            <a:pPr marL="742950" lvl="1" indent="-285750">
              <a:buFont typeface="Arial" panose="020B0604020202020204" pitchFamily="34" charset="0"/>
              <a:buChar char="•"/>
            </a:pPr>
            <a:endParaRPr lang="en-US" sz="2400" dirty="0" smtClean="0">
              <a:solidFill>
                <a:srgbClr val="FF0000"/>
              </a:solidFill>
            </a:endParaRPr>
          </a:p>
          <a:p>
            <a:pPr marL="285750" indent="-285750">
              <a:buFont typeface="Arial" panose="020B0604020202020204" pitchFamily="34" charset="0"/>
              <a:buChar char="•"/>
            </a:pPr>
            <a:endParaRPr lang="en-US" dirty="0" smtClean="0"/>
          </a:p>
          <a:p>
            <a:r>
              <a:rPr lang="en-US" dirty="0" smtClean="0"/>
              <a:t> </a:t>
            </a:r>
            <a:endParaRPr lang="en-US" dirty="0"/>
          </a:p>
        </p:txBody>
      </p:sp>
      <p:sp>
        <p:nvSpPr>
          <p:cNvPr id="5" name="TextBox 4"/>
          <p:cNvSpPr txBox="1"/>
          <p:nvPr/>
        </p:nvSpPr>
        <p:spPr>
          <a:xfrm>
            <a:off x="167951" y="195943"/>
            <a:ext cx="326571" cy="6832640"/>
          </a:xfrm>
          <a:prstGeom prst="rect">
            <a:avLst/>
          </a:prstGeom>
          <a:noFill/>
        </p:spPr>
        <p:txBody>
          <a:bodyPr wrap="square" rtlCol="0">
            <a:spAutoFit/>
          </a:bodyPr>
          <a:lstStyle/>
          <a:p>
            <a:pPr algn="ctr"/>
            <a:r>
              <a:rPr lang="en-US" sz="2800" b="1" dirty="0" smtClean="0">
                <a:solidFill>
                  <a:schemeClr val="bg1"/>
                </a:solidFill>
              </a:rPr>
              <a:t>C</a:t>
            </a:r>
          </a:p>
          <a:p>
            <a:pPr algn="ctr"/>
            <a:r>
              <a:rPr lang="en-US" sz="2800" b="1" dirty="0" smtClean="0">
                <a:solidFill>
                  <a:schemeClr val="bg1"/>
                </a:solidFill>
              </a:rPr>
              <a:t>H</a:t>
            </a:r>
          </a:p>
          <a:p>
            <a:pPr algn="ctr"/>
            <a:r>
              <a:rPr lang="en-US" sz="2800" b="1" dirty="0" smtClean="0">
                <a:solidFill>
                  <a:schemeClr val="bg1"/>
                </a:solidFill>
              </a:rPr>
              <a:t>A</a:t>
            </a:r>
          </a:p>
          <a:p>
            <a:pPr algn="ctr"/>
            <a:r>
              <a:rPr lang="en-US" sz="2800" b="1" dirty="0" smtClean="0">
                <a:solidFill>
                  <a:schemeClr val="bg1"/>
                </a:solidFill>
              </a:rPr>
              <a:t>R</a:t>
            </a:r>
          </a:p>
          <a:p>
            <a:pPr algn="ctr"/>
            <a:r>
              <a:rPr lang="en-US" sz="2800" b="1" dirty="0" smtClean="0">
                <a:solidFill>
                  <a:schemeClr val="bg1"/>
                </a:solidFill>
              </a:rPr>
              <a:t>A</a:t>
            </a:r>
          </a:p>
          <a:p>
            <a:pPr algn="ctr"/>
            <a:r>
              <a:rPr lang="en-US" sz="2800" b="1" dirty="0" smtClean="0">
                <a:solidFill>
                  <a:schemeClr val="bg1"/>
                </a:solidFill>
              </a:rPr>
              <a:t>C</a:t>
            </a:r>
          </a:p>
          <a:p>
            <a:pPr algn="ctr"/>
            <a:r>
              <a:rPr lang="en-US" sz="2800" b="1" dirty="0" smtClean="0">
                <a:solidFill>
                  <a:schemeClr val="bg1"/>
                </a:solidFill>
              </a:rPr>
              <a:t>T</a:t>
            </a:r>
          </a:p>
          <a:p>
            <a:pPr algn="ctr"/>
            <a:r>
              <a:rPr lang="en-US" sz="2800" b="1" dirty="0" smtClean="0">
                <a:solidFill>
                  <a:schemeClr val="bg1"/>
                </a:solidFill>
              </a:rPr>
              <a:t>E</a:t>
            </a:r>
          </a:p>
          <a:p>
            <a:pPr algn="ctr"/>
            <a:r>
              <a:rPr lang="en-US" sz="2800" b="1" dirty="0" smtClean="0">
                <a:solidFill>
                  <a:schemeClr val="bg1"/>
                </a:solidFill>
              </a:rPr>
              <a:t>R</a:t>
            </a:r>
          </a:p>
          <a:p>
            <a:pPr algn="ctr"/>
            <a:r>
              <a:rPr lang="en-US" sz="2800" b="1" dirty="0" smtClean="0">
                <a:solidFill>
                  <a:schemeClr val="bg1"/>
                </a:solidFill>
              </a:rPr>
              <a:t>I</a:t>
            </a:r>
          </a:p>
          <a:p>
            <a:pPr algn="ctr"/>
            <a:r>
              <a:rPr lang="en-US" sz="2800" b="1" dirty="0" smtClean="0">
                <a:solidFill>
                  <a:schemeClr val="bg1"/>
                </a:solidFill>
              </a:rPr>
              <a:t>S</a:t>
            </a:r>
          </a:p>
          <a:p>
            <a:pPr algn="ctr"/>
            <a:r>
              <a:rPr lang="en-US" sz="2800" b="1" dirty="0" smtClean="0">
                <a:solidFill>
                  <a:schemeClr val="bg1"/>
                </a:solidFill>
              </a:rPr>
              <a:t>T</a:t>
            </a:r>
          </a:p>
          <a:p>
            <a:pPr algn="ctr"/>
            <a:r>
              <a:rPr lang="en-US" sz="2800" b="1" dirty="0" smtClean="0">
                <a:solidFill>
                  <a:schemeClr val="bg1"/>
                </a:solidFill>
              </a:rPr>
              <a:t>I</a:t>
            </a:r>
          </a:p>
          <a:p>
            <a:pPr algn="ctr"/>
            <a:r>
              <a:rPr lang="en-US" sz="2800" b="1" dirty="0" smtClean="0">
                <a:solidFill>
                  <a:schemeClr val="bg1"/>
                </a:solidFill>
              </a:rPr>
              <a:t>C</a:t>
            </a:r>
          </a:p>
          <a:p>
            <a:pPr algn="ctr"/>
            <a:r>
              <a:rPr lang="en-US" sz="2800" b="1" dirty="0">
                <a:solidFill>
                  <a:schemeClr val="bg1"/>
                </a:solidFill>
              </a:rPr>
              <a:t>S</a:t>
            </a:r>
            <a:endParaRPr lang="en-US" sz="2800" b="1" dirty="0" smtClean="0">
              <a:solidFill>
                <a:schemeClr val="bg1"/>
              </a:solidFill>
            </a:endParaRPr>
          </a:p>
          <a:p>
            <a:pPr algn="ctr"/>
            <a:endParaRPr lang="en-US" b="1" dirty="0" smtClean="0">
              <a:solidFill>
                <a:schemeClr val="bg1"/>
              </a:solidFill>
            </a:endParaRPr>
          </a:p>
        </p:txBody>
      </p:sp>
    </p:spTree>
    <p:extLst>
      <p:ext uri="{BB962C8B-B14F-4D97-AF65-F5344CB8AC3E}">
        <p14:creationId xmlns:p14="http://schemas.microsoft.com/office/powerpoint/2010/main" val="1749626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9005" y="420394"/>
            <a:ext cx="10487607" cy="6001643"/>
          </a:xfrm>
          <a:prstGeom prst="rect">
            <a:avLst/>
          </a:prstGeom>
        </p:spPr>
        <p:txBody>
          <a:bodyPr wrap="square">
            <a:spAutoFit/>
          </a:bodyPr>
          <a:lstStyle/>
          <a:p>
            <a:pPr fontAlgn="base">
              <a:buFont typeface="Arial" panose="020B0604020202020204" pitchFamily="34" charset="0"/>
              <a:buChar char="•"/>
            </a:pPr>
            <a:r>
              <a:rPr lang="en-US" sz="2400" b="0" i="0" dirty="0" smtClean="0">
                <a:solidFill>
                  <a:srgbClr val="000000"/>
                </a:solidFill>
                <a:effectLst/>
                <a:latin typeface="Droid Sans"/>
              </a:rPr>
              <a:t>Employers universally value individuals with disabilities as an integral part of their workforce, and include people with disabilities within general recruitment and hiring efforts as standard practice.</a:t>
            </a:r>
          </a:p>
          <a:p>
            <a:pPr fontAlgn="base">
              <a:buFont typeface="Arial" panose="020B0604020202020204" pitchFamily="34" charset="0"/>
              <a:buChar char="•"/>
            </a:pPr>
            <a:endParaRPr lang="en-US" sz="2400" b="0" i="0" dirty="0" smtClean="0">
              <a:solidFill>
                <a:srgbClr val="000000"/>
              </a:solidFill>
              <a:effectLst/>
              <a:latin typeface="Droid Sans"/>
            </a:endParaRPr>
          </a:p>
          <a:p>
            <a:pPr fontAlgn="base">
              <a:buFont typeface="Arial" panose="020B0604020202020204" pitchFamily="34" charset="0"/>
              <a:buChar char="•"/>
            </a:pPr>
            <a:r>
              <a:rPr lang="en-US" sz="2400" b="0" i="0" dirty="0" smtClean="0">
                <a:solidFill>
                  <a:srgbClr val="000000"/>
                </a:solidFill>
                <a:effectLst/>
                <a:latin typeface="Droid Sans"/>
              </a:rPr>
              <a:t>Individuals with disabilities have increased incomes, financial assets, and economic wealth.</a:t>
            </a:r>
          </a:p>
          <a:p>
            <a:pPr fontAlgn="base">
              <a:buFont typeface="Arial" panose="020B0604020202020204" pitchFamily="34" charset="0"/>
              <a:buChar char="•"/>
            </a:pPr>
            <a:endParaRPr lang="en-US" sz="2400" b="0" i="0" dirty="0" smtClean="0">
              <a:solidFill>
                <a:srgbClr val="000000"/>
              </a:solidFill>
              <a:effectLst/>
              <a:latin typeface="Droid Sans"/>
            </a:endParaRPr>
          </a:p>
          <a:p>
            <a:pPr fontAlgn="base">
              <a:buFont typeface="Arial" panose="020B0604020202020204" pitchFamily="34" charset="0"/>
              <a:buChar char="•"/>
            </a:pPr>
            <a:r>
              <a:rPr lang="en-US" sz="2400" b="0" i="0" dirty="0" smtClean="0">
                <a:solidFill>
                  <a:srgbClr val="000000"/>
                </a:solidFill>
                <a:effectLst/>
                <a:latin typeface="Droid Sans"/>
              </a:rPr>
              <a:t>Citizens with disabilities have greater opportunities to advance in their careers, by taking full advantage of their individual strengths and talents.</a:t>
            </a:r>
          </a:p>
          <a:p>
            <a:pPr fontAlgn="base">
              <a:buFont typeface="Arial" panose="020B0604020202020204" pitchFamily="34" charset="0"/>
              <a:buChar char="•"/>
            </a:pPr>
            <a:endParaRPr lang="en-US" sz="2400" b="0" i="0" dirty="0" smtClean="0">
              <a:solidFill>
                <a:srgbClr val="000000"/>
              </a:solidFill>
              <a:effectLst/>
              <a:latin typeface="Droid Sans"/>
            </a:endParaRPr>
          </a:p>
          <a:p>
            <a:pPr fontAlgn="base">
              <a:buFont typeface="Arial" panose="020B0604020202020204" pitchFamily="34" charset="0"/>
              <a:buChar char="•"/>
            </a:pPr>
            <a:r>
              <a:rPr lang="en-US" sz="2400" b="0" i="0" dirty="0" smtClean="0">
                <a:solidFill>
                  <a:srgbClr val="000000"/>
                </a:solidFill>
                <a:effectLst/>
                <a:latin typeface="Droid Sans"/>
              </a:rPr>
              <a:t>Funding is sufficient so that quality services and supports are available as needed for long-term employment success.</a:t>
            </a:r>
          </a:p>
          <a:p>
            <a:pPr fontAlgn="base"/>
            <a:endParaRPr lang="en-US" sz="2400" b="0" i="0" dirty="0" smtClean="0">
              <a:solidFill>
                <a:srgbClr val="000000"/>
              </a:solidFill>
              <a:effectLst/>
              <a:latin typeface="Droid Sans"/>
            </a:endParaRPr>
          </a:p>
          <a:p>
            <a:pPr fontAlgn="base">
              <a:buFont typeface="Arial" panose="020B0604020202020204" pitchFamily="34" charset="0"/>
              <a:buChar char="•"/>
            </a:pPr>
            <a:r>
              <a:rPr lang="en-US" sz="2400" b="0" i="0" dirty="0" smtClean="0">
                <a:solidFill>
                  <a:srgbClr val="000000"/>
                </a:solidFill>
                <a:effectLst/>
                <a:latin typeface="Droid Sans"/>
              </a:rPr>
              <a:t>A decision not to consider employment in the community for an individual is re-evaluated on a regular basis; the reasons and rationale for this decision are fully documented and addressed in service provision.</a:t>
            </a:r>
            <a:endParaRPr lang="en-US" sz="2400" b="0" i="0" dirty="0">
              <a:solidFill>
                <a:srgbClr val="000000"/>
              </a:solidFill>
              <a:effectLst/>
              <a:latin typeface="Droid Sans"/>
            </a:endParaRPr>
          </a:p>
        </p:txBody>
      </p:sp>
      <p:sp>
        <p:nvSpPr>
          <p:cNvPr id="3" name="TextBox 2"/>
          <p:cNvSpPr txBox="1"/>
          <p:nvPr/>
        </p:nvSpPr>
        <p:spPr>
          <a:xfrm>
            <a:off x="167951" y="195943"/>
            <a:ext cx="326571" cy="6832640"/>
          </a:xfrm>
          <a:prstGeom prst="rect">
            <a:avLst/>
          </a:prstGeom>
          <a:noFill/>
        </p:spPr>
        <p:txBody>
          <a:bodyPr wrap="square" rtlCol="0">
            <a:spAutoFit/>
          </a:bodyPr>
          <a:lstStyle/>
          <a:p>
            <a:pPr algn="ctr"/>
            <a:r>
              <a:rPr lang="en-US" sz="2800" b="1" dirty="0" smtClean="0">
                <a:solidFill>
                  <a:schemeClr val="bg1"/>
                </a:solidFill>
              </a:rPr>
              <a:t>C</a:t>
            </a:r>
          </a:p>
          <a:p>
            <a:pPr algn="ctr"/>
            <a:r>
              <a:rPr lang="en-US" sz="2800" b="1" dirty="0" smtClean="0">
                <a:solidFill>
                  <a:schemeClr val="bg1"/>
                </a:solidFill>
              </a:rPr>
              <a:t>H</a:t>
            </a:r>
          </a:p>
          <a:p>
            <a:pPr algn="ctr"/>
            <a:r>
              <a:rPr lang="en-US" sz="2800" b="1" dirty="0" smtClean="0">
                <a:solidFill>
                  <a:schemeClr val="bg1"/>
                </a:solidFill>
              </a:rPr>
              <a:t>A</a:t>
            </a:r>
          </a:p>
          <a:p>
            <a:pPr algn="ctr"/>
            <a:r>
              <a:rPr lang="en-US" sz="2800" b="1" dirty="0" smtClean="0">
                <a:solidFill>
                  <a:schemeClr val="bg1"/>
                </a:solidFill>
              </a:rPr>
              <a:t>R</a:t>
            </a:r>
          </a:p>
          <a:p>
            <a:pPr algn="ctr"/>
            <a:r>
              <a:rPr lang="en-US" sz="2800" b="1" dirty="0" smtClean="0">
                <a:solidFill>
                  <a:schemeClr val="bg1"/>
                </a:solidFill>
              </a:rPr>
              <a:t>A</a:t>
            </a:r>
          </a:p>
          <a:p>
            <a:pPr algn="ctr"/>
            <a:r>
              <a:rPr lang="en-US" sz="2800" b="1" dirty="0" smtClean="0">
                <a:solidFill>
                  <a:schemeClr val="bg1"/>
                </a:solidFill>
              </a:rPr>
              <a:t>C</a:t>
            </a:r>
          </a:p>
          <a:p>
            <a:pPr algn="ctr"/>
            <a:r>
              <a:rPr lang="en-US" sz="2800" b="1" dirty="0" smtClean="0">
                <a:solidFill>
                  <a:schemeClr val="bg1"/>
                </a:solidFill>
              </a:rPr>
              <a:t>T</a:t>
            </a:r>
          </a:p>
          <a:p>
            <a:pPr algn="ctr"/>
            <a:r>
              <a:rPr lang="en-US" sz="2800" b="1" dirty="0" smtClean="0">
                <a:solidFill>
                  <a:schemeClr val="bg1"/>
                </a:solidFill>
              </a:rPr>
              <a:t>E</a:t>
            </a:r>
          </a:p>
          <a:p>
            <a:pPr algn="ctr"/>
            <a:r>
              <a:rPr lang="en-US" sz="2800" b="1" dirty="0" smtClean="0">
                <a:solidFill>
                  <a:schemeClr val="bg1"/>
                </a:solidFill>
              </a:rPr>
              <a:t>R</a:t>
            </a:r>
          </a:p>
          <a:p>
            <a:pPr algn="ctr"/>
            <a:r>
              <a:rPr lang="en-US" sz="2800" b="1" dirty="0" smtClean="0">
                <a:solidFill>
                  <a:schemeClr val="bg1"/>
                </a:solidFill>
              </a:rPr>
              <a:t>I</a:t>
            </a:r>
          </a:p>
          <a:p>
            <a:pPr algn="ctr"/>
            <a:r>
              <a:rPr lang="en-US" sz="2800" b="1" dirty="0" smtClean="0">
                <a:solidFill>
                  <a:schemeClr val="bg1"/>
                </a:solidFill>
              </a:rPr>
              <a:t>S</a:t>
            </a:r>
          </a:p>
          <a:p>
            <a:pPr algn="ctr"/>
            <a:r>
              <a:rPr lang="en-US" sz="2800" b="1" dirty="0" smtClean="0">
                <a:solidFill>
                  <a:schemeClr val="bg1"/>
                </a:solidFill>
              </a:rPr>
              <a:t>T</a:t>
            </a:r>
          </a:p>
          <a:p>
            <a:pPr algn="ctr"/>
            <a:r>
              <a:rPr lang="en-US" sz="2800" b="1" dirty="0" smtClean="0">
                <a:solidFill>
                  <a:schemeClr val="bg1"/>
                </a:solidFill>
              </a:rPr>
              <a:t>I</a:t>
            </a:r>
          </a:p>
          <a:p>
            <a:pPr algn="ctr"/>
            <a:r>
              <a:rPr lang="en-US" sz="2800" b="1" dirty="0" smtClean="0">
                <a:solidFill>
                  <a:schemeClr val="bg1"/>
                </a:solidFill>
              </a:rPr>
              <a:t>C</a:t>
            </a:r>
          </a:p>
          <a:p>
            <a:pPr algn="ctr"/>
            <a:r>
              <a:rPr lang="en-US" sz="2800" b="1" dirty="0">
                <a:solidFill>
                  <a:schemeClr val="bg1"/>
                </a:solidFill>
              </a:rPr>
              <a:t>S</a:t>
            </a:r>
            <a:endParaRPr lang="en-US" sz="2800" b="1" dirty="0" smtClean="0">
              <a:solidFill>
                <a:schemeClr val="bg1"/>
              </a:solidFill>
            </a:endParaRPr>
          </a:p>
          <a:p>
            <a:pPr algn="ctr"/>
            <a:endParaRPr lang="en-US" b="1" dirty="0" smtClean="0">
              <a:solidFill>
                <a:schemeClr val="bg1"/>
              </a:solidFill>
            </a:endParaRPr>
          </a:p>
        </p:txBody>
      </p:sp>
    </p:spTree>
    <p:extLst>
      <p:ext uri="{BB962C8B-B14F-4D97-AF65-F5344CB8AC3E}">
        <p14:creationId xmlns:p14="http://schemas.microsoft.com/office/powerpoint/2010/main" val="204575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044" y="2285654"/>
            <a:ext cx="10779334" cy="4062651"/>
          </a:xfrm>
          <a:prstGeom prst="rect">
            <a:avLst/>
          </a:prstGeom>
        </p:spPr>
        <p:txBody>
          <a:bodyPr wrap="square">
            <a:spAutoFit/>
          </a:bodyPr>
          <a:lstStyle/>
          <a:p>
            <a:pPr marL="285750" indent="-285750">
              <a:buFont typeface="Arial" panose="020B0604020202020204" pitchFamily="34" charset="0"/>
              <a:buChar char="•"/>
            </a:pPr>
            <a:r>
              <a:rPr lang="en-US" sz="2400" dirty="0" smtClean="0"/>
              <a:t>There are measurable increases in employment of citizens with disabilities within the general workforce, earning minimum wage or higher with benefits. </a:t>
            </a:r>
          </a:p>
          <a:p>
            <a:pPr marL="742950" lvl="1" indent="-285750">
              <a:buFont typeface="Arial" panose="020B0604020202020204" pitchFamily="34" charset="0"/>
              <a:buChar char="•"/>
            </a:pPr>
            <a:r>
              <a:rPr lang="en-US" sz="2400" dirty="0" smtClean="0">
                <a:solidFill>
                  <a:srgbClr val="FF0000"/>
                </a:solidFill>
              </a:rPr>
              <a:t>Alabama continues to rank at or near bottom in employment outcomes.</a:t>
            </a:r>
            <a:r>
              <a:rPr lang="en-US" sz="2400" b="1" dirty="0"/>
              <a:t> </a:t>
            </a:r>
            <a:r>
              <a:rPr lang="en-US" sz="2400" b="1" dirty="0">
                <a:solidFill>
                  <a:srgbClr val="FF0000"/>
                </a:solidFill>
              </a:rPr>
              <a:t>The ten worst states in terms of the biggest gaps between the labor force participation rate (LFPR) of people with disabilities and without disabilities are Maine, Kentucky, South Carolina, Michigan, West Virginia, Arkansas, Tennessee, Missouri, Vermont and Alabama in that order.</a:t>
            </a:r>
            <a:r>
              <a:rPr lang="en-US" sz="2400" dirty="0" smtClean="0">
                <a:solidFill>
                  <a:srgbClr val="FF0000"/>
                </a:solidFill>
              </a:rPr>
              <a:t>   (Huffington Post 2016)</a:t>
            </a:r>
            <a:r>
              <a:rPr lang="en-US" sz="900" dirty="0" smtClean="0">
                <a:solidFill>
                  <a:srgbClr val="FF0000"/>
                </a:solidFill>
              </a:rPr>
              <a:t>Best and Worst States for People with Disabilities to Get a Job!</a:t>
            </a:r>
          </a:p>
          <a:p>
            <a:pPr marL="742950" lvl="1" indent="-285750">
              <a:buFont typeface="Arial" panose="020B0604020202020204" pitchFamily="34" charset="0"/>
              <a:buChar char="•"/>
            </a:pPr>
            <a:endParaRPr lang="en-US" sz="900" dirty="0">
              <a:solidFill>
                <a:srgbClr val="FF0000"/>
              </a:solidFill>
            </a:endParaRPr>
          </a:p>
          <a:p>
            <a:pPr lvl="1"/>
            <a:r>
              <a:rPr lang="en-US" sz="2400" dirty="0" smtClean="0">
                <a:solidFill>
                  <a:srgbClr val="FF0000"/>
                </a:solidFill>
              </a:rPr>
              <a:t>	Best outcomes are in:  South Dakota, North Dakota, Iowa, Nebraska and 	Wyoming  (45% or higher)</a:t>
            </a:r>
          </a:p>
        </p:txBody>
      </p:sp>
      <p:sp>
        <p:nvSpPr>
          <p:cNvPr id="3" name="TextBox 2"/>
          <p:cNvSpPr txBox="1"/>
          <p:nvPr/>
        </p:nvSpPr>
        <p:spPr>
          <a:xfrm>
            <a:off x="167951" y="195943"/>
            <a:ext cx="326571" cy="6832640"/>
          </a:xfrm>
          <a:prstGeom prst="rect">
            <a:avLst/>
          </a:prstGeom>
          <a:noFill/>
        </p:spPr>
        <p:txBody>
          <a:bodyPr wrap="square" rtlCol="0">
            <a:spAutoFit/>
          </a:bodyPr>
          <a:lstStyle/>
          <a:p>
            <a:pPr algn="ctr"/>
            <a:r>
              <a:rPr lang="en-US" sz="2800" b="1" dirty="0" smtClean="0">
                <a:solidFill>
                  <a:schemeClr val="bg1"/>
                </a:solidFill>
              </a:rPr>
              <a:t>C</a:t>
            </a:r>
          </a:p>
          <a:p>
            <a:pPr algn="ctr"/>
            <a:r>
              <a:rPr lang="en-US" sz="2800" b="1" dirty="0" smtClean="0">
                <a:solidFill>
                  <a:schemeClr val="bg1"/>
                </a:solidFill>
              </a:rPr>
              <a:t>H</a:t>
            </a:r>
          </a:p>
          <a:p>
            <a:pPr algn="ctr"/>
            <a:r>
              <a:rPr lang="en-US" sz="2800" b="1" dirty="0" smtClean="0">
                <a:solidFill>
                  <a:schemeClr val="bg1"/>
                </a:solidFill>
              </a:rPr>
              <a:t>A</a:t>
            </a:r>
          </a:p>
          <a:p>
            <a:pPr algn="ctr"/>
            <a:r>
              <a:rPr lang="en-US" sz="2800" b="1" dirty="0" smtClean="0">
                <a:solidFill>
                  <a:schemeClr val="bg1"/>
                </a:solidFill>
              </a:rPr>
              <a:t>R</a:t>
            </a:r>
          </a:p>
          <a:p>
            <a:pPr algn="ctr"/>
            <a:r>
              <a:rPr lang="en-US" sz="2800" b="1" dirty="0" smtClean="0">
                <a:solidFill>
                  <a:schemeClr val="bg1"/>
                </a:solidFill>
              </a:rPr>
              <a:t>A</a:t>
            </a:r>
          </a:p>
          <a:p>
            <a:pPr algn="ctr"/>
            <a:r>
              <a:rPr lang="en-US" sz="2800" b="1" dirty="0" smtClean="0">
                <a:solidFill>
                  <a:schemeClr val="bg1"/>
                </a:solidFill>
              </a:rPr>
              <a:t>C</a:t>
            </a:r>
          </a:p>
          <a:p>
            <a:pPr algn="ctr"/>
            <a:r>
              <a:rPr lang="en-US" sz="2800" b="1" dirty="0" smtClean="0">
                <a:solidFill>
                  <a:schemeClr val="bg1"/>
                </a:solidFill>
              </a:rPr>
              <a:t>T</a:t>
            </a:r>
          </a:p>
          <a:p>
            <a:pPr algn="ctr"/>
            <a:r>
              <a:rPr lang="en-US" sz="2800" b="1" dirty="0" smtClean="0">
                <a:solidFill>
                  <a:schemeClr val="bg1"/>
                </a:solidFill>
              </a:rPr>
              <a:t>E</a:t>
            </a:r>
          </a:p>
          <a:p>
            <a:pPr algn="ctr"/>
            <a:r>
              <a:rPr lang="en-US" sz="2800" b="1" dirty="0" smtClean="0">
                <a:solidFill>
                  <a:schemeClr val="bg1"/>
                </a:solidFill>
              </a:rPr>
              <a:t>R</a:t>
            </a:r>
          </a:p>
          <a:p>
            <a:pPr algn="ctr"/>
            <a:r>
              <a:rPr lang="en-US" sz="2800" b="1" dirty="0" smtClean="0">
                <a:solidFill>
                  <a:schemeClr val="bg1"/>
                </a:solidFill>
              </a:rPr>
              <a:t>I</a:t>
            </a:r>
          </a:p>
          <a:p>
            <a:pPr algn="ctr"/>
            <a:r>
              <a:rPr lang="en-US" sz="2800" b="1" dirty="0" smtClean="0">
                <a:solidFill>
                  <a:schemeClr val="bg1"/>
                </a:solidFill>
              </a:rPr>
              <a:t>S</a:t>
            </a:r>
          </a:p>
          <a:p>
            <a:pPr algn="ctr"/>
            <a:r>
              <a:rPr lang="en-US" sz="2800" b="1" dirty="0" smtClean="0">
                <a:solidFill>
                  <a:schemeClr val="bg1"/>
                </a:solidFill>
              </a:rPr>
              <a:t>T</a:t>
            </a:r>
          </a:p>
          <a:p>
            <a:pPr algn="ctr"/>
            <a:r>
              <a:rPr lang="en-US" sz="2800" b="1" dirty="0" smtClean="0">
                <a:solidFill>
                  <a:schemeClr val="bg1"/>
                </a:solidFill>
              </a:rPr>
              <a:t>I</a:t>
            </a:r>
          </a:p>
          <a:p>
            <a:pPr algn="ctr"/>
            <a:r>
              <a:rPr lang="en-US" sz="2800" b="1" dirty="0" smtClean="0">
                <a:solidFill>
                  <a:schemeClr val="bg1"/>
                </a:solidFill>
              </a:rPr>
              <a:t>C</a:t>
            </a:r>
          </a:p>
          <a:p>
            <a:pPr algn="ctr"/>
            <a:r>
              <a:rPr lang="en-US" sz="2800" b="1" dirty="0">
                <a:solidFill>
                  <a:schemeClr val="bg1"/>
                </a:solidFill>
              </a:rPr>
              <a:t>S</a:t>
            </a:r>
            <a:endParaRPr lang="en-US" sz="2800" b="1" dirty="0" smtClean="0">
              <a:solidFill>
                <a:schemeClr val="bg1"/>
              </a:solidFill>
            </a:endParaRPr>
          </a:p>
          <a:p>
            <a:pPr algn="ctr"/>
            <a:endParaRPr lang="en-US" b="1" dirty="0" smtClean="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009" y="183683"/>
            <a:ext cx="7760262" cy="2235836"/>
          </a:xfrm>
          <a:prstGeom prst="rect">
            <a:avLst/>
          </a:prstGeom>
        </p:spPr>
      </p:pic>
    </p:spTree>
    <p:extLst>
      <p:ext uri="{BB962C8B-B14F-4D97-AF65-F5344CB8AC3E}">
        <p14:creationId xmlns:p14="http://schemas.microsoft.com/office/powerpoint/2010/main" val="3903108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1965" y="2668222"/>
            <a:ext cx="10608658" cy="3046988"/>
          </a:xfrm>
          <a:prstGeom prst="rect">
            <a:avLst/>
          </a:prstGeom>
        </p:spPr>
        <p:txBody>
          <a:bodyPr wrap="square">
            <a:spAutoFit/>
          </a:bodyPr>
          <a:lstStyle/>
          <a:p>
            <a:pPr marL="285750" indent="-285750">
              <a:buFont typeface="Arial" panose="020B0604020202020204" pitchFamily="34" charset="0"/>
              <a:buChar char="•"/>
            </a:pPr>
            <a:r>
              <a:rPr lang="en-US" sz="2400" dirty="0"/>
              <a:t>Greater opportunities exist for citizens with disabilities to pursue self-employment and the development of microenterprises. </a:t>
            </a:r>
          </a:p>
          <a:p>
            <a:pPr marL="742950" lvl="1" indent="-285750">
              <a:buFont typeface="Arial" panose="020B0604020202020204" pitchFamily="34" charset="0"/>
              <a:buChar char="•"/>
            </a:pPr>
            <a:r>
              <a:rPr lang="en-US" sz="2400" dirty="0">
                <a:solidFill>
                  <a:srgbClr val="FF0000"/>
                </a:solidFill>
              </a:rPr>
              <a:t>Alabama has struggled with self employment and other microenterprises </a:t>
            </a:r>
            <a:r>
              <a:rPr lang="en-US" sz="2400" dirty="0" smtClean="0">
                <a:solidFill>
                  <a:srgbClr val="FF0000"/>
                </a:solidFill>
              </a:rPr>
              <a:t>opportunities utilizing </a:t>
            </a:r>
            <a:r>
              <a:rPr lang="en-US" sz="2400" dirty="0">
                <a:solidFill>
                  <a:srgbClr val="FF0000"/>
                </a:solidFill>
              </a:rPr>
              <a:t>VR funding and/or Waiver funding. </a:t>
            </a:r>
            <a:r>
              <a:rPr lang="en-US" sz="2400" dirty="0" smtClean="0">
                <a:solidFill>
                  <a:srgbClr val="FF0000"/>
                </a:solidFill>
              </a:rPr>
              <a:t> An </a:t>
            </a:r>
            <a:r>
              <a:rPr lang="en-US" sz="2400" dirty="0">
                <a:solidFill>
                  <a:srgbClr val="FF0000"/>
                </a:solidFill>
              </a:rPr>
              <a:t>analysis of RSA case closure statistics for VR clients indicated that self-employment remains a small percentage of overall VR status 26 closures in employment, ranging from 1.97 percent in 2003 to 1.66 percent in 2007 and 1.99 percent in 2009, although there has been a small increase to 2.40 percent in 2012.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965" y="511709"/>
            <a:ext cx="10608658" cy="2021098"/>
          </a:xfrm>
          <a:prstGeom prst="rect">
            <a:avLst/>
          </a:prstGeom>
        </p:spPr>
      </p:pic>
    </p:spTree>
    <p:extLst>
      <p:ext uri="{BB962C8B-B14F-4D97-AF65-F5344CB8AC3E}">
        <p14:creationId xmlns:p14="http://schemas.microsoft.com/office/powerpoint/2010/main" val="1726084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9529" y="1905506"/>
            <a:ext cx="10058400" cy="2677656"/>
          </a:xfrm>
          <a:prstGeom prst="rect">
            <a:avLst/>
          </a:prstGeom>
        </p:spPr>
        <p:txBody>
          <a:bodyPr wrap="square">
            <a:spAutoFit/>
          </a:bodyPr>
          <a:lstStyle/>
          <a:p>
            <a:pPr marL="285750" indent="-285750">
              <a:buFont typeface="Arial" panose="020B0604020202020204" pitchFamily="34" charset="0"/>
              <a:buChar char="•"/>
            </a:pPr>
            <a:r>
              <a:rPr lang="en-US" sz="2400" dirty="0"/>
              <a:t>Employment is the first and preferred option when exploring goals and a life path for citizens with disabilities.</a:t>
            </a:r>
          </a:p>
          <a:p>
            <a:pPr marL="742950" lvl="1" indent="-285750">
              <a:buFont typeface="Arial" panose="020B0604020202020204" pitchFamily="34" charset="0"/>
              <a:buChar char="•"/>
            </a:pPr>
            <a:r>
              <a:rPr lang="en-US" sz="2400" dirty="0">
                <a:solidFill>
                  <a:srgbClr val="FF0000"/>
                </a:solidFill>
              </a:rPr>
              <a:t>Historically Alabama has supported a facility-based model of services.  Multiple challenges present obstacles to “community integration” and other experiences</a:t>
            </a:r>
            <a:r>
              <a:rPr lang="en-US" sz="2400" dirty="0" smtClean="0">
                <a:solidFill>
                  <a:srgbClr val="FF0000"/>
                </a:solidFill>
              </a:rPr>
              <a:t>.</a:t>
            </a:r>
          </a:p>
          <a:p>
            <a:pPr lvl="1"/>
            <a:r>
              <a:rPr lang="en-US" sz="2400" dirty="0" smtClean="0">
                <a:solidFill>
                  <a:srgbClr val="FF0000"/>
                </a:solidFill>
              </a:rPr>
              <a:t>	Currently serving 5,211 in some type of day service!</a:t>
            </a:r>
          </a:p>
          <a:p>
            <a:pPr lvl="1"/>
            <a:r>
              <a:rPr lang="en-US" sz="2400" dirty="0" smtClean="0">
                <a:solidFill>
                  <a:srgbClr val="FF0000"/>
                </a:solidFill>
              </a:rPr>
              <a:t>	186 receiving Employment Supports!</a:t>
            </a:r>
            <a:endParaRPr lang="en-US" sz="2400"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250" y="159860"/>
            <a:ext cx="2351031" cy="1666875"/>
          </a:xfrm>
          <a:prstGeom prst="rect">
            <a:avLst/>
          </a:prstGeom>
        </p:spPr>
      </p:pic>
    </p:spTree>
    <p:extLst>
      <p:ext uri="{BB962C8B-B14F-4D97-AF65-F5344CB8AC3E}">
        <p14:creationId xmlns:p14="http://schemas.microsoft.com/office/powerpoint/2010/main" val="392601997"/>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1778</TotalTime>
  <Words>2309</Words>
  <Application>Microsoft Office PowerPoint</Application>
  <PresentationFormat>Widescreen</PresentationFormat>
  <Paragraphs>422</Paragraphs>
  <Slides>36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Arial</vt:lpstr>
      <vt:lpstr>Calibri</vt:lpstr>
      <vt:lpstr>Droid Sans</vt:lpstr>
      <vt:lpstr>Georgia</vt:lpstr>
      <vt:lpstr>Gill Sans MT</vt:lpstr>
      <vt:lpstr>Impact</vt:lpstr>
      <vt:lpstr>inherit</vt:lpstr>
      <vt:lpstr>Lucida Grande</vt:lpstr>
      <vt:lpstr>Times New Roman</vt:lpstr>
      <vt:lpstr>Verdana</vt:lpstr>
      <vt:lpstr>Wingdings</vt:lpstr>
      <vt:lpstr>Badge</vt:lpstr>
      <vt:lpstr>Employment First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Alabama DMH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 First</dc:title>
  <dc:creator>Byron White</dc:creator>
  <cp:lastModifiedBy>Byron White</cp:lastModifiedBy>
  <cp:revision>41</cp:revision>
  <dcterms:created xsi:type="dcterms:W3CDTF">2018-01-03T17:35:36Z</dcterms:created>
  <dcterms:modified xsi:type="dcterms:W3CDTF">2018-01-10T13:51:40Z</dcterms:modified>
</cp:coreProperties>
</file>