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1" r:id="rId4"/>
    <p:sldId id="275" r:id="rId5"/>
    <p:sldId id="269" r:id="rId6"/>
    <p:sldId id="276" r:id="rId7"/>
    <p:sldId id="257" r:id="rId8"/>
    <p:sldId id="259" r:id="rId9"/>
    <p:sldId id="258" r:id="rId10"/>
    <p:sldId id="270" r:id="rId11"/>
    <p:sldId id="271" r:id="rId12"/>
    <p:sldId id="277" r:id="rId13"/>
    <p:sldId id="278" r:id="rId14"/>
    <p:sldId id="272" r:id="rId15"/>
    <p:sldId id="273" r:id="rId16"/>
    <p:sldId id="279" r:id="rId17"/>
    <p:sldId id="274"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9" autoAdjust="0"/>
    <p:restoredTop sz="94660"/>
  </p:normalViewPr>
  <p:slideViewPr>
    <p:cSldViewPr snapToGrid="0">
      <p:cViewPr varScale="1">
        <p:scale>
          <a:sx n="116" d="100"/>
          <a:sy n="116"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6/6/2018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OEnKOk4ad0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urldefense.proofpoint.com/v2/url?u=http-3A__nccam.nih.gov_&amp;d=DwMFaQ&amp;c=8K0mnSt5E4j4U_dMGxZxbA&amp;r=eYVcrXiibBQEgkv0o96Kc1zqrmYYtaLub5IYPAVK9nE&amp;m=yEScGHnnhqD1neiV02MWXl1oidRaZrVwPKZkp92EBYo&amp;s=PsBGxkmxAK-R9eDiX-z_DILVgaWqn4dv-ouq4w2cpNc&amp;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vNV-WsmwfU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movieclips.com/" TargetMode="External"/><Relationship Id="rId3" Type="http://schemas.openxmlformats.org/officeDocument/2006/relationships/hyperlink" Target="http://www.thetappingsolution.com/" TargetMode="External"/><Relationship Id="rId7" Type="http://schemas.openxmlformats.org/officeDocument/2006/relationships/hyperlink" Target="http://www.naturalforcesstudio.com/" TargetMode="External"/><Relationship Id="rId2" Type="http://schemas.openxmlformats.org/officeDocument/2006/relationships/hyperlink" Target="http://www.mercola.com/" TargetMode="External"/><Relationship Id="rId1" Type="http://schemas.openxmlformats.org/officeDocument/2006/relationships/slideLayout" Target="../slideLayouts/slideLayout2.xml"/><Relationship Id="rId6" Type="http://schemas.openxmlformats.org/officeDocument/2006/relationships/hyperlink" Target="http://nccam.nih.gov/" TargetMode="External"/><Relationship Id="rId5" Type="http://schemas.openxmlformats.org/officeDocument/2006/relationships/hyperlink" Target="http://www.yogainternational.com/" TargetMode="External"/><Relationship Id="rId10" Type="http://schemas.openxmlformats.org/officeDocument/2006/relationships/hyperlink" Target="http://www.memegenerator.net/" TargetMode="External"/><Relationship Id="rId4" Type="http://schemas.openxmlformats.org/officeDocument/2006/relationships/hyperlink" Target="http://www.doterra.com/" TargetMode="External"/><Relationship Id="rId9" Type="http://schemas.openxmlformats.org/officeDocument/2006/relationships/hyperlink" Target="http://www.youtub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“Mindfulness, meditation, and essential oils, </a:t>
            </a:r>
            <a:r>
              <a:rPr lang="en-US" dirty="0" err="1" smtClean="0"/>
              <a:t>oH</a:t>
            </a:r>
            <a:r>
              <a:rPr lang="en-US" dirty="0" smtClean="0"/>
              <a:t> my!”</a:t>
            </a:r>
            <a:endParaRPr lang="en-US" dirty="0"/>
          </a:p>
        </p:txBody>
      </p:sp>
      <p:sp>
        <p:nvSpPr>
          <p:cNvPr id="3" name="Subtitle 2"/>
          <p:cNvSpPr>
            <a:spLocks noGrp="1"/>
          </p:cNvSpPr>
          <p:nvPr>
            <p:ph type="subTitle" idx="1"/>
          </p:nvPr>
        </p:nvSpPr>
        <p:spPr/>
        <p:txBody>
          <a:bodyPr/>
          <a:lstStyle/>
          <a:p>
            <a:r>
              <a:rPr lang="en-US" dirty="0"/>
              <a:t>Using integrative therapies for self-care</a:t>
            </a:r>
          </a:p>
        </p:txBody>
      </p:sp>
    </p:spTree>
    <p:extLst>
      <p:ext uri="{BB962C8B-B14F-4D97-AF65-F5344CB8AC3E}">
        <p14:creationId xmlns:p14="http://schemas.microsoft.com/office/powerpoint/2010/main" val="2364179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breathing exercise for meditation</a:t>
            </a:r>
          </a:p>
        </p:txBody>
      </p:sp>
      <p:sp>
        <p:nvSpPr>
          <p:cNvPr id="3" name="Content Placeholder 2"/>
          <p:cNvSpPr>
            <a:spLocks noGrp="1"/>
          </p:cNvSpPr>
          <p:nvPr>
            <p:ph sz="quarter" idx="13"/>
          </p:nvPr>
        </p:nvSpPr>
        <p:spPr>
          <a:xfrm>
            <a:off x="913774" y="2026508"/>
            <a:ext cx="10363826" cy="4217773"/>
          </a:xfrm>
        </p:spPr>
        <p:txBody>
          <a:bodyPr>
            <a:normAutofit lnSpcReduction="10000"/>
          </a:bodyPr>
          <a:lstStyle/>
          <a:p>
            <a:r>
              <a:rPr lang="en-US" dirty="0" smtClean="0"/>
              <a:t>We are usually breathing the wrong way! </a:t>
            </a:r>
          </a:p>
          <a:p>
            <a:pPr lvl="1"/>
            <a:r>
              <a:rPr lang="en-US" dirty="0" smtClean="0"/>
              <a:t>Typically people breath Short breaths through the chest, which keeps the sympathetic nervous system (SNS) activated</a:t>
            </a:r>
          </a:p>
          <a:p>
            <a:r>
              <a:rPr lang="en-US" dirty="0" smtClean="0"/>
              <a:t>Belly breathing is key! </a:t>
            </a:r>
          </a:p>
          <a:p>
            <a:r>
              <a:rPr lang="en-US" dirty="0" smtClean="0"/>
              <a:t>Belly breathing activates the Parasympathetic nervous system (PNS):</a:t>
            </a:r>
          </a:p>
          <a:p>
            <a:pPr lvl="1"/>
            <a:r>
              <a:rPr lang="en-US" dirty="0" smtClean="0"/>
              <a:t>stimulates limbic function (regulating emotions, behavior, motivation, &amp; memory)</a:t>
            </a:r>
          </a:p>
          <a:p>
            <a:pPr lvl="1"/>
            <a:r>
              <a:rPr lang="en-US" dirty="0" smtClean="0"/>
              <a:t>lowers cortisol  </a:t>
            </a:r>
          </a:p>
          <a:p>
            <a:pPr lvl="1"/>
            <a:r>
              <a:rPr lang="en-US" dirty="0" smtClean="0"/>
              <a:t>helps the body to relax  </a:t>
            </a:r>
          </a:p>
          <a:p>
            <a:pPr lvl="1"/>
            <a:r>
              <a:rPr lang="en-US" dirty="0" err="1" smtClean="0"/>
              <a:t>pNS</a:t>
            </a:r>
            <a:r>
              <a:rPr lang="en-US" dirty="0" smtClean="0"/>
              <a:t> must be activated to heal the body</a:t>
            </a:r>
          </a:p>
          <a:p>
            <a:r>
              <a:rPr lang="en-US" dirty="0" smtClean="0"/>
              <a:t>5 minute exercise</a:t>
            </a:r>
            <a:endParaRPr lang="en-US" dirty="0"/>
          </a:p>
        </p:txBody>
      </p:sp>
    </p:spTree>
    <p:extLst>
      <p:ext uri="{BB962C8B-B14F-4D97-AF65-F5344CB8AC3E}">
        <p14:creationId xmlns:p14="http://schemas.microsoft.com/office/powerpoint/2010/main" val="807564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Alternative therapies</a:t>
            </a:r>
            <a:br>
              <a:rPr lang="en-US" dirty="0" smtClean="0"/>
            </a:br>
            <a:r>
              <a:rPr lang="en-US" dirty="0" smtClean="0"/>
              <a:t>for self care</a:t>
            </a:r>
            <a:endParaRPr lang="en-US" dirty="0"/>
          </a:p>
        </p:txBody>
      </p:sp>
      <p:sp>
        <p:nvSpPr>
          <p:cNvPr id="4" name="Content Placeholder 3"/>
          <p:cNvSpPr>
            <a:spLocks noGrp="1"/>
          </p:cNvSpPr>
          <p:nvPr>
            <p:ph sz="quarter" idx="13"/>
          </p:nvPr>
        </p:nvSpPr>
        <p:spPr>
          <a:xfrm>
            <a:off x="1853514" y="2371018"/>
            <a:ext cx="4166288" cy="3173047"/>
          </a:xfrm>
        </p:spPr>
        <p:txBody>
          <a:bodyPr>
            <a:normAutofit/>
          </a:bodyPr>
          <a:lstStyle/>
          <a:p>
            <a:r>
              <a:rPr lang="en-US" dirty="0" smtClean="0"/>
              <a:t>Meditation</a:t>
            </a:r>
          </a:p>
          <a:p>
            <a:r>
              <a:rPr lang="en-US" dirty="0" smtClean="0"/>
              <a:t>Reiki</a:t>
            </a:r>
          </a:p>
          <a:p>
            <a:r>
              <a:rPr lang="en-US" dirty="0" smtClean="0"/>
              <a:t>Essential oils</a:t>
            </a:r>
          </a:p>
          <a:p>
            <a:r>
              <a:rPr lang="en-US" dirty="0" smtClean="0"/>
              <a:t>Massage</a:t>
            </a:r>
          </a:p>
          <a:p>
            <a:r>
              <a:rPr lang="en-US" dirty="0" smtClean="0"/>
              <a:t>Acupuncture</a:t>
            </a:r>
          </a:p>
          <a:p>
            <a:r>
              <a:rPr lang="en-US" dirty="0" smtClean="0"/>
              <a:t>Tai chi</a:t>
            </a:r>
            <a:endParaRPr lang="en-US" dirty="0"/>
          </a:p>
        </p:txBody>
      </p:sp>
      <p:sp>
        <p:nvSpPr>
          <p:cNvPr id="6" name="Content Placeholder 5"/>
          <p:cNvSpPr>
            <a:spLocks noGrp="1"/>
          </p:cNvSpPr>
          <p:nvPr>
            <p:ph sz="quarter" idx="14"/>
          </p:nvPr>
        </p:nvSpPr>
        <p:spPr>
          <a:xfrm>
            <a:off x="5544065" y="2371017"/>
            <a:ext cx="5734161" cy="3057718"/>
          </a:xfrm>
        </p:spPr>
        <p:txBody>
          <a:bodyPr>
            <a:normAutofit/>
          </a:bodyPr>
          <a:lstStyle/>
          <a:p>
            <a:r>
              <a:rPr lang="en-US" dirty="0" smtClean="0"/>
              <a:t>Emotional freedom technique (tapping)</a:t>
            </a:r>
          </a:p>
          <a:p>
            <a:r>
              <a:rPr lang="en-US" dirty="0" smtClean="0"/>
              <a:t>Yoga</a:t>
            </a:r>
          </a:p>
          <a:p>
            <a:r>
              <a:rPr lang="en-US" dirty="0" smtClean="0"/>
              <a:t>Spinal manipulation</a:t>
            </a:r>
          </a:p>
          <a:p>
            <a:r>
              <a:rPr lang="en-US" dirty="0" smtClean="0"/>
              <a:t>Crystal therapy</a:t>
            </a:r>
          </a:p>
          <a:p>
            <a:r>
              <a:rPr lang="en-US" dirty="0" smtClean="0"/>
              <a:t>Sound therapy</a:t>
            </a:r>
          </a:p>
          <a:p>
            <a:r>
              <a:rPr lang="en-US" dirty="0" smtClean="0"/>
              <a:t>Light therapy</a:t>
            </a:r>
            <a:endParaRPr lang="en-US" dirty="0"/>
          </a:p>
        </p:txBody>
      </p:sp>
    </p:spTree>
    <p:extLst>
      <p:ext uri="{BB962C8B-B14F-4D97-AF65-F5344CB8AC3E}">
        <p14:creationId xmlns:p14="http://schemas.microsoft.com/office/powerpoint/2010/main" val="3603395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487" y="2283657"/>
            <a:ext cx="1889013" cy="163084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86" y="4026377"/>
            <a:ext cx="4773474" cy="2286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7364" y="1032674"/>
            <a:ext cx="3119824" cy="299370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6432" y="2326992"/>
            <a:ext cx="2080410" cy="317502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222" y="1048738"/>
            <a:ext cx="3762263" cy="255650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6381" y="4264518"/>
            <a:ext cx="2921614" cy="2196917"/>
          </a:xfrm>
          <a:prstGeom prst="rect">
            <a:avLst/>
          </a:prstGeom>
        </p:spPr>
      </p:pic>
      <p:pic>
        <p:nvPicPr>
          <p:cNvPr id="7" name="Content Placeholder 6"/>
          <p:cNvPicPr>
            <a:picLocks noGrp="1" noChangeAspect="1"/>
          </p:cNvPicPr>
          <p:nvPr>
            <p:ph sz="quarter" idx="13"/>
          </p:nvPr>
        </p:nvPicPr>
        <p:blipFill>
          <a:blip r:embed="rId8">
            <a:extLst>
              <a:ext uri="{28A0092B-C50C-407E-A947-70E740481C1C}">
                <a14:useLocalDpi xmlns:a14="http://schemas.microsoft.com/office/drawing/2010/main" val="0"/>
              </a:ext>
            </a:extLst>
          </a:blip>
          <a:stretch>
            <a:fillRect/>
          </a:stretch>
        </p:blipFill>
        <p:spPr>
          <a:xfrm>
            <a:off x="7616946" y="131705"/>
            <a:ext cx="2415468" cy="1801939"/>
          </a:xfrm>
        </p:spPr>
      </p:pic>
    </p:spTree>
    <p:extLst>
      <p:ext uri="{BB962C8B-B14F-4D97-AF65-F5344CB8AC3E}">
        <p14:creationId xmlns:p14="http://schemas.microsoft.com/office/powerpoint/2010/main" val="1792533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3775" y="132484"/>
            <a:ext cx="10364451" cy="1596177"/>
          </a:xfrm>
        </p:spPr>
        <p:txBody>
          <a:bodyPr/>
          <a:lstStyle/>
          <a:p>
            <a:r>
              <a:rPr lang="en-US" dirty="0" smtClean="0"/>
              <a:t>What are Essential oils?</a:t>
            </a:r>
            <a:endParaRPr lang="en-US" dirty="0"/>
          </a:p>
        </p:txBody>
      </p:sp>
      <p:pic>
        <p:nvPicPr>
          <p:cNvPr id="5" name="OEnKOk4ad0U"/>
          <p:cNvPicPr>
            <a:picLocks noGrp="1" noRot="1" noChangeAspect="1"/>
          </p:cNvPicPr>
          <p:nvPr>
            <p:ph sz="quarter" idx="13"/>
            <a:videoFile r:link="rId1"/>
          </p:nvPr>
        </p:nvPicPr>
        <p:blipFill>
          <a:blip r:embed="rId3"/>
          <a:stretch>
            <a:fillRect/>
          </a:stretch>
        </p:blipFill>
        <p:spPr>
          <a:xfrm>
            <a:off x="1861485" y="1283818"/>
            <a:ext cx="8469029" cy="4763829"/>
          </a:xfrm>
          <a:prstGeom prst="rect">
            <a:avLst/>
          </a:prstGeom>
        </p:spPr>
      </p:pic>
    </p:spTree>
    <p:extLst>
      <p:ext uri="{BB962C8B-B14F-4D97-AF65-F5344CB8AC3E}">
        <p14:creationId xmlns:p14="http://schemas.microsoft.com/office/powerpoint/2010/main" val="3029327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Distilled compounds derived from seeds, stems, bark, roots, flowers, and other parts of plants</a:t>
            </a:r>
          </a:p>
          <a:p>
            <a:pPr lvl="1"/>
            <a:r>
              <a:rPr lang="en-US" dirty="0" smtClean="0"/>
              <a:t>Works on the limbic system-(regulate emotions, behavior, motivation, and memory)</a:t>
            </a:r>
          </a:p>
          <a:p>
            <a:pPr lvl="1"/>
            <a:r>
              <a:rPr lang="en-US" dirty="0" smtClean="0"/>
              <a:t>Why we associate some memories with smells</a:t>
            </a:r>
          </a:p>
          <a:p>
            <a:pPr lvl="1"/>
            <a:r>
              <a:rPr lang="en-US" dirty="0" smtClean="0"/>
              <a:t>When inhaled, essential oils enter the olfactory system and directly affect the amygdala, impacting mood and emotions</a:t>
            </a:r>
          </a:p>
          <a:p>
            <a:pPr marL="0" indent="0">
              <a:buNone/>
            </a:pPr>
            <a:endParaRPr lang="en-US" dirty="0"/>
          </a:p>
        </p:txBody>
      </p:sp>
      <p:sp>
        <p:nvSpPr>
          <p:cNvPr id="4" name="Title 3"/>
          <p:cNvSpPr>
            <a:spLocks noGrp="1"/>
          </p:cNvSpPr>
          <p:nvPr>
            <p:ph type="title"/>
          </p:nvPr>
        </p:nvSpPr>
        <p:spPr/>
        <p:txBody>
          <a:bodyPr/>
          <a:lstStyle/>
          <a:p>
            <a:r>
              <a:rPr lang="en-US" dirty="0" smtClean="0"/>
              <a:t>Essential oils</a:t>
            </a:r>
            <a:endParaRPr lang="en-US" dirty="0"/>
          </a:p>
        </p:txBody>
      </p:sp>
    </p:spTree>
    <p:extLst>
      <p:ext uri="{BB962C8B-B14F-4D97-AF65-F5344CB8AC3E}">
        <p14:creationId xmlns:p14="http://schemas.microsoft.com/office/powerpoint/2010/main" val="2019022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61"/>
            <a:ext cx="10364451" cy="1596177"/>
          </a:xfrm>
        </p:spPr>
        <p:txBody>
          <a:bodyPr/>
          <a:lstStyle/>
          <a:p>
            <a:r>
              <a:rPr lang="en-US" dirty="0" smtClean="0"/>
              <a:t>REIKI</a:t>
            </a:r>
            <a:br>
              <a:rPr lang="en-US" dirty="0" smtClean="0"/>
            </a:br>
            <a:r>
              <a:rPr lang="en-US" sz="1400" dirty="0" smtClean="0"/>
              <a:t>(Pronounced RAY-KEE)</a:t>
            </a:r>
            <a:endParaRPr lang="en-US" sz="1400" dirty="0"/>
          </a:p>
        </p:txBody>
      </p:sp>
      <p:sp>
        <p:nvSpPr>
          <p:cNvPr id="3" name="Content Placeholder 2"/>
          <p:cNvSpPr>
            <a:spLocks noGrp="1"/>
          </p:cNvSpPr>
          <p:nvPr>
            <p:ph sz="quarter" idx="13"/>
          </p:nvPr>
        </p:nvSpPr>
        <p:spPr>
          <a:xfrm>
            <a:off x="197644" y="2379261"/>
            <a:ext cx="11066102" cy="4094275"/>
          </a:xfrm>
        </p:spPr>
        <p:txBody>
          <a:bodyPr>
            <a:normAutofit lnSpcReduction="10000"/>
          </a:bodyPr>
          <a:lstStyle/>
          <a:p>
            <a:r>
              <a:rPr lang="en-US" dirty="0"/>
              <a:t>The National Center for Complementary and Alternative Medicine (</a:t>
            </a:r>
            <a:r>
              <a:rPr lang="en-US" u="sng" dirty="0">
                <a:hlinkClick r:id="rId2"/>
              </a:rPr>
              <a:t>http://nccam.nih.gov</a:t>
            </a:r>
            <a:r>
              <a:rPr lang="en-US" dirty="0"/>
              <a:t>) recognizes Reiki as part of complementary and alternative medicine and places it within a domain </a:t>
            </a:r>
            <a:r>
              <a:rPr lang="en-US" dirty="0" smtClean="0"/>
              <a:t>called </a:t>
            </a:r>
            <a:r>
              <a:rPr lang="en-US" dirty="0"/>
              <a:t>Energy </a:t>
            </a:r>
            <a:r>
              <a:rPr lang="en-US" dirty="0" smtClean="0"/>
              <a:t>Medicine</a:t>
            </a:r>
          </a:p>
          <a:p>
            <a:r>
              <a:rPr lang="en-US" dirty="0" smtClean="0"/>
              <a:t>Reiki is based </a:t>
            </a:r>
            <a:r>
              <a:rPr lang="en-US" dirty="0"/>
              <a:t>on the principle that each of us has unseen life force energy</a:t>
            </a:r>
            <a:endParaRPr lang="en-US" dirty="0" smtClean="0"/>
          </a:p>
          <a:p>
            <a:r>
              <a:rPr lang="en-US" dirty="0"/>
              <a:t>When </a:t>
            </a:r>
            <a:r>
              <a:rPr lang="en-US" dirty="0" smtClean="0"/>
              <a:t>energy is out </a:t>
            </a:r>
            <a:r>
              <a:rPr lang="en-US" dirty="0"/>
              <a:t>of balance, we feel stressed and are prone to </a:t>
            </a:r>
            <a:r>
              <a:rPr lang="en-US" dirty="0" smtClean="0"/>
              <a:t>illness</a:t>
            </a:r>
          </a:p>
          <a:p>
            <a:r>
              <a:rPr lang="en-US" dirty="0" err="1" smtClean="0"/>
              <a:t>REIki</a:t>
            </a:r>
            <a:r>
              <a:rPr lang="en-US" dirty="0" smtClean="0"/>
              <a:t> promotes a healing response and restores </a:t>
            </a:r>
            <a:r>
              <a:rPr lang="en-US" dirty="0"/>
              <a:t>balance </a:t>
            </a:r>
            <a:r>
              <a:rPr lang="en-US" dirty="0" smtClean="0"/>
              <a:t>back to </a:t>
            </a:r>
            <a:r>
              <a:rPr lang="en-US" dirty="0"/>
              <a:t>the </a:t>
            </a:r>
            <a:r>
              <a:rPr lang="en-US" dirty="0" smtClean="0"/>
              <a:t>body</a:t>
            </a:r>
            <a:endParaRPr lang="en-US" dirty="0"/>
          </a:p>
          <a:p>
            <a:r>
              <a:rPr lang="en-US" dirty="0" smtClean="0"/>
              <a:t>excellent tool for self-care</a:t>
            </a:r>
          </a:p>
          <a:p>
            <a:pPr lvl="0" fontAlgn="base"/>
            <a:r>
              <a:rPr lang="en-US" dirty="0"/>
              <a:t>Reiki </a:t>
            </a:r>
            <a:r>
              <a:rPr lang="en-US" dirty="0" smtClean="0"/>
              <a:t>can be used as a treatment </a:t>
            </a:r>
            <a:r>
              <a:rPr lang="en-US" dirty="0"/>
              <a:t>for a wide variety of reasons</a:t>
            </a:r>
            <a:r>
              <a:rPr lang="en-US" dirty="0" smtClean="0"/>
              <a:t>:  </a:t>
            </a:r>
            <a:r>
              <a:rPr lang="en-US" sz="1600" dirty="0" smtClean="0"/>
              <a:t>STRESS, DEPRESSION, CHRONIC PAIN, RECOVERY FROM SURGERY, LOWERING BLOOD PRESSURE AND HEART RATE, SIDE EFFECTS OF CHEMOTHERAPY, IMPROVING IMMUNITY, MENTAL CLARITY, SENSE OF WELL BEING, SPIRITUALITY, AND PALLIATIVE CARE.</a:t>
            </a:r>
            <a:endParaRPr lang="en-US" sz="1600" dirty="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445" y="306761"/>
            <a:ext cx="1652155" cy="2478233"/>
          </a:xfrm>
          <a:prstGeom prst="rect">
            <a:avLst/>
          </a:prstGeom>
        </p:spPr>
      </p:pic>
    </p:spTree>
    <p:extLst>
      <p:ext uri="{BB962C8B-B14F-4D97-AF65-F5344CB8AC3E}">
        <p14:creationId xmlns:p14="http://schemas.microsoft.com/office/powerpoint/2010/main" val="4244645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bowls…is this what you expect to see?</a:t>
            </a:r>
            <a:endParaRPr lang="en-US" dirty="0"/>
          </a:p>
        </p:txBody>
      </p:sp>
      <p:pic>
        <p:nvPicPr>
          <p:cNvPr id="6" name="vNV-WsmwfUA"/>
          <p:cNvPicPr>
            <a:picLocks noGrp="1" noRot="1" noChangeAspect="1"/>
          </p:cNvPicPr>
          <p:nvPr>
            <p:ph sz="quarter" idx="13"/>
            <a:videoFile r:link="rId1"/>
          </p:nvPr>
        </p:nvPicPr>
        <p:blipFill>
          <a:blip r:embed="rId3"/>
          <a:stretch>
            <a:fillRect/>
          </a:stretch>
        </p:blipFill>
        <p:spPr>
          <a:xfrm>
            <a:off x="2465172" y="1913795"/>
            <a:ext cx="7261655" cy="4084681"/>
          </a:xfrm>
          <a:prstGeom prst="rect">
            <a:avLst/>
          </a:prstGeom>
        </p:spPr>
      </p:pic>
    </p:spTree>
    <p:extLst>
      <p:ext uri="{BB962C8B-B14F-4D97-AF65-F5344CB8AC3E}">
        <p14:creationId xmlns:p14="http://schemas.microsoft.com/office/powerpoint/2010/main" val="1505037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bowls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2" y="3310326"/>
            <a:ext cx="2602333" cy="3365086"/>
          </a:xfrm>
          <a:prstGeom prst="rect">
            <a:avLst/>
          </a:prstGeom>
        </p:spPr>
      </p:pic>
      <p:sp>
        <p:nvSpPr>
          <p:cNvPr id="5" name="Content Placeholder 2"/>
          <p:cNvSpPr>
            <a:spLocks noGrp="1"/>
          </p:cNvSpPr>
          <p:nvPr>
            <p:ph sz="quarter" idx="13"/>
          </p:nvPr>
        </p:nvSpPr>
        <p:spPr>
          <a:xfrm>
            <a:off x="2899719" y="1914011"/>
            <a:ext cx="8155460" cy="4074897"/>
          </a:xfrm>
        </p:spPr>
        <p:txBody>
          <a:bodyPr/>
          <a:lstStyle/>
          <a:p>
            <a:r>
              <a:rPr lang="en-US" dirty="0"/>
              <a:t>Singing bowls have been used for centuries as a tool for shifting into meditative states and emotional quietude.  </a:t>
            </a:r>
            <a:endParaRPr lang="en-US" dirty="0" smtClean="0"/>
          </a:p>
          <a:p>
            <a:r>
              <a:rPr lang="en-US" dirty="0" smtClean="0"/>
              <a:t>The </a:t>
            </a:r>
            <a:r>
              <a:rPr lang="en-US" dirty="0"/>
              <a:t>vibrations of the crystal healing bowls </a:t>
            </a:r>
            <a:r>
              <a:rPr lang="en-US" dirty="0" smtClean="0"/>
              <a:t>have </a:t>
            </a:r>
            <a:r>
              <a:rPr lang="en-US" dirty="0"/>
              <a:t>many benefits of healing.   The tones produced by the bowls are not just heard by the ear, but also felt in the body affecting the energy centers for healing, balancing and deep meditation.</a:t>
            </a:r>
          </a:p>
        </p:txBody>
      </p:sp>
    </p:spTree>
    <p:extLst>
      <p:ext uri="{BB962C8B-B14F-4D97-AF65-F5344CB8AC3E}">
        <p14:creationId xmlns:p14="http://schemas.microsoft.com/office/powerpoint/2010/main" val="688729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p:txBody>
          <a:bodyPr>
            <a:normAutofit fontScale="55000" lnSpcReduction="20000"/>
          </a:bodyPr>
          <a:lstStyle/>
          <a:p>
            <a:pPr marL="0" indent="0" algn="ctr">
              <a:buNone/>
            </a:pPr>
            <a:r>
              <a:rPr lang="en-US" sz="2300" dirty="0" smtClean="0"/>
              <a:t>References</a:t>
            </a:r>
          </a:p>
          <a:p>
            <a:r>
              <a:rPr lang="en-US" dirty="0" smtClean="0">
                <a:hlinkClick r:id="rId2"/>
              </a:rPr>
              <a:t>www.Mercola.com</a:t>
            </a:r>
            <a:endParaRPr lang="en-US" dirty="0" smtClean="0"/>
          </a:p>
          <a:p>
            <a:r>
              <a:rPr lang="en-US" dirty="0" smtClean="0">
                <a:hlinkClick r:id="rId3"/>
              </a:rPr>
              <a:t>www.Thetappingsolution.com</a:t>
            </a:r>
            <a:endParaRPr lang="en-US" dirty="0" smtClean="0"/>
          </a:p>
          <a:p>
            <a:r>
              <a:rPr lang="en-US" dirty="0" smtClean="0">
                <a:hlinkClick r:id="rId4"/>
              </a:rPr>
              <a:t>www.Doterra.com</a:t>
            </a:r>
            <a:endParaRPr lang="en-US" dirty="0" smtClean="0"/>
          </a:p>
          <a:p>
            <a:r>
              <a:rPr lang="en-US" dirty="0" smtClean="0">
                <a:hlinkClick r:id="rId5"/>
              </a:rPr>
              <a:t>www.Yogainternational.com</a:t>
            </a:r>
            <a:endParaRPr lang="en-US" dirty="0" smtClean="0"/>
          </a:p>
          <a:p>
            <a:r>
              <a:rPr lang="en-US" i="1" dirty="0" smtClean="0"/>
              <a:t>The essential life 4</a:t>
            </a:r>
            <a:r>
              <a:rPr lang="en-US" i="1" baseline="30000" dirty="0" smtClean="0"/>
              <a:t>th</a:t>
            </a:r>
            <a:r>
              <a:rPr lang="en-US" i="1" dirty="0" smtClean="0"/>
              <a:t> Edition</a:t>
            </a:r>
            <a:r>
              <a:rPr lang="en-US" dirty="0" smtClean="0"/>
              <a:t>, Total wellness publishing</a:t>
            </a:r>
          </a:p>
          <a:p>
            <a:r>
              <a:rPr lang="en-US" dirty="0"/>
              <a:t>National Center for Complementary and Alternative Medicine (</a:t>
            </a:r>
            <a:r>
              <a:rPr lang="en-US" u="sng" dirty="0">
                <a:hlinkClick r:id="rId6"/>
              </a:rPr>
              <a:t>http://nccam.nih.gov</a:t>
            </a:r>
            <a:r>
              <a:rPr lang="en-US" dirty="0" smtClean="0"/>
              <a:t>)</a:t>
            </a:r>
          </a:p>
          <a:p>
            <a:r>
              <a:rPr lang="en-US" dirty="0" smtClean="0">
                <a:hlinkClick r:id="rId7"/>
              </a:rPr>
              <a:t>www.naturalforcesstudio.com</a:t>
            </a:r>
            <a:endParaRPr lang="en-US" dirty="0" smtClean="0"/>
          </a:p>
          <a:p>
            <a:r>
              <a:rPr lang="en-US" dirty="0" smtClean="0">
                <a:hlinkClick r:id="rId8"/>
              </a:rPr>
              <a:t>www.movieclips.com</a:t>
            </a:r>
            <a:endParaRPr lang="en-US" dirty="0"/>
          </a:p>
          <a:p>
            <a:r>
              <a:rPr lang="en-US" dirty="0" smtClean="0">
                <a:hlinkClick r:id="rId9"/>
              </a:rPr>
              <a:t>www.youtube.com</a:t>
            </a:r>
            <a:endParaRPr lang="en-US" dirty="0" smtClean="0"/>
          </a:p>
          <a:p>
            <a:r>
              <a:rPr lang="en-US" dirty="0" smtClean="0">
                <a:hlinkClick r:id="rId10"/>
              </a:rPr>
              <a:t>www.memegenerator.net</a:t>
            </a:r>
            <a:endParaRPr lang="en-US" dirty="0" smtClean="0"/>
          </a:p>
          <a:p>
            <a:endParaRPr lang="en-US" dirty="0"/>
          </a:p>
        </p:txBody>
      </p:sp>
    </p:spTree>
    <p:extLst>
      <p:ext uri="{BB962C8B-B14F-4D97-AF65-F5344CB8AC3E}">
        <p14:creationId xmlns:p14="http://schemas.microsoft.com/office/powerpoint/2010/main" val="2427077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Two types of stress</a:t>
            </a:r>
            <a:endParaRPr lang="en-US" sz="4800" dirty="0"/>
          </a:p>
        </p:txBody>
      </p:sp>
      <p:sp>
        <p:nvSpPr>
          <p:cNvPr id="3" name="Text Placeholder 2"/>
          <p:cNvSpPr>
            <a:spLocks noGrp="1"/>
          </p:cNvSpPr>
          <p:nvPr>
            <p:ph type="body" idx="1"/>
          </p:nvPr>
        </p:nvSpPr>
        <p:spPr>
          <a:xfrm>
            <a:off x="913148" y="2436921"/>
            <a:ext cx="4873474" cy="679994"/>
          </a:xfrm>
        </p:spPr>
        <p:txBody>
          <a:bodyPr/>
          <a:lstStyle/>
          <a:p>
            <a:pPr algn="ctr"/>
            <a:r>
              <a:rPr lang="en-US" dirty="0" smtClean="0"/>
              <a:t>Good Stress (eustress)</a:t>
            </a:r>
            <a:endParaRPr lang="en-US" dirty="0"/>
          </a:p>
        </p:txBody>
      </p:sp>
      <p:sp>
        <p:nvSpPr>
          <p:cNvPr id="4" name="Content Placeholder 3"/>
          <p:cNvSpPr>
            <a:spLocks noGrp="1"/>
          </p:cNvSpPr>
          <p:nvPr>
            <p:ph sz="quarter" idx="13"/>
          </p:nvPr>
        </p:nvSpPr>
        <p:spPr/>
        <p:txBody>
          <a:bodyPr>
            <a:normAutofit lnSpcReduction="10000"/>
          </a:bodyPr>
          <a:lstStyle/>
          <a:p>
            <a:pPr algn="ctr"/>
            <a:r>
              <a:rPr lang="en-US" dirty="0" smtClean="0"/>
              <a:t>Job promotion</a:t>
            </a:r>
          </a:p>
          <a:p>
            <a:pPr algn="ctr"/>
            <a:r>
              <a:rPr lang="en-US" dirty="0" smtClean="0"/>
              <a:t>marriage</a:t>
            </a:r>
          </a:p>
          <a:p>
            <a:pPr algn="ctr"/>
            <a:r>
              <a:rPr lang="en-US" dirty="0" smtClean="0"/>
              <a:t>Buying a new home/ relocating</a:t>
            </a:r>
          </a:p>
          <a:p>
            <a:pPr algn="ctr"/>
            <a:r>
              <a:rPr lang="en-US" dirty="0" smtClean="0"/>
              <a:t>Having a baby</a:t>
            </a:r>
          </a:p>
          <a:p>
            <a:pPr algn="ctr"/>
            <a:r>
              <a:rPr lang="en-US" dirty="0" smtClean="0"/>
              <a:t>Winning a prize</a:t>
            </a:r>
          </a:p>
          <a:p>
            <a:pPr algn="ctr"/>
            <a:r>
              <a:rPr lang="en-US" dirty="0" smtClean="0"/>
              <a:t>graduation</a:t>
            </a:r>
          </a:p>
        </p:txBody>
      </p:sp>
      <p:sp>
        <p:nvSpPr>
          <p:cNvPr id="5" name="Text Placeholder 4"/>
          <p:cNvSpPr>
            <a:spLocks noGrp="1"/>
          </p:cNvSpPr>
          <p:nvPr>
            <p:ph type="body" sz="quarter" idx="3"/>
          </p:nvPr>
        </p:nvSpPr>
        <p:spPr/>
        <p:txBody>
          <a:bodyPr/>
          <a:lstStyle/>
          <a:p>
            <a:pPr algn="ctr"/>
            <a:r>
              <a:rPr lang="en-US" dirty="0" smtClean="0"/>
              <a:t>Bad stress (distress)</a:t>
            </a:r>
            <a:endParaRPr lang="en-US" dirty="0"/>
          </a:p>
        </p:txBody>
      </p:sp>
      <p:sp>
        <p:nvSpPr>
          <p:cNvPr id="6" name="Content Placeholder 5"/>
          <p:cNvSpPr>
            <a:spLocks noGrp="1"/>
          </p:cNvSpPr>
          <p:nvPr>
            <p:ph sz="quarter" idx="14"/>
          </p:nvPr>
        </p:nvSpPr>
        <p:spPr/>
        <p:txBody>
          <a:bodyPr>
            <a:normAutofit lnSpcReduction="10000"/>
          </a:bodyPr>
          <a:lstStyle/>
          <a:p>
            <a:pPr algn="ctr"/>
            <a:r>
              <a:rPr lang="en-US" dirty="0" smtClean="0"/>
              <a:t>Getting fired</a:t>
            </a:r>
          </a:p>
          <a:p>
            <a:pPr algn="ctr"/>
            <a:r>
              <a:rPr lang="en-US" dirty="0" smtClean="0"/>
              <a:t>divorce</a:t>
            </a:r>
          </a:p>
          <a:p>
            <a:pPr algn="ctr"/>
            <a:r>
              <a:rPr lang="en-US" dirty="0" smtClean="0"/>
              <a:t>Bankruptcy</a:t>
            </a:r>
          </a:p>
          <a:p>
            <a:pPr algn="ctr"/>
            <a:r>
              <a:rPr lang="en-US" dirty="0" smtClean="0"/>
              <a:t>Death of loved one</a:t>
            </a:r>
          </a:p>
          <a:p>
            <a:pPr algn="ctr"/>
            <a:r>
              <a:rPr lang="en-US" dirty="0" smtClean="0"/>
              <a:t>Natural disaster</a:t>
            </a:r>
          </a:p>
          <a:p>
            <a:pPr algn="ctr"/>
            <a:r>
              <a:rPr lang="en-US" dirty="0" smtClean="0"/>
              <a:t>illness</a:t>
            </a:r>
            <a:endParaRPr lang="en-US" dirty="0"/>
          </a:p>
        </p:txBody>
      </p:sp>
    </p:spTree>
    <p:extLst>
      <p:ext uri="{BB962C8B-B14F-4D97-AF65-F5344CB8AC3E}">
        <p14:creationId xmlns:p14="http://schemas.microsoft.com/office/powerpoint/2010/main" val="2654993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what…</a:t>
            </a:r>
            <a:endParaRPr lang="en-US" dirty="0"/>
          </a:p>
        </p:txBody>
      </p:sp>
      <p:sp>
        <p:nvSpPr>
          <p:cNvPr id="3" name="Content Placeholder 2"/>
          <p:cNvSpPr>
            <a:spLocks noGrp="1"/>
          </p:cNvSpPr>
          <p:nvPr>
            <p:ph sz="quarter" idx="13"/>
          </p:nvPr>
        </p:nvSpPr>
        <p:spPr/>
        <p:txBody>
          <a:bodyPr>
            <a:normAutofit/>
          </a:bodyPr>
          <a:lstStyle/>
          <a:p>
            <a:r>
              <a:rPr lang="en-US" dirty="0"/>
              <a:t>Your body cannot tell the difference between distress (bad stress), and eustress (good stress). </a:t>
            </a:r>
            <a:r>
              <a:rPr lang="en-US" dirty="0" smtClean="0"/>
              <a:t> Although a little stress is good for us…Both </a:t>
            </a:r>
            <a:r>
              <a:rPr lang="en-US" dirty="0"/>
              <a:t>types of stress can cause damage </a:t>
            </a:r>
            <a:r>
              <a:rPr lang="en-US" dirty="0" smtClean="0"/>
              <a:t>to the body if </a:t>
            </a:r>
            <a:r>
              <a:rPr lang="en-US" dirty="0"/>
              <a:t>left </a:t>
            </a:r>
            <a:r>
              <a:rPr lang="en-US" dirty="0" smtClean="0"/>
              <a:t>unchecked or untreated. </a:t>
            </a:r>
          </a:p>
          <a:p>
            <a:r>
              <a:rPr lang="en-US" dirty="0" smtClean="0"/>
              <a:t>According to the American Medical Association, 85% of physical symptoms are derived from unresolved emotional issues </a:t>
            </a:r>
            <a:r>
              <a:rPr lang="en-US" sz="1000" dirty="0" smtClean="0"/>
              <a:t>(Mercola.com)</a:t>
            </a:r>
          </a:p>
          <a:p>
            <a:r>
              <a:rPr lang="en-US" dirty="0" smtClean="0"/>
              <a:t>When we are under stress:  Our brain’s emotional center is deemed “non-essential” and shuts down…down goes your problem solving, executive functioning, creativity, and intuition </a:t>
            </a:r>
            <a:r>
              <a:rPr lang="en-US" sz="1000" dirty="0" smtClean="0"/>
              <a:t>(The tapping solution.com)</a:t>
            </a:r>
          </a:p>
          <a:p>
            <a:endParaRPr lang="en-US" dirty="0"/>
          </a:p>
        </p:txBody>
      </p:sp>
    </p:spTree>
    <p:extLst>
      <p:ext uri="{BB962C8B-B14F-4D97-AF65-F5344CB8AC3E}">
        <p14:creationId xmlns:p14="http://schemas.microsoft.com/office/powerpoint/2010/main" val="3790265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477" y="581001"/>
            <a:ext cx="5934969" cy="655773"/>
          </a:xfrm>
        </p:spPr>
        <p:txBody>
          <a:bodyPr/>
          <a:lstStyle/>
          <a:p>
            <a:r>
              <a:rPr lang="en-US" dirty="0" smtClean="0"/>
              <a:t>The amygdala</a:t>
            </a:r>
            <a:endParaRPr lang="en-US" dirty="0"/>
          </a:p>
        </p:txBody>
      </p:sp>
      <p:sp>
        <p:nvSpPr>
          <p:cNvPr id="4" name="Text Placeholder 3"/>
          <p:cNvSpPr>
            <a:spLocks noGrp="1"/>
          </p:cNvSpPr>
          <p:nvPr>
            <p:ph type="body" sz="half" idx="2"/>
          </p:nvPr>
        </p:nvSpPr>
        <p:spPr>
          <a:xfrm>
            <a:off x="427761" y="1483542"/>
            <a:ext cx="5934949" cy="4378243"/>
          </a:xfrm>
        </p:spPr>
        <p:txBody>
          <a:bodyPr lIns="91440">
            <a:noAutofit/>
          </a:bodyPr>
          <a:lstStyle/>
          <a:p>
            <a:pPr marL="285750" indent="-285750" algn="l">
              <a:buFont typeface="Arial" panose="020B0604020202020204" pitchFamily="34" charset="0"/>
              <a:buChar char="•"/>
            </a:pPr>
            <a:r>
              <a:rPr lang="en-US" sz="2000" dirty="0" smtClean="0"/>
              <a:t>Is Part </a:t>
            </a:r>
            <a:r>
              <a:rPr lang="en-US" sz="2000" dirty="0"/>
              <a:t>of The Limbic system which controls:</a:t>
            </a:r>
          </a:p>
          <a:p>
            <a:pPr marL="742950" lvl="1" indent="-285750">
              <a:buFont typeface="Arial" panose="020B0604020202020204" pitchFamily="34" charset="0"/>
              <a:buChar char="•"/>
            </a:pPr>
            <a:r>
              <a:rPr lang="en-US" sz="2000" dirty="0"/>
              <a:t>Emotion</a:t>
            </a:r>
          </a:p>
          <a:p>
            <a:pPr marL="742950" lvl="1" indent="-285750">
              <a:buFont typeface="Arial" panose="020B0604020202020204" pitchFamily="34" charset="0"/>
              <a:buChar char="•"/>
            </a:pPr>
            <a:r>
              <a:rPr lang="en-US" sz="2000" dirty="0"/>
              <a:t>Behavior</a:t>
            </a:r>
          </a:p>
          <a:p>
            <a:pPr marL="742950" lvl="1" indent="-285750">
              <a:buFont typeface="Arial" panose="020B0604020202020204" pitchFamily="34" charset="0"/>
              <a:buChar char="•"/>
            </a:pPr>
            <a:r>
              <a:rPr lang="en-US" sz="2000" dirty="0"/>
              <a:t>Motivation</a:t>
            </a:r>
          </a:p>
          <a:p>
            <a:pPr marL="742950" lvl="1" indent="-285750">
              <a:buFont typeface="Arial" panose="020B0604020202020204" pitchFamily="34" charset="0"/>
              <a:buChar char="•"/>
            </a:pPr>
            <a:r>
              <a:rPr lang="en-US" sz="2000" dirty="0"/>
              <a:t>Long-term memory</a:t>
            </a:r>
          </a:p>
          <a:p>
            <a:pPr marL="742950" lvl="1" indent="-285750">
              <a:buFont typeface="Arial" panose="020B0604020202020204" pitchFamily="34" charset="0"/>
              <a:buChar char="•"/>
            </a:pPr>
            <a:r>
              <a:rPr lang="en-US" sz="2000" dirty="0"/>
              <a:t>Olfaction</a:t>
            </a:r>
          </a:p>
          <a:p>
            <a:pPr marL="285750" indent="-285750" algn="l">
              <a:buFont typeface="Arial" panose="020B0604020202020204" pitchFamily="34" charset="0"/>
              <a:buChar char="•"/>
            </a:pPr>
            <a:r>
              <a:rPr lang="en-US" sz="2000" dirty="0" smtClean="0"/>
              <a:t>It processes </a:t>
            </a:r>
            <a:r>
              <a:rPr lang="en-US" sz="2000" dirty="0"/>
              <a:t>fear and anxiety and “fight or flight”</a:t>
            </a:r>
          </a:p>
          <a:p>
            <a:pPr marL="285750" indent="-285750" algn="l">
              <a:buFont typeface="Arial" panose="020B0604020202020204" pitchFamily="34" charset="0"/>
              <a:buChar char="•"/>
            </a:pPr>
            <a:r>
              <a:rPr lang="en-US" sz="2000" dirty="0" smtClean="0">
                <a:solidFill>
                  <a:prstClr val="black"/>
                </a:solidFill>
              </a:rPr>
              <a:t>It produces </a:t>
            </a:r>
            <a:r>
              <a:rPr lang="en-US" sz="2000" dirty="0">
                <a:solidFill>
                  <a:prstClr val="black"/>
                </a:solidFill>
              </a:rPr>
              <a:t>cortisol under stress</a:t>
            </a:r>
            <a:endParaRPr lang="en-US" sz="2000" dirty="0"/>
          </a:p>
          <a:p>
            <a:endParaRPr lang="en-US" sz="2000" dirty="0"/>
          </a:p>
        </p:txBody>
      </p:sp>
      <p:pic>
        <p:nvPicPr>
          <p:cNvPr id="7" name="Picture Placeholder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1" t="121" r="312" b="-756"/>
          <a:stretch/>
        </p:blipFill>
        <p:spPr>
          <a:xfrm>
            <a:off x="6549082" y="1565920"/>
            <a:ext cx="5066270" cy="3953431"/>
          </a:xfrm>
        </p:spPr>
      </p:pic>
    </p:spTree>
    <p:extLst>
      <p:ext uri="{BB962C8B-B14F-4D97-AF65-F5344CB8AC3E}">
        <p14:creationId xmlns:p14="http://schemas.microsoft.com/office/powerpoint/2010/main" val="2210754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80824" y="3273255"/>
            <a:ext cx="10363826" cy="3424107"/>
          </a:xfrm>
        </p:spPr>
        <p:txBody>
          <a:bodyPr>
            <a:normAutofit/>
          </a:bodyPr>
          <a:lstStyle/>
          <a:p>
            <a:r>
              <a:rPr lang="en-US" dirty="0"/>
              <a:t>The key is to recognize the symptoms of stress before they turn into long term problems such as hypertension, diabetes, stroke, obesity.  </a:t>
            </a:r>
            <a:endParaRPr lang="en-US" dirty="0" smtClean="0"/>
          </a:p>
          <a:p>
            <a:pPr lvl="0"/>
            <a:r>
              <a:rPr lang="en-US" b="1" dirty="0" smtClean="0"/>
              <a:t>Symptoms of stress:  </a:t>
            </a:r>
          </a:p>
          <a:p>
            <a:pPr lvl="1"/>
            <a:r>
              <a:rPr lang="en-US" dirty="0" smtClean="0"/>
              <a:t>Behavioral changes-sleep disturbance, change in eating habits </a:t>
            </a:r>
          </a:p>
          <a:p>
            <a:pPr lvl="1"/>
            <a:r>
              <a:rPr lang="en-US" dirty="0" smtClean="0"/>
              <a:t>Mood disturbances-easily irritated, emotional, closed off </a:t>
            </a:r>
          </a:p>
          <a:p>
            <a:pPr lvl="1"/>
            <a:r>
              <a:rPr lang="en-US" dirty="0" smtClean="0"/>
              <a:t>irrational thinking-fear that is not rational, excessive worry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476" y="216374"/>
            <a:ext cx="2793270" cy="2793270"/>
          </a:xfrm>
          <a:prstGeom prst="rect">
            <a:avLst/>
          </a:prstGeom>
        </p:spPr>
      </p:pic>
    </p:spTree>
    <p:extLst>
      <p:ext uri="{BB962C8B-B14F-4D97-AF65-F5344CB8AC3E}">
        <p14:creationId xmlns:p14="http://schemas.microsoft.com/office/powerpoint/2010/main" val="2670223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scan</a:t>
            </a:r>
            <a:endParaRPr lang="en-US" dirty="0"/>
          </a:p>
        </p:txBody>
      </p:sp>
      <p:sp>
        <p:nvSpPr>
          <p:cNvPr id="3" name="Content Placeholder 2"/>
          <p:cNvSpPr>
            <a:spLocks noGrp="1"/>
          </p:cNvSpPr>
          <p:nvPr>
            <p:ph sz="quarter" idx="13"/>
          </p:nvPr>
        </p:nvSpPr>
        <p:spPr>
          <a:xfrm>
            <a:off x="913775" y="1897536"/>
            <a:ext cx="10363826" cy="3424107"/>
          </a:xfrm>
        </p:spPr>
        <p:txBody>
          <a:bodyPr/>
          <a:lstStyle/>
          <a:p>
            <a:r>
              <a:rPr lang="en-US" dirty="0" smtClean="0"/>
              <a:t>start </a:t>
            </a:r>
            <a:r>
              <a:rPr lang="en-US" dirty="0"/>
              <a:t>at the top of your head and work your way down.  See if you can feel tension in each muscle.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821" y="2408045"/>
            <a:ext cx="2783761" cy="3714822"/>
          </a:xfrm>
          <a:prstGeom prst="rect">
            <a:avLst/>
          </a:prstGeom>
        </p:spPr>
      </p:pic>
    </p:spTree>
    <p:extLst>
      <p:ext uri="{BB962C8B-B14F-4D97-AF65-F5344CB8AC3E}">
        <p14:creationId xmlns:p14="http://schemas.microsoft.com/office/powerpoint/2010/main" val="156196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mindfulness</a:t>
            </a:r>
            <a:endParaRPr lang="en-US" sz="4800" dirty="0"/>
          </a:p>
        </p:txBody>
      </p:sp>
      <p:sp>
        <p:nvSpPr>
          <p:cNvPr id="3" name="Content Placeholder 2"/>
          <p:cNvSpPr>
            <a:spLocks noGrp="1"/>
          </p:cNvSpPr>
          <p:nvPr>
            <p:ph sz="quarter" idx="13"/>
          </p:nvPr>
        </p:nvSpPr>
        <p:spPr/>
        <p:txBody>
          <a:bodyPr>
            <a:normAutofit/>
          </a:bodyPr>
          <a:lstStyle/>
          <a:p>
            <a:r>
              <a:rPr lang="en-US" dirty="0" smtClean="0"/>
              <a:t>the </a:t>
            </a:r>
            <a:r>
              <a:rPr lang="en-US" dirty="0"/>
              <a:t>quality or state of being conscious or aware of something.</a:t>
            </a:r>
          </a:p>
          <a:p>
            <a:endParaRPr lang="en-US" b="1" dirty="0" smtClean="0"/>
          </a:p>
          <a:p>
            <a:r>
              <a:rPr lang="en-US" dirty="0" smtClean="0"/>
              <a:t>a </a:t>
            </a:r>
            <a:r>
              <a:rPr lang="en-US" dirty="0"/>
              <a:t>mental state achieved by focusing one's awareness on the present moment, while calmly acknowledging and accepting one's feelings, thoughts, and bodily sensations, used as a therapeutic technique</a:t>
            </a:r>
            <a:r>
              <a:rPr lang="en-US" dirty="0" smtClean="0"/>
              <a:t>.</a:t>
            </a:r>
          </a:p>
        </p:txBody>
      </p:sp>
    </p:spTree>
    <p:extLst>
      <p:ext uri="{BB962C8B-B14F-4D97-AF65-F5344CB8AC3E}">
        <p14:creationId xmlns:p14="http://schemas.microsoft.com/office/powerpoint/2010/main" val="2285442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mindfulness help you do?</a:t>
            </a:r>
            <a:endParaRPr lang="en-US" dirty="0"/>
          </a:p>
        </p:txBody>
      </p:sp>
      <p:sp>
        <p:nvSpPr>
          <p:cNvPr id="3" name="Content Placeholder 2"/>
          <p:cNvSpPr>
            <a:spLocks noGrp="1"/>
          </p:cNvSpPr>
          <p:nvPr>
            <p:ph sz="quarter" idx="13"/>
          </p:nvPr>
        </p:nvSpPr>
        <p:spPr/>
        <p:txBody>
          <a:bodyPr>
            <a:normAutofit/>
          </a:bodyPr>
          <a:lstStyle/>
          <a:p>
            <a:r>
              <a:rPr lang="en-US" dirty="0" smtClean="0"/>
              <a:t>Create healthy boundaries</a:t>
            </a:r>
          </a:p>
          <a:p>
            <a:r>
              <a:rPr lang="en-US" dirty="0" smtClean="0"/>
              <a:t>Be present and recognize your emotions and actions</a:t>
            </a:r>
          </a:p>
          <a:p>
            <a:r>
              <a:rPr lang="en-US" dirty="0" smtClean="0"/>
              <a:t>Cope with stress</a:t>
            </a:r>
          </a:p>
          <a:p>
            <a:r>
              <a:rPr lang="en-US" dirty="0" smtClean="0"/>
              <a:t>Connect with others</a:t>
            </a:r>
          </a:p>
          <a:p>
            <a:r>
              <a:rPr lang="en-US" dirty="0" smtClean="0"/>
              <a:t>Deal with clients, family, coworkers, etc.</a:t>
            </a:r>
          </a:p>
          <a:p>
            <a:pPr marL="0" indent="0">
              <a:buNone/>
            </a:pPr>
            <a:endParaRPr lang="en-US" dirty="0" smtClean="0"/>
          </a:p>
          <a:p>
            <a:endParaRPr lang="en-US" dirty="0"/>
          </a:p>
        </p:txBody>
      </p:sp>
    </p:spTree>
    <p:extLst>
      <p:ext uri="{BB962C8B-B14F-4D97-AF65-F5344CB8AC3E}">
        <p14:creationId xmlns:p14="http://schemas.microsoft.com/office/powerpoint/2010/main" val="266292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meditation</a:t>
            </a:r>
            <a:endParaRPr lang="en-US" sz="4800" dirty="0"/>
          </a:p>
        </p:txBody>
      </p:sp>
      <p:sp>
        <p:nvSpPr>
          <p:cNvPr id="3" name="Content Placeholder 2"/>
          <p:cNvSpPr>
            <a:spLocks noGrp="1"/>
          </p:cNvSpPr>
          <p:nvPr>
            <p:ph sz="quarter" idx="13"/>
          </p:nvPr>
        </p:nvSpPr>
        <p:spPr/>
        <p:txBody>
          <a:bodyPr>
            <a:normAutofit/>
          </a:bodyPr>
          <a:lstStyle/>
          <a:p>
            <a:r>
              <a:rPr lang="en-US" dirty="0"/>
              <a:t>Meditation is a precise technique for </a:t>
            </a:r>
            <a:r>
              <a:rPr lang="en-US" b="1" dirty="0"/>
              <a:t>resting the mind </a:t>
            </a:r>
            <a:r>
              <a:rPr lang="en-US" dirty="0"/>
              <a:t>and attaining a state of consciousness that is totally different from the normal waking state. </a:t>
            </a:r>
            <a:r>
              <a:rPr lang="en-US" dirty="0" smtClean="0"/>
              <a:t>Meditation </a:t>
            </a:r>
            <a:r>
              <a:rPr lang="en-US" dirty="0"/>
              <a:t>is not a part of any religion; it is a science, which means that the process of meditation follows a particular order, has definite principles, and produces results that can be verified.</a:t>
            </a:r>
          </a:p>
          <a:p>
            <a:pPr marL="0" indent="0">
              <a:buNone/>
            </a:pPr>
            <a:endParaRPr lang="en-US" dirty="0" smtClean="0"/>
          </a:p>
          <a:p>
            <a:pPr marL="0" indent="0">
              <a:buNone/>
            </a:pPr>
            <a:endParaRPr lang="en-US" dirty="0"/>
          </a:p>
          <a:p>
            <a:pPr marL="0" indent="0">
              <a:buNone/>
            </a:pPr>
            <a:r>
              <a:rPr lang="en-US" dirty="0" smtClean="0"/>
              <a:t>							~yogainternational.com</a:t>
            </a:r>
            <a:endParaRPr lang="en-US" dirty="0"/>
          </a:p>
        </p:txBody>
      </p:sp>
    </p:spTree>
    <p:extLst>
      <p:ext uri="{BB962C8B-B14F-4D97-AF65-F5344CB8AC3E}">
        <p14:creationId xmlns:p14="http://schemas.microsoft.com/office/powerpoint/2010/main" val="800143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1105</TotalTime>
  <Words>782</Words>
  <Application>Microsoft Office PowerPoint</Application>
  <PresentationFormat>Widescreen</PresentationFormat>
  <Paragraphs>104</Paragraphs>
  <Slides>18</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Tw Cen MT</vt:lpstr>
      <vt:lpstr>Droplet</vt:lpstr>
      <vt:lpstr>“Mindfulness, meditation, and essential oils, oH my!”</vt:lpstr>
      <vt:lpstr>Two types of stress</vt:lpstr>
      <vt:lpstr>Guess what…</vt:lpstr>
      <vt:lpstr>The amygdala</vt:lpstr>
      <vt:lpstr>PowerPoint Presentation</vt:lpstr>
      <vt:lpstr>Body scan</vt:lpstr>
      <vt:lpstr>mindfulness</vt:lpstr>
      <vt:lpstr>What can mindfulness help you do?</vt:lpstr>
      <vt:lpstr>meditation</vt:lpstr>
      <vt:lpstr>Deep breathing exercise for meditation</vt:lpstr>
      <vt:lpstr>Examples of Alternative therapies for self care</vt:lpstr>
      <vt:lpstr>PowerPoint Presentation</vt:lpstr>
      <vt:lpstr>What are Essential oils?</vt:lpstr>
      <vt:lpstr>Essential oils</vt:lpstr>
      <vt:lpstr>REIKI (Pronounced RAY-KEE)</vt:lpstr>
      <vt:lpstr>Sound bowls…is this what you expect to see?</vt:lpstr>
      <vt:lpstr>Sound bowls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meditation, and essential oils, om my!”</dc:title>
  <dc:creator>Nelson, Andrea (Rehab)</dc:creator>
  <cp:lastModifiedBy>Nelson, Andrea (Rehab)</cp:lastModifiedBy>
  <cp:revision>51</cp:revision>
  <dcterms:created xsi:type="dcterms:W3CDTF">2018-02-13T21:37:09Z</dcterms:created>
  <dcterms:modified xsi:type="dcterms:W3CDTF">2018-06-06T15:05:55Z</dcterms:modified>
</cp:coreProperties>
</file>