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52"/>
  </p:notesMasterIdLst>
  <p:handoutMasterIdLst>
    <p:handoutMasterId r:id="rId53"/>
  </p:handoutMasterIdLst>
  <p:sldIdLst>
    <p:sldId id="402" r:id="rId2"/>
    <p:sldId id="258" r:id="rId3"/>
    <p:sldId id="403" r:id="rId4"/>
    <p:sldId id="404" r:id="rId5"/>
    <p:sldId id="260" r:id="rId6"/>
    <p:sldId id="409" r:id="rId7"/>
    <p:sldId id="405" r:id="rId8"/>
    <p:sldId id="335" r:id="rId9"/>
    <p:sldId id="406" r:id="rId10"/>
    <p:sldId id="407" r:id="rId11"/>
    <p:sldId id="408" r:id="rId12"/>
    <p:sldId id="293" r:id="rId13"/>
    <p:sldId id="288" r:id="rId14"/>
    <p:sldId id="287" r:id="rId15"/>
    <p:sldId id="268" r:id="rId16"/>
    <p:sldId id="410" r:id="rId17"/>
    <p:sldId id="267" r:id="rId18"/>
    <p:sldId id="271" r:id="rId19"/>
    <p:sldId id="265" r:id="rId20"/>
    <p:sldId id="266" r:id="rId21"/>
    <p:sldId id="262" r:id="rId22"/>
    <p:sldId id="256" r:id="rId23"/>
    <p:sldId id="264" r:id="rId24"/>
    <p:sldId id="263" r:id="rId25"/>
    <p:sldId id="270" r:id="rId26"/>
    <p:sldId id="272" r:id="rId27"/>
    <p:sldId id="411" r:id="rId28"/>
    <p:sldId id="273" r:id="rId29"/>
    <p:sldId id="275" r:id="rId30"/>
    <p:sldId id="291" r:id="rId31"/>
    <p:sldId id="274" r:id="rId32"/>
    <p:sldId id="412" r:id="rId33"/>
    <p:sldId id="277" r:id="rId34"/>
    <p:sldId id="413" r:id="rId35"/>
    <p:sldId id="278" r:id="rId36"/>
    <p:sldId id="289" r:id="rId37"/>
    <p:sldId id="414" r:id="rId38"/>
    <p:sldId id="276" r:id="rId39"/>
    <p:sldId id="415" r:id="rId40"/>
    <p:sldId id="279" r:id="rId41"/>
    <p:sldId id="281" r:id="rId42"/>
    <p:sldId id="416" r:id="rId43"/>
    <p:sldId id="282" r:id="rId44"/>
    <p:sldId id="280" r:id="rId45"/>
    <p:sldId id="283" r:id="rId46"/>
    <p:sldId id="284" r:id="rId47"/>
    <p:sldId id="417" r:id="rId48"/>
    <p:sldId id="418" r:id="rId49"/>
    <p:sldId id="285" r:id="rId50"/>
    <p:sldId id="29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6"/>
    <p:restoredTop sz="84456" autoAdjust="0"/>
  </p:normalViewPr>
  <p:slideViewPr>
    <p:cSldViewPr>
      <p:cViewPr>
        <p:scale>
          <a:sx n="73" d="100"/>
          <a:sy n="73" d="100"/>
        </p:scale>
        <p:origin x="1144" y="2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56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A01EA6-956B-4A09-9087-0D169C9A9972}"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AF5860A5-51E8-41E0-9A4D-E163202C1CBA}">
      <dgm:prSet phldrT="[Text]"/>
      <dgm:spPr>
        <a:solidFill>
          <a:srgbClr val="00B050"/>
        </a:solidFill>
      </dgm:spPr>
      <dgm:t>
        <a:bodyPr/>
        <a:lstStyle/>
        <a:p>
          <a:r>
            <a:rPr lang="en-US" b="1" dirty="0">
              <a:latin typeface="Century Gothic" panose="020B0502020202020204" pitchFamily="34" charset="0"/>
            </a:rPr>
            <a:t>Unemployment Rate</a:t>
          </a:r>
        </a:p>
      </dgm:t>
    </dgm:pt>
    <dgm:pt modelId="{B061EC2C-F1C8-43C5-9F5E-0B3118BC7DEB}" type="parTrans" cxnId="{CC8F7671-D429-4B7E-92A2-D71BBA6357A6}">
      <dgm:prSet/>
      <dgm:spPr/>
      <dgm:t>
        <a:bodyPr/>
        <a:lstStyle/>
        <a:p>
          <a:endParaRPr lang="en-US"/>
        </a:p>
      </dgm:t>
    </dgm:pt>
    <dgm:pt modelId="{DFF79C1F-DA06-40FD-9BF2-7A428CD66883}" type="sibTrans" cxnId="{CC8F7671-D429-4B7E-92A2-D71BBA6357A6}">
      <dgm:prSet/>
      <dgm:spPr/>
      <dgm:t>
        <a:bodyPr/>
        <a:lstStyle/>
        <a:p>
          <a:endParaRPr lang="en-US"/>
        </a:p>
      </dgm:t>
    </dgm:pt>
    <dgm:pt modelId="{9CA820A9-2411-4CBD-8D46-2D7C259CBCEA}">
      <dgm:prSet phldrT="[Text]"/>
      <dgm:spPr>
        <a:solidFill>
          <a:srgbClr val="FFFF00">
            <a:alpha val="90000"/>
          </a:srgbClr>
        </a:solidFill>
      </dgm:spPr>
      <dgm:t>
        <a:bodyPr/>
        <a:lstStyle/>
        <a:p>
          <a:pPr algn="ctr"/>
          <a:r>
            <a:rPr lang="en-US" dirty="0">
              <a:latin typeface="Century Gothic" panose="020B0502020202020204" pitchFamily="34" charset="0"/>
            </a:rPr>
            <a:t>People with disabilities</a:t>
          </a:r>
        </a:p>
        <a:p>
          <a:pPr algn="ctr"/>
          <a:r>
            <a:rPr lang="en-US" b="1" dirty="0">
              <a:latin typeface="Century Gothic" panose="020B0502020202020204" pitchFamily="34" charset="0"/>
            </a:rPr>
            <a:t>8.0%</a:t>
          </a:r>
        </a:p>
      </dgm:t>
    </dgm:pt>
    <dgm:pt modelId="{EC7C19CD-7E55-4666-85F3-DB2ECDFEA8A4}" type="parTrans" cxnId="{7E1AA45D-8F9C-4334-B2EA-03F3A261F373}">
      <dgm:prSet/>
      <dgm:spPr/>
      <dgm:t>
        <a:bodyPr/>
        <a:lstStyle/>
        <a:p>
          <a:endParaRPr lang="en-US"/>
        </a:p>
      </dgm:t>
    </dgm:pt>
    <dgm:pt modelId="{156C18FF-8EFE-4FAC-86AF-E795F174D3C5}" type="sibTrans" cxnId="{7E1AA45D-8F9C-4334-B2EA-03F3A261F373}">
      <dgm:prSet/>
      <dgm:spPr/>
      <dgm:t>
        <a:bodyPr/>
        <a:lstStyle/>
        <a:p>
          <a:endParaRPr lang="en-US"/>
        </a:p>
      </dgm:t>
    </dgm:pt>
    <dgm:pt modelId="{8F161259-CE07-4E23-9629-44AAAEBC438C}">
      <dgm:prSet phldrT="[Text]"/>
      <dgm:spPr>
        <a:solidFill>
          <a:srgbClr val="92D050">
            <a:alpha val="90000"/>
          </a:srgbClr>
        </a:solidFill>
      </dgm:spPr>
      <dgm:t>
        <a:bodyPr/>
        <a:lstStyle/>
        <a:p>
          <a:pPr algn="ctr"/>
          <a:r>
            <a:rPr lang="en-US" dirty="0">
              <a:latin typeface="Century Gothic" panose="020B0502020202020204" pitchFamily="34" charset="0"/>
            </a:rPr>
            <a:t>People without disabilities</a:t>
          </a:r>
        </a:p>
        <a:p>
          <a:pPr algn="ctr"/>
          <a:r>
            <a:rPr lang="en-US" b="1" dirty="0">
              <a:latin typeface="Century Gothic" panose="020B0502020202020204" pitchFamily="34" charset="0"/>
            </a:rPr>
            <a:t>3.5%</a:t>
          </a:r>
        </a:p>
      </dgm:t>
    </dgm:pt>
    <dgm:pt modelId="{D18DFC3F-333F-4351-BD46-56898BBE6644}" type="parTrans" cxnId="{D14459F7-1BB7-486A-9D6A-F044AC406233}">
      <dgm:prSet/>
      <dgm:spPr/>
      <dgm:t>
        <a:bodyPr/>
        <a:lstStyle/>
        <a:p>
          <a:endParaRPr lang="en-US"/>
        </a:p>
      </dgm:t>
    </dgm:pt>
    <dgm:pt modelId="{C380D34F-A9D2-4BCA-99C2-A3BC2CFD3DD4}" type="sibTrans" cxnId="{D14459F7-1BB7-486A-9D6A-F044AC406233}">
      <dgm:prSet/>
      <dgm:spPr/>
      <dgm:t>
        <a:bodyPr/>
        <a:lstStyle/>
        <a:p>
          <a:endParaRPr lang="en-US"/>
        </a:p>
      </dgm:t>
    </dgm:pt>
    <dgm:pt modelId="{449F23FD-336C-4B35-9125-DEE7021DD565}">
      <dgm:prSet phldrT="[Text]"/>
      <dgm:spPr>
        <a:solidFill>
          <a:srgbClr val="FF0000"/>
        </a:solidFill>
      </dgm:spPr>
      <dgm:t>
        <a:bodyPr/>
        <a:lstStyle/>
        <a:p>
          <a:r>
            <a:rPr lang="en-US" b="1" dirty="0">
              <a:latin typeface="Century Gothic" panose="020B0502020202020204" pitchFamily="34" charset="0"/>
            </a:rPr>
            <a:t>Labor Force Participation</a:t>
          </a:r>
        </a:p>
      </dgm:t>
    </dgm:pt>
    <dgm:pt modelId="{8BF8EC1C-9D2C-4B3B-8B94-2F52BD9647A4}" type="parTrans" cxnId="{432CB989-3EAE-43D6-BCF3-B6BC52D1AB03}">
      <dgm:prSet/>
      <dgm:spPr/>
      <dgm:t>
        <a:bodyPr/>
        <a:lstStyle/>
        <a:p>
          <a:endParaRPr lang="en-US"/>
        </a:p>
      </dgm:t>
    </dgm:pt>
    <dgm:pt modelId="{8C590A3E-7FDF-4491-903D-C25C3F4179BB}" type="sibTrans" cxnId="{432CB989-3EAE-43D6-BCF3-B6BC52D1AB03}">
      <dgm:prSet/>
      <dgm:spPr/>
      <dgm:t>
        <a:bodyPr/>
        <a:lstStyle/>
        <a:p>
          <a:endParaRPr lang="en-US"/>
        </a:p>
      </dgm:t>
    </dgm:pt>
    <dgm:pt modelId="{6D957EDF-198A-40E3-927D-DEBB7DDE9D28}">
      <dgm:prSet phldrT="[Text]"/>
      <dgm:spPr>
        <a:solidFill>
          <a:schemeClr val="accent5">
            <a:lumMod val="60000"/>
            <a:lumOff val="40000"/>
          </a:schemeClr>
        </a:solidFill>
      </dgm:spPr>
      <dgm:t>
        <a:bodyPr/>
        <a:lstStyle/>
        <a:p>
          <a:pPr algn="ctr"/>
          <a:r>
            <a:rPr lang="en-US" dirty="0">
              <a:latin typeface="Century Gothic" panose="020B0502020202020204" pitchFamily="34" charset="0"/>
            </a:rPr>
            <a:t>People with disabilities </a:t>
          </a:r>
        </a:p>
        <a:p>
          <a:pPr algn="ctr"/>
          <a:r>
            <a:rPr lang="en-US" b="1" dirty="0">
              <a:latin typeface="Century Gothic" panose="020B0502020202020204" pitchFamily="34" charset="0"/>
            </a:rPr>
            <a:t>20.9%</a:t>
          </a:r>
        </a:p>
      </dgm:t>
    </dgm:pt>
    <dgm:pt modelId="{00EA5A57-E70C-4C18-BAE4-D18844D70AFF}" type="parTrans" cxnId="{BF1BD178-BB69-49A6-BF91-530A0467D96A}">
      <dgm:prSet/>
      <dgm:spPr/>
      <dgm:t>
        <a:bodyPr/>
        <a:lstStyle/>
        <a:p>
          <a:endParaRPr lang="en-US"/>
        </a:p>
      </dgm:t>
    </dgm:pt>
    <dgm:pt modelId="{54F92827-EE07-479D-A0C8-968B10B86CA5}" type="sibTrans" cxnId="{BF1BD178-BB69-49A6-BF91-530A0467D96A}">
      <dgm:prSet/>
      <dgm:spPr/>
      <dgm:t>
        <a:bodyPr/>
        <a:lstStyle/>
        <a:p>
          <a:endParaRPr lang="en-US"/>
        </a:p>
      </dgm:t>
    </dgm:pt>
    <dgm:pt modelId="{0A44942C-C408-4D32-9C89-774B6AC92D7F}">
      <dgm:prSet phldrT="[Text]"/>
      <dgm:spPr>
        <a:solidFill>
          <a:srgbClr val="00B0F0"/>
        </a:solidFill>
      </dgm:spPr>
      <dgm:t>
        <a:bodyPr/>
        <a:lstStyle/>
        <a:p>
          <a:pPr algn="ctr"/>
          <a:r>
            <a:rPr lang="en-US" dirty="0">
              <a:latin typeface="Century Gothic" panose="020B0502020202020204" pitchFamily="34" charset="0"/>
            </a:rPr>
            <a:t>People without disabilities</a:t>
          </a:r>
        </a:p>
        <a:p>
          <a:pPr algn="ctr"/>
          <a:r>
            <a:rPr lang="en-US" b="1" dirty="0">
              <a:latin typeface="Century Gothic" panose="020B0502020202020204" pitchFamily="34" charset="0"/>
            </a:rPr>
            <a:t>68.3%</a:t>
          </a:r>
        </a:p>
      </dgm:t>
    </dgm:pt>
    <dgm:pt modelId="{4BE23415-6930-4674-BB64-3E48937F9F25}" type="parTrans" cxnId="{45D7A9CC-97C3-4F10-A191-FDAFEF8B4EAD}">
      <dgm:prSet/>
      <dgm:spPr/>
      <dgm:t>
        <a:bodyPr/>
        <a:lstStyle/>
        <a:p>
          <a:endParaRPr lang="en-US"/>
        </a:p>
      </dgm:t>
    </dgm:pt>
    <dgm:pt modelId="{9DE00F04-83EF-4572-BD42-8420B315B95B}" type="sibTrans" cxnId="{45D7A9CC-97C3-4F10-A191-FDAFEF8B4EAD}">
      <dgm:prSet/>
      <dgm:spPr/>
      <dgm:t>
        <a:bodyPr/>
        <a:lstStyle/>
        <a:p>
          <a:endParaRPr lang="en-US"/>
        </a:p>
      </dgm:t>
    </dgm:pt>
    <dgm:pt modelId="{DB54A3BF-40AD-4B6D-AC88-21C952582B41}" type="pres">
      <dgm:prSet presAssocID="{88A01EA6-956B-4A09-9087-0D169C9A9972}" presName="list" presStyleCnt="0">
        <dgm:presLayoutVars>
          <dgm:dir/>
          <dgm:animLvl val="lvl"/>
        </dgm:presLayoutVars>
      </dgm:prSet>
      <dgm:spPr/>
    </dgm:pt>
    <dgm:pt modelId="{F86873EE-5670-4434-90F0-7E6B9CFF8790}" type="pres">
      <dgm:prSet presAssocID="{AF5860A5-51E8-41E0-9A4D-E163202C1CBA}" presName="posSpace" presStyleCnt="0"/>
      <dgm:spPr/>
    </dgm:pt>
    <dgm:pt modelId="{9D640B25-2D1D-4B68-9C84-54E991CD6ED5}" type="pres">
      <dgm:prSet presAssocID="{AF5860A5-51E8-41E0-9A4D-E163202C1CBA}" presName="vertFlow" presStyleCnt="0"/>
      <dgm:spPr/>
    </dgm:pt>
    <dgm:pt modelId="{F06476CE-E281-4F9B-B97D-8C4C8238D41C}" type="pres">
      <dgm:prSet presAssocID="{AF5860A5-51E8-41E0-9A4D-E163202C1CBA}" presName="topSpace" presStyleCnt="0"/>
      <dgm:spPr/>
    </dgm:pt>
    <dgm:pt modelId="{2091D287-390D-4915-959F-FD6AF16A8401}" type="pres">
      <dgm:prSet presAssocID="{AF5860A5-51E8-41E0-9A4D-E163202C1CBA}" presName="firstComp" presStyleCnt="0"/>
      <dgm:spPr/>
    </dgm:pt>
    <dgm:pt modelId="{53F43EB9-C213-43A8-B337-1F23DEA532B6}" type="pres">
      <dgm:prSet presAssocID="{AF5860A5-51E8-41E0-9A4D-E163202C1CBA}" presName="firstChild" presStyleLbl="bgAccFollowNode1" presStyleIdx="0" presStyleCnt="4"/>
      <dgm:spPr/>
    </dgm:pt>
    <dgm:pt modelId="{2FBAC6EF-1ABA-47F4-827C-9EAC212DA62A}" type="pres">
      <dgm:prSet presAssocID="{AF5860A5-51E8-41E0-9A4D-E163202C1CBA}" presName="firstChildTx" presStyleLbl="bgAccFollowNode1" presStyleIdx="0" presStyleCnt="4">
        <dgm:presLayoutVars>
          <dgm:bulletEnabled val="1"/>
        </dgm:presLayoutVars>
      </dgm:prSet>
      <dgm:spPr/>
    </dgm:pt>
    <dgm:pt modelId="{A0795501-CACC-4A39-A04C-A1131D7A2A06}" type="pres">
      <dgm:prSet presAssocID="{8F161259-CE07-4E23-9629-44AAAEBC438C}" presName="comp" presStyleCnt="0"/>
      <dgm:spPr/>
    </dgm:pt>
    <dgm:pt modelId="{01793294-51A5-4A2D-ADD6-9468CA383B72}" type="pres">
      <dgm:prSet presAssocID="{8F161259-CE07-4E23-9629-44AAAEBC438C}" presName="child" presStyleLbl="bgAccFollowNode1" presStyleIdx="1" presStyleCnt="4" custLinFactNeighborX="-1375" custLinFactNeighborY="-1992"/>
      <dgm:spPr/>
    </dgm:pt>
    <dgm:pt modelId="{BDE5E26C-8E9C-4B1C-A67B-1E141010036C}" type="pres">
      <dgm:prSet presAssocID="{8F161259-CE07-4E23-9629-44AAAEBC438C}" presName="childTx" presStyleLbl="bgAccFollowNode1" presStyleIdx="1" presStyleCnt="4">
        <dgm:presLayoutVars>
          <dgm:bulletEnabled val="1"/>
        </dgm:presLayoutVars>
      </dgm:prSet>
      <dgm:spPr/>
    </dgm:pt>
    <dgm:pt modelId="{900A1C5F-9D63-415C-8040-A59AE8DDA3CC}" type="pres">
      <dgm:prSet presAssocID="{AF5860A5-51E8-41E0-9A4D-E163202C1CBA}" presName="negSpace" presStyleCnt="0"/>
      <dgm:spPr/>
    </dgm:pt>
    <dgm:pt modelId="{A956603E-076A-4E9A-B731-E1B1439437A9}" type="pres">
      <dgm:prSet presAssocID="{AF5860A5-51E8-41E0-9A4D-E163202C1CBA}" presName="circle" presStyleLbl="node1" presStyleIdx="0" presStyleCnt="2"/>
      <dgm:spPr/>
    </dgm:pt>
    <dgm:pt modelId="{6CE7B4CA-10A0-460F-A128-6C18653420FF}" type="pres">
      <dgm:prSet presAssocID="{DFF79C1F-DA06-40FD-9BF2-7A428CD66883}" presName="transSpace" presStyleCnt="0"/>
      <dgm:spPr/>
    </dgm:pt>
    <dgm:pt modelId="{4BFE2A59-BCBA-4BDC-8DBA-C44A0634AAF3}" type="pres">
      <dgm:prSet presAssocID="{449F23FD-336C-4B35-9125-DEE7021DD565}" presName="posSpace" presStyleCnt="0"/>
      <dgm:spPr/>
    </dgm:pt>
    <dgm:pt modelId="{D5E975BE-F3D6-4417-BF0E-D67775C43300}" type="pres">
      <dgm:prSet presAssocID="{449F23FD-336C-4B35-9125-DEE7021DD565}" presName="vertFlow" presStyleCnt="0"/>
      <dgm:spPr/>
    </dgm:pt>
    <dgm:pt modelId="{CD396607-62B3-4831-B7ED-52B48C62036A}" type="pres">
      <dgm:prSet presAssocID="{449F23FD-336C-4B35-9125-DEE7021DD565}" presName="topSpace" presStyleCnt="0"/>
      <dgm:spPr/>
    </dgm:pt>
    <dgm:pt modelId="{77D3377B-CA8E-4CB9-B378-08E4C4A9B109}" type="pres">
      <dgm:prSet presAssocID="{449F23FD-336C-4B35-9125-DEE7021DD565}" presName="firstComp" presStyleCnt="0"/>
      <dgm:spPr/>
    </dgm:pt>
    <dgm:pt modelId="{D22A57DB-4ED4-434B-B6CD-873B62806CB9}" type="pres">
      <dgm:prSet presAssocID="{449F23FD-336C-4B35-9125-DEE7021DD565}" presName="firstChild" presStyleLbl="bgAccFollowNode1" presStyleIdx="2" presStyleCnt="4"/>
      <dgm:spPr/>
    </dgm:pt>
    <dgm:pt modelId="{F4454F47-7138-4A70-BCBC-373251555E3B}" type="pres">
      <dgm:prSet presAssocID="{449F23FD-336C-4B35-9125-DEE7021DD565}" presName="firstChildTx" presStyleLbl="bgAccFollowNode1" presStyleIdx="2" presStyleCnt="4">
        <dgm:presLayoutVars>
          <dgm:bulletEnabled val="1"/>
        </dgm:presLayoutVars>
      </dgm:prSet>
      <dgm:spPr/>
    </dgm:pt>
    <dgm:pt modelId="{1917106F-CDCA-4A3F-9DB7-313236DCACE9}" type="pres">
      <dgm:prSet presAssocID="{0A44942C-C408-4D32-9C89-774B6AC92D7F}" presName="comp" presStyleCnt="0"/>
      <dgm:spPr/>
    </dgm:pt>
    <dgm:pt modelId="{1707942D-0C77-41D1-95A8-0501C1A0DFEB}" type="pres">
      <dgm:prSet presAssocID="{0A44942C-C408-4D32-9C89-774B6AC92D7F}" presName="child" presStyleLbl="bgAccFollowNode1" presStyleIdx="3" presStyleCnt="4" custLinFactNeighborX="4025" custLinFactNeighborY="-1992"/>
      <dgm:spPr/>
    </dgm:pt>
    <dgm:pt modelId="{A0530CAA-D6C1-4BE4-8A76-D784582D87EE}" type="pres">
      <dgm:prSet presAssocID="{0A44942C-C408-4D32-9C89-774B6AC92D7F}" presName="childTx" presStyleLbl="bgAccFollowNode1" presStyleIdx="3" presStyleCnt="4">
        <dgm:presLayoutVars>
          <dgm:bulletEnabled val="1"/>
        </dgm:presLayoutVars>
      </dgm:prSet>
      <dgm:spPr/>
    </dgm:pt>
    <dgm:pt modelId="{9FE2432F-319C-4771-BAD9-D9F2E930418C}" type="pres">
      <dgm:prSet presAssocID="{449F23FD-336C-4B35-9125-DEE7021DD565}" presName="negSpace" presStyleCnt="0"/>
      <dgm:spPr/>
    </dgm:pt>
    <dgm:pt modelId="{CD242107-D6D9-4690-91E1-59CE12F7434F}" type="pres">
      <dgm:prSet presAssocID="{449F23FD-336C-4B35-9125-DEE7021DD565}" presName="circle" presStyleLbl="node1" presStyleIdx="1" presStyleCnt="2"/>
      <dgm:spPr/>
    </dgm:pt>
  </dgm:ptLst>
  <dgm:cxnLst>
    <dgm:cxn modelId="{C7E5EA03-5F76-4384-B409-49C88DB926A5}" type="presOf" srcId="{AF5860A5-51E8-41E0-9A4D-E163202C1CBA}" destId="{A956603E-076A-4E9A-B731-E1B1439437A9}" srcOrd="0" destOrd="0" presId="urn:microsoft.com/office/officeart/2005/8/layout/hList9"/>
    <dgm:cxn modelId="{177B190A-9D87-4F41-87E4-89B695666357}" type="presOf" srcId="{0A44942C-C408-4D32-9C89-774B6AC92D7F}" destId="{A0530CAA-D6C1-4BE4-8A76-D784582D87EE}" srcOrd="1" destOrd="0" presId="urn:microsoft.com/office/officeart/2005/8/layout/hList9"/>
    <dgm:cxn modelId="{BA627614-D2B6-439D-9BAE-621DAE3BE6C1}" type="presOf" srcId="{449F23FD-336C-4B35-9125-DEE7021DD565}" destId="{CD242107-D6D9-4690-91E1-59CE12F7434F}" srcOrd="0" destOrd="0" presId="urn:microsoft.com/office/officeart/2005/8/layout/hList9"/>
    <dgm:cxn modelId="{06C77217-92C5-4205-9989-F992D6CCDEBA}" type="presOf" srcId="{88A01EA6-956B-4A09-9087-0D169C9A9972}" destId="{DB54A3BF-40AD-4B6D-AC88-21C952582B41}" srcOrd="0" destOrd="0" presId="urn:microsoft.com/office/officeart/2005/8/layout/hList9"/>
    <dgm:cxn modelId="{CAB5442B-93B8-4DE5-8653-F94DF16AD5D1}" type="presOf" srcId="{9CA820A9-2411-4CBD-8D46-2D7C259CBCEA}" destId="{2FBAC6EF-1ABA-47F4-827C-9EAC212DA62A}" srcOrd="1" destOrd="0" presId="urn:microsoft.com/office/officeart/2005/8/layout/hList9"/>
    <dgm:cxn modelId="{07FB3C2C-C8BB-42BC-930F-7D1362C0A1DE}" type="presOf" srcId="{8F161259-CE07-4E23-9629-44AAAEBC438C}" destId="{01793294-51A5-4A2D-ADD6-9468CA383B72}" srcOrd="0" destOrd="0" presId="urn:microsoft.com/office/officeart/2005/8/layout/hList9"/>
    <dgm:cxn modelId="{2B82E141-0B31-4200-88EF-18C4BC1DCE92}" type="presOf" srcId="{6D957EDF-198A-40E3-927D-DEBB7DDE9D28}" destId="{D22A57DB-4ED4-434B-B6CD-873B62806CB9}" srcOrd="0" destOrd="0" presId="urn:microsoft.com/office/officeart/2005/8/layout/hList9"/>
    <dgm:cxn modelId="{7E1AA45D-8F9C-4334-B2EA-03F3A261F373}" srcId="{AF5860A5-51E8-41E0-9A4D-E163202C1CBA}" destId="{9CA820A9-2411-4CBD-8D46-2D7C259CBCEA}" srcOrd="0" destOrd="0" parTransId="{EC7C19CD-7E55-4666-85F3-DB2ECDFEA8A4}" sibTransId="{156C18FF-8EFE-4FAC-86AF-E795F174D3C5}"/>
    <dgm:cxn modelId="{CC8F7671-D429-4B7E-92A2-D71BBA6357A6}" srcId="{88A01EA6-956B-4A09-9087-0D169C9A9972}" destId="{AF5860A5-51E8-41E0-9A4D-E163202C1CBA}" srcOrd="0" destOrd="0" parTransId="{B061EC2C-F1C8-43C5-9F5E-0B3118BC7DEB}" sibTransId="{DFF79C1F-DA06-40FD-9BF2-7A428CD66883}"/>
    <dgm:cxn modelId="{BF1BD178-BB69-49A6-BF91-530A0467D96A}" srcId="{449F23FD-336C-4B35-9125-DEE7021DD565}" destId="{6D957EDF-198A-40E3-927D-DEBB7DDE9D28}" srcOrd="0" destOrd="0" parTransId="{00EA5A57-E70C-4C18-BAE4-D18844D70AFF}" sibTransId="{54F92827-EE07-479D-A0C8-968B10B86CA5}"/>
    <dgm:cxn modelId="{432CB989-3EAE-43D6-BCF3-B6BC52D1AB03}" srcId="{88A01EA6-956B-4A09-9087-0D169C9A9972}" destId="{449F23FD-336C-4B35-9125-DEE7021DD565}" srcOrd="1" destOrd="0" parTransId="{8BF8EC1C-9D2C-4B3B-8B94-2F52BD9647A4}" sibTransId="{8C590A3E-7FDF-4491-903D-C25C3F4179BB}"/>
    <dgm:cxn modelId="{B72210A2-10A9-473D-A534-993A9A035F3F}" type="presOf" srcId="{6D957EDF-198A-40E3-927D-DEBB7DDE9D28}" destId="{F4454F47-7138-4A70-BCBC-373251555E3B}" srcOrd="1" destOrd="0" presId="urn:microsoft.com/office/officeart/2005/8/layout/hList9"/>
    <dgm:cxn modelId="{E656CDBF-BC6C-4B5E-A5A6-9B4AE0424535}" type="presOf" srcId="{0A44942C-C408-4D32-9C89-774B6AC92D7F}" destId="{1707942D-0C77-41D1-95A8-0501C1A0DFEB}" srcOrd="0" destOrd="0" presId="urn:microsoft.com/office/officeart/2005/8/layout/hList9"/>
    <dgm:cxn modelId="{49EC30C5-B47A-4AC1-AD20-687F7FC2FC6A}" type="presOf" srcId="{8F161259-CE07-4E23-9629-44AAAEBC438C}" destId="{BDE5E26C-8E9C-4B1C-A67B-1E141010036C}" srcOrd="1" destOrd="0" presId="urn:microsoft.com/office/officeart/2005/8/layout/hList9"/>
    <dgm:cxn modelId="{6470B9C5-AABC-43A8-98F3-E7BA488791B8}" type="presOf" srcId="{9CA820A9-2411-4CBD-8D46-2D7C259CBCEA}" destId="{53F43EB9-C213-43A8-B337-1F23DEA532B6}" srcOrd="0" destOrd="0" presId="urn:microsoft.com/office/officeart/2005/8/layout/hList9"/>
    <dgm:cxn modelId="{45D7A9CC-97C3-4F10-A191-FDAFEF8B4EAD}" srcId="{449F23FD-336C-4B35-9125-DEE7021DD565}" destId="{0A44942C-C408-4D32-9C89-774B6AC92D7F}" srcOrd="1" destOrd="0" parTransId="{4BE23415-6930-4674-BB64-3E48937F9F25}" sibTransId="{9DE00F04-83EF-4572-BD42-8420B315B95B}"/>
    <dgm:cxn modelId="{D14459F7-1BB7-486A-9D6A-F044AC406233}" srcId="{AF5860A5-51E8-41E0-9A4D-E163202C1CBA}" destId="{8F161259-CE07-4E23-9629-44AAAEBC438C}" srcOrd="1" destOrd="0" parTransId="{D18DFC3F-333F-4351-BD46-56898BBE6644}" sibTransId="{C380D34F-A9D2-4BCA-99C2-A3BC2CFD3DD4}"/>
    <dgm:cxn modelId="{ACA030BB-9CDE-4667-9289-B32F824EF4B0}" type="presParOf" srcId="{DB54A3BF-40AD-4B6D-AC88-21C952582B41}" destId="{F86873EE-5670-4434-90F0-7E6B9CFF8790}" srcOrd="0" destOrd="0" presId="urn:microsoft.com/office/officeart/2005/8/layout/hList9"/>
    <dgm:cxn modelId="{926C8D02-C57A-4D9D-9D4D-8DE12AB4D955}" type="presParOf" srcId="{DB54A3BF-40AD-4B6D-AC88-21C952582B41}" destId="{9D640B25-2D1D-4B68-9C84-54E991CD6ED5}" srcOrd="1" destOrd="0" presId="urn:microsoft.com/office/officeart/2005/8/layout/hList9"/>
    <dgm:cxn modelId="{55399C5D-BC86-41A7-968D-C15FDC73968A}" type="presParOf" srcId="{9D640B25-2D1D-4B68-9C84-54E991CD6ED5}" destId="{F06476CE-E281-4F9B-B97D-8C4C8238D41C}" srcOrd="0" destOrd="0" presId="urn:microsoft.com/office/officeart/2005/8/layout/hList9"/>
    <dgm:cxn modelId="{D00529C7-943E-4838-80E4-CA06E930D8F7}" type="presParOf" srcId="{9D640B25-2D1D-4B68-9C84-54E991CD6ED5}" destId="{2091D287-390D-4915-959F-FD6AF16A8401}" srcOrd="1" destOrd="0" presId="urn:microsoft.com/office/officeart/2005/8/layout/hList9"/>
    <dgm:cxn modelId="{8830D586-5B54-4F2A-9321-7066F1768C7B}" type="presParOf" srcId="{2091D287-390D-4915-959F-FD6AF16A8401}" destId="{53F43EB9-C213-43A8-B337-1F23DEA532B6}" srcOrd="0" destOrd="0" presId="urn:microsoft.com/office/officeart/2005/8/layout/hList9"/>
    <dgm:cxn modelId="{B9098449-D472-4F43-A027-167335621ECB}" type="presParOf" srcId="{2091D287-390D-4915-959F-FD6AF16A8401}" destId="{2FBAC6EF-1ABA-47F4-827C-9EAC212DA62A}" srcOrd="1" destOrd="0" presId="urn:microsoft.com/office/officeart/2005/8/layout/hList9"/>
    <dgm:cxn modelId="{88154D5E-8C9E-441C-9023-14F0238A7634}" type="presParOf" srcId="{9D640B25-2D1D-4B68-9C84-54E991CD6ED5}" destId="{A0795501-CACC-4A39-A04C-A1131D7A2A06}" srcOrd="2" destOrd="0" presId="urn:microsoft.com/office/officeart/2005/8/layout/hList9"/>
    <dgm:cxn modelId="{42825D43-C1F4-4CF1-BEBB-D4D374D55211}" type="presParOf" srcId="{A0795501-CACC-4A39-A04C-A1131D7A2A06}" destId="{01793294-51A5-4A2D-ADD6-9468CA383B72}" srcOrd="0" destOrd="0" presId="urn:microsoft.com/office/officeart/2005/8/layout/hList9"/>
    <dgm:cxn modelId="{B23407AA-876B-43CC-B0BF-66159A950709}" type="presParOf" srcId="{A0795501-CACC-4A39-A04C-A1131D7A2A06}" destId="{BDE5E26C-8E9C-4B1C-A67B-1E141010036C}" srcOrd="1" destOrd="0" presId="urn:microsoft.com/office/officeart/2005/8/layout/hList9"/>
    <dgm:cxn modelId="{428D404A-7662-4B7A-ADBE-49726CD2F9F2}" type="presParOf" srcId="{DB54A3BF-40AD-4B6D-AC88-21C952582B41}" destId="{900A1C5F-9D63-415C-8040-A59AE8DDA3CC}" srcOrd="2" destOrd="0" presId="urn:microsoft.com/office/officeart/2005/8/layout/hList9"/>
    <dgm:cxn modelId="{11D5846A-786E-4B74-9E65-C8348760768A}" type="presParOf" srcId="{DB54A3BF-40AD-4B6D-AC88-21C952582B41}" destId="{A956603E-076A-4E9A-B731-E1B1439437A9}" srcOrd="3" destOrd="0" presId="urn:microsoft.com/office/officeart/2005/8/layout/hList9"/>
    <dgm:cxn modelId="{1F8B7B0F-91A1-4F45-98B0-F230CC2011CF}" type="presParOf" srcId="{DB54A3BF-40AD-4B6D-AC88-21C952582B41}" destId="{6CE7B4CA-10A0-460F-A128-6C18653420FF}" srcOrd="4" destOrd="0" presId="urn:microsoft.com/office/officeart/2005/8/layout/hList9"/>
    <dgm:cxn modelId="{AA9E2C24-F1AE-4A48-97CB-18345C319902}" type="presParOf" srcId="{DB54A3BF-40AD-4B6D-AC88-21C952582B41}" destId="{4BFE2A59-BCBA-4BDC-8DBA-C44A0634AAF3}" srcOrd="5" destOrd="0" presId="urn:microsoft.com/office/officeart/2005/8/layout/hList9"/>
    <dgm:cxn modelId="{423D200D-FF90-4CF9-839C-598ECF4DBA76}" type="presParOf" srcId="{DB54A3BF-40AD-4B6D-AC88-21C952582B41}" destId="{D5E975BE-F3D6-4417-BF0E-D67775C43300}" srcOrd="6" destOrd="0" presId="urn:microsoft.com/office/officeart/2005/8/layout/hList9"/>
    <dgm:cxn modelId="{08C17EA3-C90E-41D8-812D-482ABF23B55E}" type="presParOf" srcId="{D5E975BE-F3D6-4417-BF0E-D67775C43300}" destId="{CD396607-62B3-4831-B7ED-52B48C62036A}" srcOrd="0" destOrd="0" presId="urn:microsoft.com/office/officeart/2005/8/layout/hList9"/>
    <dgm:cxn modelId="{AAAA512E-7CB9-410F-8EF8-D007ACCD8826}" type="presParOf" srcId="{D5E975BE-F3D6-4417-BF0E-D67775C43300}" destId="{77D3377B-CA8E-4CB9-B378-08E4C4A9B109}" srcOrd="1" destOrd="0" presId="urn:microsoft.com/office/officeart/2005/8/layout/hList9"/>
    <dgm:cxn modelId="{8A241D66-B00C-4A7F-9141-62DD9F7A414C}" type="presParOf" srcId="{77D3377B-CA8E-4CB9-B378-08E4C4A9B109}" destId="{D22A57DB-4ED4-434B-B6CD-873B62806CB9}" srcOrd="0" destOrd="0" presId="urn:microsoft.com/office/officeart/2005/8/layout/hList9"/>
    <dgm:cxn modelId="{F4C92C9F-0BB3-4584-A9BC-B1A709254110}" type="presParOf" srcId="{77D3377B-CA8E-4CB9-B378-08E4C4A9B109}" destId="{F4454F47-7138-4A70-BCBC-373251555E3B}" srcOrd="1" destOrd="0" presId="urn:microsoft.com/office/officeart/2005/8/layout/hList9"/>
    <dgm:cxn modelId="{AF19E9F4-A0B0-47DF-9692-7AEB0B20BBA2}" type="presParOf" srcId="{D5E975BE-F3D6-4417-BF0E-D67775C43300}" destId="{1917106F-CDCA-4A3F-9DB7-313236DCACE9}" srcOrd="2" destOrd="0" presId="urn:microsoft.com/office/officeart/2005/8/layout/hList9"/>
    <dgm:cxn modelId="{AD29340A-798C-4444-B49A-CE69560214FB}" type="presParOf" srcId="{1917106F-CDCA-4A3F-9DB7-313236DCACE9}" destId="{1707942D-0C77-41D1-95A8-0501C1A0DFEB}" srcOrd="0" destOrd="0" presId="urn:microsoft.com/office/officeart/2005/8/layout/hList9"/>
    <dgm:cxn modelId="{F2C14701-FD41-4A89-BD6A-6470F466D90E}" type="presParOf" srcId="{1917106F-CDCA-4A3F-9DB7-313236DCACE9}" destId="{A0530CAA-D6C1-4BE4-8A76-D784582D87EE}" srcOrd="1" destOrd="0" presId="urn:microsoft.com/office/officeart/2005/8/layout/hList9"/>
    <dgm:cxn modelId="{F1DA7219-8974-472C-9375-8732788FC1B9}" type="presParOf" srcId="{DB54A3BF-40AD-4B6D-AC88-21C952582B41}" destId="{9FE2432F-319C-4771-BAD9-D9F2E930418C}" srcOrd="7" destOrd="0" presId="urn:microsoft.com/office/officeart/2005/8/layout/hList9"/>
    <dgm:cxn modelId="{5E57549D-3EBD-497A-92EE-FAC57A7F72E5}" type="presParOf" srcId="{DB54A3BF-40AD-4B6D-AC88-21C952582B41}" destId="{CD242107-D6D9-4690-91E1-59CE12F7434F}"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43EB9-C213-43A8-B337-1F23DEA532B6}">
      <dsp:nvSpPr>
        <dsp:cNvPr id="0" name=""/>
        <dsp:cNvSpPr/>
      </dsp:nvSpPr>
      <dsp:spPr>
        <a:xfrm>
          <a:off x="1388086" y="766954"/>
          <a:ext cx="2599615" cy="1733943"/>
        </a:xfrm>
        <a:prstGeom prst="rect">
          <a:avLst/>
        </a:prstGeom>
        <a:solidFill>
          <a:srgbClr val="FFFF00">
            <a:alpha val="90000"/>
          </a:srgb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entury Gothic" panose="020B0502020202020204" pitchFamily="34" charset="0"/>
            </a:rPr>
            <a:t>People with disabilities</a:t>
          </a:r>
        </a:p>
        <a:p>
          <a:pPr marL="0" lvl="0" indent="0" algn="ctr" defTabSz="977900">
            <a:lnSpc>
              <a:spcPct val="90000"/>
            </a:lnSpc>
            <a:spcBef>
              <a:spcPct val="0"/>
            </a:spcBef>
            <a:spcAft>
              <a:spcPct val="35000"/>
            </a:spcAft>
            <a:buNone/>
          </a:pPr>
          <a:r>
            <a:rPr lang="en-US" sz="2200" b="1" kern="1200" dirty="0">
              <a:latin typeface="Century Gothic" panose="020B0502020202020204" pitchFamily="34" charset="0"/>
            </a:rPr>
            <a:t>8.0%</a:t>
          </a:r>
        </a:p>
      </dsp:txBody>
      <dsp:txXfrm>
        <a:off x="1804025" y="766954"/>
        <a:ext cx="2183676" cy="1733943"/>
      </dsp:txXfrm>
    </dsp:sp>
    <dsp:sp modelId="{01793294-51A5-4A2D-ADD6-9468CA383B72}">
      <dsp:nvSpPr>
        <dsp:cNvPr id="0" name=""/>
        <dsp:cNvSpPr/>
      </dsp:nvSpPr>
      <dsp:spPr>
        <a:xfrm>
          <a:off x="1352342" y="2466358"/>
          <a:ext cx="2599615" cy="1733943"/>
        </a:xfrm>
        <a:prstGeom prst="rect">
          <a:avLst/>
        </a:prstGeom>
        <a:solidFill>
          <a:srgbClr val="92D050">
            <a:alpha val="90000"/>
          </a:srgb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entury Gothic" panose="020B0502020202020204" pitchFamily="34" charset="0"/>
            </a:rPr>
            <a:t>People without disabilities</a:t>
          </a:r>
        </a:p>
        <a:p>
          <a:pPr marL="0" lvl="0" indent="0" algn="ctr" defTabSz="977900">
            <a:lnSpc>
              <a:spcPct val="90000"/>
            </a:lnSpc>
            <a:spcBef>
              <a:spcPct val="0"/>
            </a:spcBef>
            <a:spcAft>
              <a:spcPct val="35000"/>
            </a:spcAft>
            <a:buNone/>
          </a:pPr>
          <a:r>
            <a:rPr lang="en-US" sz="2200" b="1" kern="1200" dirty="0">
              <a:latin typeface="Century Gothic" panose="020B0502020202020204" pitchFamily="34" charset="0"/>
            </a:rPr>
            <a:t>3.5%</a:t>
          </a:r>
        </a:p>
      </dsp:txBody>
      <dsp:txXfrm>
        <a:off x="1768280" y="2466358"/>
        <a:ext cx="2183676" cy="1733943"/>
      </dsp:txXfrm>
    </dsp:sp>
    <dsp:sp modelId="{A956603E-076A-4E9A-B731-E1B1439437A9}">
      <dsp:nvSpPr>
        <dsp:cNvPr id="0" name=""/>
        <dsp:cNvSpPr/>
      </dsp:nvSpPr>
      <dsp:spPr>
        <a:xfrm>
          <a:off x="1625" y="73724"/>
          <a:ext cx="1733076" cy="1733076"/>
        </a:xfrm>
        <a:prstGeom prst="ellipse">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Century Gothic" panose="020B0502020202020204" pitchFamily="34" charset="0"/>
            </a:rPr>
            <a:t>Unemployment Rate</a:t>
          </a:r>
        </a:p>
      </dsp:txBody>
      <dsp:txXfrm>
        <a:off x="255428" y="327527"/>
        <a:ext cx="1225470" cy="1225470"/>
      </dsp:txXfrm>
    </dsp:sp>
    <dsp:sp modelId="{D22A57DB-4ED4-434B-B6CD-873B62806CB9}">
      <dsp:nvSpPr>
        <dsp:cNvPr id="0" name=""/>
        <dsp:cNvSpPr/>
      </dsp:nvSpPr>
      <dsp:spPr>
        <a:xfrm>
          <a:off x="5720779" y="766954"/>
          <a:ext cx="2599615" cy="1733943"/>
        </a:xfrm>
        <a:prstGeom prst="rect">
          <a:avLst/>
        </a:prstGeom>
        <a:solidFill>
          <a:schemeClr val="accent5">
            <a:lumMod val="60000"/>
            <a:lumOff val="4000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entury Gothic" panose="020B0502020202020204" pitchFamily="34" charset="0"/>
            </a:rPr>
            <a:t>People with disabilities </a:t>
          </a:r>
        </a:p>
        <a:p>
          <a:pPr marL="0" lvl="0" indent="0" algn="ctr" defTabSz="977900">
            <a:lnSpc>
              <a:spcPct val="90000"/>
            </a:lnSpc>
            <a:spcBef>
              <a:spcPct val="0"/>
            </a:spcBef>
            <a:spcAft>
              <a:spcPct val="35000"/>
            </a:spcAft>
            <a:buNone/>
          </a:pPr>
          <a:r>
            <a:rPr lang="en-US" sz="2200" b="1" kern="1200" dirty="0">
              <a:latin typeface="Century Gothic" panose="020B0502020202020204" pitchFamily="34" charset="0"/>
            </a:rPr>
            <a:t>20.9%</a:t>
          </a:r>
        </a:p>
      </dsp:txBody>
      <dsp:txXfrm>
        <a:off x="6136717" y="766954"/>
        <a:ext cx="2183676" cy="1733943"/>
      </dsp:txXfrm>
    </dsp:sp>
    <dsp:sp modelId="{1707942D-0C77-41D1-95A8-0501C1A0DFEB}">
      <dsp:nvSpPr>
        <dsp:cNvPr id="0" name=""/>
        <dsp:cNvSpPr/>
      </dsp:nvSpPr>
      <dsp:spPr>
        <a:xfrm>
          <a:off x="5722404" y="2466358"/>
          <a:ext cx="2599615" cy="1733943"/>
        </a:xfrm>
        <a:prstGeom prst="rect">
          <a:avLst/>
        </a:prstGeom>
        <a:solidFill>
          <a:srgbClr val="00B0F0"/>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entury Gothic" panose="020B0502020202020204" pitchFamily="34" charset="0"/>
            </a:rPr>
            <a:t>People without disabilities</a:t>
          </a:r>
        </a:p>
        <a:p>
          <a:pPr marL="0" lvl="0" indent="0" algn="ctr" defTabSz="977900">
            <a:lnSpc>
              <a:spcPct val="90000"/>
            </a:lnSpc>
            <a:spcBef>
              <a:spcPct val="0"/>
            </a:spcBef>
            <a:spcAft>
              <a:spcPct val="35000"/>
            </a:spcAft>
            <a:buNone/>
          </a:pPr>
          <a:r>
            <a:rPr lang="en-US" sz="2200" b="1" kern="1200" dirty="0">
              <a:latin typeface="Century Gothic" panose="020B0502020202020204" pitchFamily="34" charset="0"/>
            </a:rPr>
            <a:t>68.3%</a:t>
          </a:r>
        </a:p>
      </dsp:txBody>
      <dsp:txXfrm>
        <a:off x="6138343" y="2466358"/>
        <a:ext cx="2183676" cy="1733943"/>
      </dsp:txXfrm>
    </dsp:sp>
    <dsp:sp modelId="{CD242107-D6D9-4690-91E1-59CE12F7434F}">
      <dsp:nvSpPr>
        <dsp:cNvPr id="0" name=""/>
        <dsp:cNvSpPr/>
      </dsp:nvSpPr>
      <dsp:spPr>
        <a:xfrm>
          <a:off x="4334317" y="73724"/>
          <a:ext cx="1733076" cy="1733076"/>
        </a:xfrm>
        <a:prstGeom prst="ellipse">
          <a:avLst/>
        </a:prstGeom>
        <a:solidFill>
          <a:srgbClr val="FF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Century Gothic" panose="020B0502020202020204" pitchFamily="34" charset="0"/>
            </a:rPr>
            <a:t>Labor Force Participation</a:t>
          </a:r>
        </a:p>
      </dsp:txBody>
      <dsp:txXfrm>
        <a:off x="4588120" y="327527"/>
        <a:ext cx="1225470" cy="1225470"/>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Presented by the Southeast ADA Center</a:t>
            </a: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June 14, 2018 - AL APSE Conference</a:t>
            </a:r>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Funded by NIDILRR Grant #90DP0090-01-00</a:t>
            </a: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0CB4BB-F569-D44D-AD09-7292EA24AB3F}" type="slidenum">
              <a:rPr lang="en-US" smtClean="0"/>
              <a:t>‹#›</a:t>
            </a:fld>
            <a:endParaRPr lang="en-US" dirty="0"/>
          </a:p>
        </p:txBody>
      </p:sp>
    </p:spTree>
    <p:extLst>
      <p:ext uri="{BB962C8B-B14F-4D97-AF65-F5344CB8AC3E}">
        <p14:creationId xmlns:p14="http://schemas.microsoft.com/office/powerpoint/2010/main" val="172005142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Presented by the Southeast ADA Center</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a:t>June 14, 2018 - AL APSE Conference</a:t>
            </a:r>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Funded by NIDILRR Grant #90DP0090-01-00</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EB4F2F-1DBE-4FC2-8B5C-8436D5E9700F}" type="slidenum">
              <a:rPr lang="en-US" smtClean="0"/>
              <a:t>‹#›</a:t>
            </a:fld>
            <a:endParaRPr lang="en-US" dirty="0"/>
          </a:p>
        </p:txBody>
      </p:sp>
    </p:spTree>
    <p:extLst>
      <p:ext uri="{BB962C8B-B14F-4D97-AF65-F5344CB8AC3E}">
        <p14:creationId xmlns:p14="http://schemas.microsoft.com/office/powerpoint/2010/main" val="237067585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31BD57-AA58-4301-8E8D-A12B78A9382D}" type="slidenum">
              <a:rPr lang="en-US" smtClean="0"/>
              <a:pPr/>
              <a:t>1</a:t>
            </a:fld>
            <a:endParaRPr lang="en-US" dirty="0"/>
          </a:p>
        </p:txBody>
      </p:sp>
      <p:sp>
        <p:nvSpPr>
          <p:cNvPr id="5" name="Footer Placeholder 4">
            <a:extLst>
              <a:ext uri="{FF2B5EF4-FFF2-40B4-BE49-F238E27FC236}">
                <a16:creationId xmlns:a16="http://schemas.microsoft.com/office/drawing/2014/main" id="{196C4D49-E63A-DE45-B4BB-F26FDAB0FE9B}"/>
              </a:ext>
            </a:extLst>
          </p:cNvPr>
          <p:cNvSpPr>
            <a:spLocks noGrp="1"/>
          </p:cNvSpPr>
          <p:nvPr>
            <p:ph type="ftr" sz="quarter" idx="11"/>
          </p:nvPr>
        </p:nvSpPr>
        <p:spPr/>
        <p:txBody>
          <a:bodyPr/>
          <a:lstStyle/>
          <a:p>
            <a:r>
              <a:rPr lang="en-US"/>
              <a:t>Funded by NIDILRR Grant #90DP0090-01-00</a:t>
            </a:r>
            <a:endParaRPr lang="en-US" dirty="0"/>
          </a:p>
        </p:txBody>
      </p:sp>
      <p:sp>
        <p:nvSpPr>
          <p:cNvPr id="6" name="Header Placeholder 5">
            <a:extLst>
              <a:ext uri="{FF2B5EF4-FFF2-40B4-BE49-F238E27FC236}">
                <a16:creationId xmlns:a16="http://schemas.microsoft.com/office/drawing/2014/main" id="{FE07160F-D609-9843-ADC5-CD5500F72313}"/>
              </a:ext>
            </a:extLst>
          </p:cNvPr>
          <p:cNvSpPr>
            <a:spLocks noGrp="1"/>
          </p:cNvSpPr>
          <p:nvPr>
            <p:ph type="hdr" sz="quarter" idx="12"/>
          </p:nvPr>
        </p:nvSpPr>
        <p:spPr/>
        <p:txBody>
          <a:bodyPr/>
          <a:lstStyle/>
          <a:p>
            <a:r>
              <a:rPr lang="en-US"/>
              <a:t>Presented by the Southeast ADA Center</a:t>
            </a:r>
            <a:endParaRPr lang="en-US" dirty="0"/>
          </a:p>
        </p:txBody>
      </p:sp>
    </p:spTree>
    <p:extLst>
      <p:ext uri="{BB962C8B-B14F-4D97-AF65-F5344CB8AC3E}">
        <p14:creationId xmlns:p14="http://schemas.microsoft.com/office/powerpoint/2010/main" val="1730961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Kroger and Meijer</a:t>
            </a:r>
          </a:p>
        </p:txBody>
      </p:sp>
      <p:sp>
        <p:nvSpPr>
          <p:cNvPr id="4" name="Slide Number Placeholder 3"/>
          <p:cNvSpPr>
            <a:spLocks noGrp="1"/>
          </p:cNvSpPr>
          <p:nvPr>
            <p:ph type="sldNum" sz="quarter" idx="10"/>
          </p:nvPr>
        </p:nvSpPr>
        <p:spPr/>
        <p:txBody>
          <a:bodyPr/>
          <a:lstStyle/>
          <a:p>
            <a:fld id="{ECACC6EB-6679-45D3-AFC6-7A3412DB9C64}" type="slidenum">
              <a:rPr lang="en-US" smtClean="0"/>
              <a:t>17</a:t>
            </a:fld>
            <a:endParaRPr lang="en-US" dirty="0"/>
          </a:p>
        </p:txBody>
      </p:sp>
      <p:sp>
        <p:nvSpPr>
          <p:cNvPr id="5" name="Footer Placeholder 4">
            <a:extLst>
              <a:ext uri="{FF2B5EF4-FFF2-40B4-BE49-F238E27FC236}">
                <a16:creationId xmlns:a16="http://schemas.microsoft.com/office/drawing/2014/main" id="{2CF50075-A3CC-0249-99FA-D0A7E005F86A}"/>
              </a:ext>
            </a:extLst>
          </p:cNvPr>
          <p:cNvSpPr>
            <a:spLocks noGrp="1"/>
          </p:cNvSpPr>
          <p:nvPr>
            <p:ph type="ftr" sz="quarter" idx="11"/>
          </p:nvPr>
        </p:nvSpPr>
        <p:spPr/>
        <p:txBody>
          <a:bodyPr/>
          <a:lstStyle/>
          <a:p>
            <a:r>
              <a:rPr lang="en-US"/>
              <a:t>Funded by NIDILRR Grant #90DP0090-01-00</a:t>
            </a:r>
            <a:endParaRPr lang="en-US" dirty="0"/>
          </a:p>
        </p:txBody>
      </p:sp>
      <p:sp>
        <p:nvSpPr>
          <p:cNvPr id="6" name="Header Placeholder 5">
            <a:extLst>
              <a:ext uri="{FF2B5EF4-FFF2-40B4-BE49-F238E27FC236}">
                <a16:creationId xmlns:a16="http://schemas.microsoft.com/office/drawing/2014/main" id="{DE0520DF-58FE-3642-B940-7A22AFEE6CD3}"/>
              </a:ext>
            </a:extLst>
          </p:cNvPr>
          <p:cNvSpPr>
            <a:spLocks noGrp="1"/>
          </p:cNvSpPr>
          <p:nvPr>
            <p:ph type="hdr" sz="quarter" idx="12"/>
          </p:nvPr>
        </p:nvSpPr>
        <p:spPr/>
        <p:txBody>
          <a:bodyPr/>
          <a:lstStyle/>
          <a:p>
            <a:r>
              <a:rPr lang="en-US"/>
              <a:t>Presented by the Southeast ADA Center</a:t>
            </a:r>
            <a:endParaRPr lang="en-US" dirty="0"/>
          </a:p>
        </p:txBody>
      </p:sp>
    </p:spTree>
    <p:extLst>
      <p:ext uri="{BB962C8B-B14F-4D97-AF65-F5344CB8AC3E}">
        <p14:creationId xmlns:p14="http://schemas.microsoft.com/office/powerpoint/2010/main" val="3311158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June 14, 2018 - AL APSE Conference</a:t>
            </a:r>
            <a:endParaRPr lang="en-US" dirty="0"/>
          </a:p>
        </p:txBody>
      </p:sp>
      <p:sp>
        <p:nvSpPr>
          <p:cNvPr id="5" name="Slide Number Placeholder 4"/>
          <p:cNvSpPr>
            <a:spLocks noGrp="1"/>
          </p:cNvSpPr>
          <p:nvPr>
            <p:ph type="sldNum" sz="quarter" idx="11"/>
          </p:nvPr>
        </p:nvSpPr>
        <p:spPr/>
        <p:txBody>
          <a:bodyPr/>
          <a:lstStyle/>
          <a:p>
            <a:fld id="{04EB4F2F-1DBE-4FC2-8B5C-8436D5E9700F}" type="slidenum">
              <a:rPr lang="en-US" smtClean="0"/>
              <a:t>18</a:t>
            </a:fld>
            <a:endParaRPr lang="en-US" dirty="0"/>
          </a:p>
        </p:txBody>
      </p:sp>
      <p:sp>
        <p:nvSpPr>
          <p:cNvPr id="6" name="Footer Placeholder 5">
            <a:extLst>
              <a:ext uri="{FF2B5EF4-FFF2-40B4-BE49-F238E27FC236}">
                <a16:creationId xmlns:a16="http://schemas.microsoft.com/office/drawing/2014/main" id="{AB80772F-BE54-6D4A-BA12-C800B7ED3731}"/>
              </a:ext>
            </a:extLst>
          </p:cNvPr>
          <p:cNvSpPr>
            <a:spLocks noGrp="1"/>
          </p:cNvSpPr>
          <p:nvPr>
            <p:ph type="ftr" sz="quarter" idx="12"/>
          </p:nvPr>
        </p:nvSpPr>
        <p:spPr/>
        <p:txBody>
          <a:bodyPr/>
          <a:lstStyle/>
          <a:p>
            <a:r>
              <a:rPr lang="en-US"/>
              <a:t>Funded by NIDILRR Grant #90DP0090-01-00</a:t>
            </a:r>
            <a:endParaRPr lang="en-US" dirty="0"/>
          </a:p>
        </p:txBody>
      </p:sp>
      <p:sp>
        <p:nvSpPr>
          <p:cNvPr id="7" name="Header Placeholder 6">
            <a:extLst>
              <a:ext uri="{FF2B5EF4-FFF2-40B4-BE49-F238E27FC236}">
                <a16:creationId xmlns:a16="http://schemas.microsoft.com/office/drawing/2014/main" id="{D2F751E0-3F00-834A-BBA5-A231126C617D}"/>
              </a:ext>
            </a:extLst>
          </p:cNvPr>
          <p:cNvSpPr>
            <a:spLocks noGrp="1"/>
          </p:cNvSpPr>
          <p:nvPr>
            <p:ph type="hdr" sz="quarter" idx="13"/>
          </p:nvPr>
        </p:nvSpPr>
        <p:spPr/>
        <p:txBody>
          <a:bodyPr/>
          <a:lstStyle/>
          <a:p>
            <a:r>
              <a:rPr lang="en-US"/>
              <a:t>Presented by the Southeast ADA Center</a:t>
            </a:r>
            <a:endParaRPr lang="en-US" dirty="0"/>
          </a:p>
        </p:txBody>
      </p:sp>
    </p:spTree>
    <p:extLst>
      <p:ext uri="{BB962C8B-B14F-4D97-AF65-F5344CB8AC3E}">
        <p14:creationId xmlns:p14="http://schemas.microsoft.com/office/powerpoint/2010/main" val="543382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isn’t a right</a:t>
            </a:r>
            <a:r>
              <a:rPr lang="en-US" baseline="0" dirty="0"/>
              <a:t> or wrong time to disclose.   Disclosure is personal and well thought out.  Employers likely will have better feelings if someone does, not hiding anything from the employer.  Best before things get bad.  </a:t>
            </a:r>
            <a:r>
              <a:rPr lang="en-US" baseline="0" dirty="0">
                <a:solidFill>
                  <a:srgbClr val="FF0000"/>
                </a:solidFill>
              </a:rPr>
              <a:t>Discuss the retaliation story from the parts supplier lady.</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ECACC6EB-6679-45D3-AFC6-7A3412DB9C64}" type="slidenum">
              <a:rPr lang="en-US" smtClean="0"/>
              <a:t>19</a:t>
            </a:fld>
            <a:endParaRPr lang="en-US" dirty="0"/>
          </a:p>
        </p:txBody>
      </p:sp>
      <p:sp>
        <p:nvSpPr>
          <p:cNvPr id="5" name="Footer Placeholder 4">
            <a:extLst>
              <a:ext uri="{FF2B5EF4-FFF2-40B4-BE49-F238E27FC236}">
                <a16:creationId xmlns:a16="http://schemas.microsoft.com/office/drawing/2014/main" id="{B639C4DF-63CF-E14D-AA02-47E6575298FF}"/>
              </a:ext>
            </a:extLst>
          </p:cNvPr>
          <p:cNvSpPr>
            <a:spLocks noGrp="1"/>
          </p:cNvSpPr>
          <p:nvPr>
            <p:ph type="ftr" sz="quarter" idx="11"/>
          </p:nvPr>
        </p:nvSpPr>
        <p:spPr/>
        <p:txBody>
          <a:bodyPr/>
          <a:lstStyle/>
          <a:p>
            <a:r>
              <a:rPr lang="en-US"/>
              <a:t>Funded by NIDILRR Grant #90DP0090-01-00</a:t>
            </a:r>
            <a:endParaRPr lang="en-US" dirty="0"/>
          </a:p>
        </p:txBody>
      </p:sp>
      <p:sp>
        <p:nvSpPr>
          <p:cNvPr id="6" name="Header Placeholder 5">
            <a:extLst>
              <a:ext uri="{FF2B5EF4-FFF2-40B4-BE49-F238E27FC236}">
                <a16:creationId xmlns:a16="http://schemas.microsoft.com/office/drawing/2014/main" id="{9B91B4C1-7A2D-3646-8DDD-BEBC7014FDE0}"/>
              </a:ext>
            </a:extLst>
          </p:cNvPr>
          <p:cNvSpPr>
            <a:spLocks noGrp="1"/>
          </p:cNvSpPr>
          <p:nvPr>
            <p:ph type="hdr" sz="quarter" idx="12"/>
          </p:nvPr>
        </p:nvSpPr>
        <p:spPr/>
        <p:txBody>
          <a:bodyPr/>
          <a:lstStyle/>
          <a:p>
            <a:r>
              <a:rPr lang="en-US"/>
              <a:t>Presented by the Southeast ADA Center</a:t>
            </a:r>
            <a:endParaRPr lang="en-US" dirty="0"/>
          </a:p>
        </p:txBody>
      </p:sp>
    </p:spTree>
    <p:extLst>
      <p:ext uri="{BB962C8B-B14F-4D97-AF65-F5344CB8AC3E}">
        <p14:creationId xmlns:p14="http://schemas.microsoft.com/office/powerpoint/2010/main" val="2042855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503 utilization goal for federal contractors (monitored by OFCCP) self-identification may</a:t>
            </a:r>
            <a:r>
              <a:rPr lang="en-US" baseline="0" dirty="0"/>
              <a:t> also be requested if there are preferential hiring advantages.  Interplay between the two</a:t>
            </a:r>
            <a:endParaRPr lang="en-US" dirty="0"/>
          </a:p>
        </p:txBody>
      </p:sp>
      <p:sp>
        <p:nvSpPr>
          <p:cNvPr id="4" name="Slide Number Placeholder 3"/>
          <p:cNvSpPr>
            <a:spLocks noGrp="1"/>
          </p:cNvSpPr>
          <p:nvPr>
            <p:ph type="sldNum" sz="quarter" idx="10"/>
          </p:nvPr>
        </p:nvSpPr>
        <p:spPr/>
        <p:txBody>
          <a:bodyPr/>
          <a:lstStyle/>
          <a:p>
            <a:fld id="{ECACC6EB-6679-45D3-AFC6-7A3412DB9C64}" type="slidenum">
              <a:rPr lang="en-US" smtClean="0"/>
              <a:t>20</a:t>
            </a:fld>
            <a:endParaRPr lang="en-US" dirty="0"/>
          </a:p>
        </p:txBody>
      </p:sp>
      <p:sp>
        <p:nvSpPr>
          <p:cNvPr id="5" name="Footer Placeholder 4">
            <a:extLst>
              <a:ext uri="{FF2B5EF4-FFF2-40B4-BE49-F238E27FC236}">
                <a16:creationId xmlns:a16="http://schemas.microsoft.com/office/drawing/2014/main" id="{389DA062-AC4E-CA4C-954B-E776EB6AC76B}"/>
              </a:ext>
            </a:extLst>
          </p:cNvPr>
          <p:cNvSpPr>
            <a:spLocks noGrp="1"/>
          </p:cNvSpPr>
          <p:nvPr>
            <p:ph type="ftr" sz="quarter" idx="11"/>
          </p:nvPr>
        </p:nvSpPr>
        <p:spPr/>
        <p:txBody>
          <a:bodyPr/>
          <a:lstStyle/>
          <a:p>
            <a:r>
              <a:rPr lang="en-US"/>
              <a:t>Funded by NIDILRR Grant #90DP0090-01-00</a:t>
            </a:r>
            <a:endParaRPr lang="en-US" dirty="0"/>
          </a:p>
        </p:txBody>
      </p:sp>
      <p:sp>
        <p:nvSpPr>
          <p:cNvPr id="6" name="Header Placeholder 5">
            <a:extLst>
              <a:ext uri="{FF2B5EF4-FFF2-40B4-BE49-F238E27FC236}">
                <a16:creationId xmlns:a16="http://schemas.microsoft.com/office/drawing/2014/main" id="{C913BDE0-B45F-1A45-B267-3F1F4ED2AA35}"/>
              </a:ext>
            </a:extLst>
          </p:cNvPr>
          <p:cNvSpPr>
            <a:spLocks noGrp="1"/>
          </p:cNvSpPr>
          <p:nvPr>
            <p:ph type="hdr" sz="quarter" idx="12"/>
          </p:nvPr>
        </p:nvSpPr>
        <p:spPr/>
        <p:txBody>
          <a:bodyPr/>
          <a:lstStyle/>
          <a:p>
            <a:r>
              <a:rPr lang="en-US"/>
              <a:t>Presented by the Southeast ADA Center</a:t>
            </a:r>
            <a:endParaRPr lang="en-US" dirty="0"/>
          </a:p>
        </p:txBody>
      </p:sp>
    </p:spTree>
    <p:extLst>
      <p:ext uri="{BB962C8B-B14F-4D97-AF65-F5344CB8AC3E}">
        <p14:creationId xmlns:p14="http://schemas.microsoft.com/office/powerpoint/2010/main" val="3182505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 important points:  Any inquiry has to be job</a:t>
            </a:r>
            <a:r>
              <a:rPr lang="en-US" baseline="0" dirty="0"/>
              <a:t> related and consistent with a business necessity</a:t>
            </a:r>
            <a:endParaRPr lang="en-US" dirty="0"/>
          </a:p>
        </p:txBody>
      </p:sp>
      <p:sp>
        <p:nvSpPr>
          <p:cNvPr id="4" name="Slide Number Placeholder 3"/>
          <p:cNvSpPr>
            <a:spLocks noGrp="1"/>
          </p:cNvSpPr>
          <p:nvPr>
            <p:ph type="sldNum" sz="quarter" idx="10"/>
          </p:nvPr>
        </p:nvSpPr>
        <p:spPr/>
        <p:txBody>
          <a:bodyPr/>
          <a:lstStyle/>
          <a:p>
            <a:fld id="{ECACC6EB-6679-45D3-AFC6-7A3412DB9C64}" type="slidenum">
              <a:rPr lang="en-US" smtClean="0"/>
              <a:t>21</a:t>
            </a:fld>
            <a:endParaRPr lang="en-US" dirty="0"/>
          </a:p>
        </p:txBody>
      </p:sp>
      <p:sp>
        <p:nvSpPr>
          <p:cNvPr id="5" name="Footer Placeholder 4">
            <a:extLst>
              <a:ext uri="{FF2B5EF4-FFF2-40B4-BE49-F238E27FC236}">
                <a16:creationId xmlns:a16="http://schemas.microsoft.com/office/drawing/2014/main" id="{13932801-6E7E-6543-98D3-B27766A14D70}"/>
              </a:ext>
            </a:extLst>
          </p:cNvPr>
          <p:cNvSpPr>
            <a:spLocks noGrp="1"/>
          </p:cNvSpPr>
          <p:nvPr>
            <p:ph type="ftr" sz="quarter" idx="11"/>
          </p:nvPr>
        </p:nvSpPr>
        <p:spPr/>
        <p:txBody>
          <a:bodyPr/>
          <a:lstStyle/>
          <a:p>
            <a:r>
              <a:rPr lang="en-US"/>
              <a:t>Funded by NIDILRR Grant #90DP0090-01-00</a:t>
            </a:r>
            <a:endParaRPr lang="en-US" dirty="0"/>
          </a:p>
        </p:txBody>
      </p:sp>
      <p:sp>
        <p:nvSpPr>
          <p:cNvPr id="6" name="Header Placeholder 5">
            <a:extLst>
              <a:ext uri="{FF2B5EF4-FFF2-40B4-BE49-F238E27FC236}">
                <a16:creationId xmlns:a16="http://schemas.microsoft.com/office/drawing/2014/main" id="{9CFE0E4A-3248-A046-BCD8-C44E4894AB5B}"/>
              </a:ext>
            </a:extLst>
          </p:cNvPr>
          <p:cNvSpPr>
            <a:spLocks noGrp="1"/>
          </p:cNvSpPr>
          <p:nvPr>
            <p:ph type="hdr" sz="quarter" idx="12"/>
          </p:nvPr>
        </p:nvSpPr>
        <p:spPr/>
        <p:txBody>
          <a:bodyPr/>
          <a:lstStyle/>
          <a:p>
            <a:r>
              <a:rPr lang="en-US"/>
              <a:t>Presented by the Southeast ADA Center</a:t>
            </a:r>
            <a:endParaRPr lang="en-US" dirty="0"/>
          </a:p>
        </p:txBody>
      </p:sp>
    </p:spTree>
    <p:extLst>
      <p:ext uri="{BB962C8B-B14F-4D97-AF65-F5344CB8AC3E}">
        <p14:creationId xmlns:p14="http://schemas.microsoft.com/office/powerpoint/2010/main" val="1136474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 identifies 3 phases in the process</a:t>
            </a:r>
            <a:r>
              <a:rPr lang="en-US" baseline="0" dirty="0"/>
              <a:t> of getting a job.  1. interview, electronic applications or other forms.  2. After you have been offered a job.  3 Once you have entered into an employment relationship.  Don’t out someone unless you have discussed it and you have permission.</a:t>
            </a:r>
            <a:endParaRPr lang="en-US" dirty="0"/>
          </a:p>
        </p:txBody>
      </p:sp>
      <p:sp>
        <p:nvSpPr>
          <p:cNvPr id="4" name="Slide Number Placeholder 3"/>
          <p:cNvSpPr>
            <a:spLocks noGrp="1"/>
          </p:cNvSpPr>
          <p:nvPr>
            <p:ph type="sldNum" sz="quarter" idx="10"/>
          </p:nvPr>
        </p:nvSpPr>
        <p:spPr/>
        <p:txBody>
          <a:bodyPr/>
          <a:lstStyle/>
          <a:p>
            <a:fld id="{ECACC6EB-6679-45D3-AFC6-7A3412DB9C64}" type="slidenum">
              <a:rPr lang="en-US" smtClean="0"/>
              <a:t>22</a:t>
            </a:fld>
            <a:endParaRPr lang="en-US" dirty="0"/>
          </a:p>
        </p:txBody>
      </p:sp>
      <p:sp>
        <p:nvSpPr>
          <p:cNvPr id="5" name="Footer Placeholder 4">
            <a:extLst>
              <a:ext uri="{FF2B5EF4-FFF2-40B4-BE49-F238E27FC236}">
                <a16:creationId xmlns:a16="http://schemas.microsoft.com/office/drawing/2014/main" id="{1CC1B1C7-023D-DF4C-B295-ED4B80D7BF3F}"/>
              </a:ext>
            </a:extLst>
          </p:cNvPr>
          <p:cNvSpPr>
            <a:spLocks noGrp="1"/>
          </p:cNvSpPr>
          <p:nvPr>
            <p:ph type="ftr" sz="quarter" idx="11"/>
          </p:nvPr>
        </p:nvSpPr>
        <p:spPr/>
        <p:txBody>
          <a:bodyPr/>
          <a:lstStyle/>
          <a:p>
            <a:r>
              <a:rPr lang="en-US"/>
              <a:t>Funded by NIDILRR Grant #90DP0090-01-00</a:t>
            </a:r>
            <a:endParaRPr lang="en-US" dirty="0"/>
          </a:p>
        </p:txBody>
      </p:sp>
      <p:sp>
        <p:nvSpPr>
          <p:cNvPr id="6" name="Header Placeholder 5">
            <a:extLst>
              <a:ext uri="{FF2B5EF4-FFF2-40B4-BE49-F238E27FC236}">
                <a16:creationId xmlns:a16="http://schemas.microsoft.com/office/drawing/2014/main" id="{3580D948-B8AD-BF46-84E4-EAFC590004AB}"/>
              </a:ext>
            </a:extLst>
          </p:cNvPr>
          <p:cNvSpPr>
            <a:spLocks noGrp="1"/>
          </p:cNvSpPr>
          <p:nvPr>
            <p:ph type="hdr" sz="quarter" idx="12"/>
          </p:nvPr>
        </p:nvSpPr>
        <p:spPr/>
        <p:txBody>
          <a:bodyPr/>
          <a:lstStyle/>
          <a:p>
            <a:r>
              <a:rPr lang="en-US"/>
              <a:t>Presented by the Southeast ADA Center</a:t>
            </a:r>
            <a:endParaRPr lang="en-US" dirty="0"/>
          </a:p>
        </p:txBody>
      </p:sp>
    </p:spTree>
    <p:extLst>
      <p:ext uri="{BB962C8B-B14F-4D97-AF65-F5344CB8AC3E}">
        <p14:creationId xmlns:p14="http://schemas.microsoft.com/office/powerpoint/2010/main" val="257888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you break your leg?  Because</a:t>
            </a:r>
            <a:r>
              <a:rPr lang="en-US" baseline="0" dirty="0"/>
              <a:t> of an obvious disability, how will you perform the essential function of the job? Illegal drug use=drug testing.</a:t>
            </a:r>
            <a:endParaRPr lang="en-US" dirty="0"/>
          </a:p>
        </p:txBody>
      </p:sp>
      <p:sp>
        <p:nvSpPr>
          <p:cNvPr id="4" name="Slide Number Placeholder 3"/>
          <p:cNvSpPr>
            <a:spLocks noGrp="1"/>
          </p:cNvSpPr>
          <p:nvPr>
            <p:ph type="sldNum" sz="quarter" idx="10"/>
          </p:nvPr>
        </p:nvSpPr>
        <p:spPr/>
        <p:txBody>
          <a:bodyPr/>
          <a:lstStyle/>
          <a:p>
            <a:fld id="{ECACC6EB-6679-45D3-AFC6-7A3412DB9C64}" type="slidenum">
              <a:rPr lang="en-US" smtClean="0"/>
              <a:t>23</a:t>
            </a:fld>
            <a:endParaRPr lang="en-US" dirty="0"/>
          </a:p>
        </p:txBody>
      </p:sp>
      <p:sp>
        <p:nvSpPr>
          <p:cNvPr id="5" name="Footer Placeholder 4">
            <a:extLst>
              <a:ext uri="{FF2B5EF4-FFF2-40B4-BE49-F238E27FC236}">
                <a16:creationId xmlns:a16="http://schemas.microsoft.com/office/drawing/2014/main" id="{1201B7FB-4B2E-BE4A-B2CB-2851259840A8}"/>
              </a:ext>
            </a:extLst>
          </p:cNvPr>
          <p:cNvSpPr>
            <a:spLocks noGrp="1"/>
          </p:cNvSpPr>
          <p:nvPr>
            <p:ph type="ftr" sz="quarter" idx="11"/>
          </p:nvPr>
        </p:nvSpPr>
        <p:spPr/>
        <p:txBody>
          <a:bodyPr/>
          <a:lstStyle/>
          <a:p>
            <a:r>
              <a:rPr lang="en-US"/>
              <a:t>Funded by NIDILRR Grant #90DP0090-01-00</a:t>
            </a:r>
            <a:endParaRPr lang="en-US" dirty="0"/>
          </a:p>
        </p:txBody>
      </p:sp>
      <p:sp>
        <p:nvSpPr>
          <p:cNvPr id="6" name="Header Placeholder 5">
            <a:extLst>
              <a:ext uri="{FF2B5EF4-FFF2-40B4-BE49-F238E27FC236}">
                <a16:creationId xmlns:a16="http://schemas.microsoft.com/office/drawing/2014/main" id="{001A0E53-0776-6843-AAAD-0D5EDCB45134}"/>
              </a:ext>
            </a:extLst>
          </p:cNvPr>
          <p:cNvSpPr>
            <a:spLocks noGrp="1"/>
          </p:cNvSpPr>
          <p:nvPr>
            <p:ph type="hdr" sz="quarter" idx="12"/>
          </p:nvPr>
        </p:nvSpPr>
        <p:spPr/>
        <p:txBody>
          <a:bodyPr/>
          <a:lstStyle/>
          <a:p>
            <a:r>
              <a:rPr lang="en-US"/>
              <a:t>Presented by the Southeast ADA Center</a:t>
            </a:r>
            <a:endParaRPr lang="en-US" dirty="0"/>
          </a:p>
        </p:txBody>
      </p:sp>
    </p:spTree>
    <p:extLst>
      <p:ext uri="{BB962C8B-B14F-4D97-AF65-F5344CB8AC3E}">
        <p14:creationId xmlns:p14="http://schemas.microsoft.com/office/powerpoint/2010/main" val="1724632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discussion should be who is going to take the lead in disclosure.  Disclosure is a personal decision</a:t>
            </a:r>
          </a:p>
          <a:p>
            <a:endParaRPr lang="en-US" dirty="0"/>
          </a:p>
        </p:txBody>
      </p:sp>
      <p:sp>
        <p:nvSpPr>
          <p:cNvPr id="4" name="Slide Number Placeholder 3"/>
          <p:cNvSpPr>
            <a:spLocks noGrp="1"/>
          </p:cNvSpPr>
          <p:nvPr>
            <p:ph type="sldNum" sz="quarter" idx="10"/>
          </p:nvPr>
        </p:nvSpPr>
        <p:spPr/>
        <p:txBody>
          <a:bodyPr/>
          <a:lstStyle/>
          <a:p>
            <a:fld id="{ECACC6EB-6679-45D3-AFC6-7A3412DB9C64}" type="slidenum">
              <a:rPr lang="en-US" smtClean="0"/>
              <a:t>25</a:t>
            </a:fld>
            <a:endParaRPr lang="en-US" dirty="0"/>
          </a:p>
        </p:txBody>
      </p:sp>
      <p:sp>
        <p:nvSpPr>
          <p:cNvPr id="5" name="Footer Placeholder 4">
            <a:extLst>
              <a:ext uri="{FF2B5EF4-FFF2-40B4-BE49-F238E27FC236}">
                <a16:creationId xmlns:a16="http://schemas.microsoft.com/office/drawing/2014/main" id="{9F3D39FC-F7FA-CA44-B51B-C72F94796FC7}"/>
              </a:ext>
            </a:extLst>
          </p:cNvPr>
          <p:cNvSpPr>
            <a:spLocks noGrp="1"/>
          </p:cNvSpPr>
          <p:nvPr>
            <p:ph type="ftr" sz="quarter" idx="11"/>
          </p:nvPr>
        </p:nvSpPr>
        <p:spPr/>
        <p:txBody>
          <a:bodyPr/>
          <a:lstStyle/>
          <a:p>
            <a:r>
              <a:rPr lang="en-US"/>
              <a:t>Funded by NIDILRR Grant #90DP0090-01-00</a:t>
            </a:r>
            <a:endParaRPr lang="en-US" dirty="0"/>
          </a:p>
        </p:txBody>
      </p:sp>
      <p:sp>
        <p:nvSpPr>
          <p:cNvPr id="6" name="Header Placeholder 5">
            <a:extLst>
              <a:ext uri="{FF2B5EF4-FFF2-40B4-BE49-F238E27FC236}">
                <a16:creationId xmlns:a16="http://schemas.microsoft.com/office/drawing/2014/main" id="{01391044-E058-1C4C-B5BE-C3FFD2C15050}"/>
              </a:ext>
            </a:extLst>
          </p:cNvPr>
          <p:cNvSpPr>
            <a:spLocks noGrp="1"/>
          </p:cNvSpPr>
          <p:nvPr>
            <p:ph type="hdr" sz="quarter" idx="12"/>
          </p:nvPr>
        </p:nvSpPr>
        <p:spPr/>
        <p:txBody>
          <a:bodyPr/>
          <a:lstStyle/>
          <a:p>
            <a:r>
              <a:rPr lang="en-US"/>
              <a:t>Presented by the Southeast ADA Center</a:t>
            </a:r>
            <a:endParaRPr lang="en-US" dirty="0"/>
          </a:p>
        </p:txBody>
      </p:sp>
    </p:spTree>
    <p:extLst>
      <p:ext uri="{BB962C8B-B14F-4D97-AF65-F5344CB8AC3E}">
        <p14:creationId xmlns:p14="http://schemas.microsoft.com/office/powerpoint/2010/main" val="4275230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isn’t a right</a:t>
            </a:r>
            <a:r>
              <a:rPr lang="en-US" baseline="0" dirty="0"/>
              <a:t> or wrong time to disclose.   Disclosure is personal and well thought out.  Employers likely will have better feelings if someone does, not hiding anything from the employer.  Best before things get bad.  </a:t>
            </a:r>
            <a:r>
              <a:rPr lang="en-US" baseline="0" dirty="0">
                <a:solidFill>
                  <a:srgbClr val="FF0000"/>
                </a:solidFill>
              </a:rPr>
              <a:t>Discuss the retaliation story from the parts supplier lady.</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ECACC6EB-6679-45D3-AFC6-7A3412DB9C64}" type="slidenum">
              <a:rPr lang="en-US" smtClean="0"/>
              <a:t>32</a:t>
            </a:fld>
            <a:endParaRPr lang="en-US" dirty="0"/>
          </a:p>
        </p:txBody>
      </p:sp>
      <p:sp>
        <p:nvSpPr>
          <p:cNvPr id="5" name="Footer Placeholder 4">
            <a:extLst>
              <a:ext uri="{FF2B5EF4-FFF2-40B4-BE49-F238E27FC236}">
                <a16:creationId xmlns:a16="http://schemas.microsoft.com/office/drawing/2014/main" id="{5D37A1EE-C7AE-114F-A1A4-781CB96FE766}"/>
              </a:ext>
            </a:extLst>
          </p:cNvPr>
          <p:cNvSpPr>
            <a:spLocks noGrp="1"/>
          </p:cNvSpPr>
          <p:nvPr>
            <p:ph type="ftr" sz="quarter" idx="11"/>
          </p:nvPr>
        </p:nvSpPr>
        <p:spPr/>
        <p:txBody>
          <a:bodyPr/>
          <a:lstStyle/>
          <a:p>
            <a:r>
              <a:rPr lang="en-US"/>
              <a:t>Funded by NIDILRR Grant #90DP0090-01-00</a:t>
            </a:r>
            <a:endParaRPr lang="en-US" dirty="0"/>
          </a:p>
        </p:txBody>
      </p:sp>
      <p:sp>
        <p:nvSpPr>
          <p:cNvPr id="6" name="Header Placeholder 5">
            <a:extLst>
              <a:ext uri="{FF2B5EF4-FFF2-40B4-BE49-F238E27FC236}">
                <a16:creationId xmlns:a16="http://schemas.microsoft.com/office/drawing/2014/main" id="{C1F3992D-7AC9-734C-B537-9F89896CCD98}"/>
              </a:ext>
            </a:extLst>
          </p:cNvPr>
          <p:cNvSpPr>
            <a:spLocks noGrp="1"/>
          </p:cNvSpPr>
          <p:nvPr>
            <p:ph type="hdr" sz="quarter" idx="12"/>
          </p:nvPr>
        </p:nvSpPr>
        <p:spPr/>
        <p:txBody>
          <a:bodyPr/>
          <a:lstStyle/>
          <a:p>
            <a:r>
              <a:rPr lang="en-US"/>
              <a:t>Presented by the Southeast ADA Center</a:t>
            </a:r>
            <a:endParaRPr lang="en-US" dirty="0"/>
          </a:p>
        </p:txBody>
      </p:sp>
    </p:spTree>
    <p:extLst>
      <p:ext uri="{BB962C8B-B14F-4D97-AF65-F5344CB8AC3E}">
        <p14:creationId xmlns:p14="http://schemas.microsoft.com/office/powerpoint/2010/main" val="2153290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June 14, 2018 - AL APSE Conference</a:t>
            </a:r>
            <a:endParaRPr lang="en-US" dirty="0"/>
          </a:p>
        </p:txBody>
      </p:sp>
      <p:sp>
        <p:nvSpPr>
          <p:cNvPr id="5" name="Slide Number Placeholder 4"/>
          <p:cNvSpPr>
            <a:spLocks noGrp="1"/>
          </p:cNvSpPr>
          <p:nvPr>
            <p:ph type="sldNum" sz="quarter" idx="11"/>
          </p:nvPr>
        </p:nvSpPr>
        <p:spPr/>
        <p:txBody>
          <a:bodyPr/>
          <a:lstStyle/>
          <a:p>
            <a:fld id="{04EB4F2F-1DBE-4FC2-8B5C-8436D5E9700F}" type="slidenum">
              <a:rPr lang="en-US" smtClean="0"/>
              <a:t>40</a:t>
            </a:fld>
            <a:endParaRPr lang="en-US" dirty="0"/>
          </a:p>
        </p:txBody>
      </p:sp>
      <p:sp>
        <p:nvSpPr>
          <p:cNvPr id="6" name="Footer Placeholder 5">
            <a:extLst>
              <a:ext uri="{FF2B5EF4-FFF2-40B4-BE49-F238E27FC236}">
                <a16:creationId xmlns:a16="http://schemas.microsoft.com/office/drawing/2014/main" id="{7E103B21-4356-9343-8CC2-BAADD31BAECA}"/>
              </a:ext>
            </a:extLst>
          </p:cNvPr>
          <p:cNvSpPr>
            <a:spLocks noGrp="1"/>
          </p:cNvSpPr>
          <p:nvPr>
            <p:ph type="ftr" sz="quarter" idx="12"/>
          </p:nvPr>
        </p:nvSpPr>
        <p:spPr/>
        <p:txBody>
          <a:bodyPr/>
          <a:lstStyle/>
          <a:p>
            <a:r>
              <a:rPr lang="en-US"/>
              <a:t>Funded by NIDILRR Grant #90DP0090-01-00</a:t>
            </a:r>
            <a:endParaRPr lang="en-US" dirty="0"/>
          </a:p>
        </p:txBody>
      </p:sp>
      <p:sp>
        <p:nvSpPr>
          <p:cNvPr id="7" name="Header Placeholder 6">
            <a:extLst>
              <a:ext uri="{FF2B5EF4-FFF2-40B4-BE49-F238E27FC236}">
                <a16:creationId xmlns:a16="http://schemas.microsoft.com/office/drawing/2014/main" id="{0CD2DEDB-6F7A-B145-99BB-50B2D1C1A1D2}"/>
              </a:ext>
            </a:extLst>
          </p:cNvPr>
          <p:cNvSpPr>
            <a:spLocks noGrp="1"/>
          </p:cNvSpPr>
          <p:nvPr>
            <p:ph type="hdr" sz="quarter" idx="13"/>
          </p:nvPr>
        </p:nvSpPr>
        <p:spPr/>
        <p:txBody>
          <a:bodyPr/>
          <a:lstStyle/>
          <a:p>
            <a:r>
              <a:rPr lang="en-US"/>
              <a:t>Presented by the Southeast ADA Center</a:t>
            </a:r>
            <a:endParaRPr lang="en-US" dirty="0"/>
          </a:p>
        </p:txBody>
      </p:sp>
    </p:spTree>
    <p:extLst>
      <p:ext uri="{BB962C8B-B14F-4D97-AF65-F5344CB8AC3E}">
        <p14:creationId xmlns:p14="http://schemas.microsoft.com/office/powerpoint/2010/main" val="354707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EB633C-43A2-47BD-A207-AA7E2855FCA4}" type="slidenum">
              <a:rPr lang="en-US" smtClean="0"/>
              <a:pPr>
                <a:defRPr/>
              </a:pPr>
              <a:t>2</a:t>
            </a:fld>
            <a:endParaRPr lang="en-US" dirty="0"/>
          </a:p>
        </p:txBody>
      </p:sp>
      <p:sp>
        <p:nvSpPr>
          <p:cNvPr id="6" name="Date Placeholder 5"/>
          <p:cNvSpPr>
            <a:spLocks noGrp="1"/>
          </p:cNvSpPr>
          <p:nvPr>
            <p:ph type="dt" idx="12"/>
          </p:nvPr>
        </p:nvSpPr>
        <p:spPr/>
        <p:txBody>
          <a:bodyPr/>
          <a:lstStyle/>
          <a:p>
            <a:r>
              <a:rPr lang="en-US"/>
              <a:t>June 14, 2018 - AL APSE Conference</a:t>
            </a:r>
            <a:endParaRPr lang="en-US" dirty="0"/>
          </a:p>
        </p:txBody>
      </p:sp>
      <p:sp>
        <p:nvSpPr>
          <p:cNvPr id="7" name="Footer Placeholder 6">
            <a:extLst>
              <a:ext uri="{FF2B5EF4-FFF2-40B4-BE49-F238E27FC236}">
                <a16:creationId xmlns:a16="http://schemas.microsoft.com/office/drawing/2014/main" id="{7F6DD2C8-4D61-144B-9AAF-A1D9CC06DF44}"/>
              </a:ext>
            </a:extLst>
          </p:cNvPr>
          <p:cNvSpPr>
            <a:spLocks noGrp="1"/>
          </p:cNvSpPr>
          <p:nvPr>
            <p:ph type="ftr" sz="quarter" idx="13"/>
          </p:nvPr>
        </p:nvSpPr>
        <p:spPr/>
        <p:txBody>
          <a:bodyPr/>
          <a:lstStyle/>
          <a:p>
            <a:r>
              <a:rPr lang="en-US"/>
              <a:t>Funded by NIDILRR Grant #90DP0090-01-00</a:t>
            </a:r>
            <a:endParaRPr lang="en-US" dirty="0"/>
          </a:p>
        </p:txBody>
      </p:sp>
      <p:sp>
        <p:nvSpPr>
          <p:cNvPr id="8" name="Header Placeholder 7">
            <a:extLst>
              <a:ext uri="{FF2B5EF4-FFF2-40B4-BE49-F238E27FC236}">
                <a16:creationId xmlns:a16="http://schemas.microsoft.com/office/drawing/2014/main" id="{CC4FE567-874E-104E-9217-70E4672FBC95}"/>
              </a:ext>
            </a:extLst>
          </p:cNvPr>
          <p:cNvSpPr>
            <a:spLocks noGrp="1"/>
          </p:cNvSpPr>
          <p:nvPr>
            <p:ph type="hdr" sz="quarter" idx="14"/>
          </p:nvPr>
        </p:nvSpPr>
        <p:spPr/>
        <p:txBody>
          <a:bodyPr/>
          <a:lstStyle/>
          <a:p>
            <a:r>
              <a:rPr lang="en-US"/>
              <a:t>Presented by the Southeast ADA Center</a:t>
            </a:r>
            <a:endParaRPr lang="en-US" dirty="0"/>
          </a:p>
        </p:txBody>
      </p:sp>
    </p:spTree>
    <p:extLst>
      <p:ext uri="{BB962C8B-B14F-4D97-AF65-F5344CB8AC3E}">
        <p14:creationId xmlns:p14="http://schemas.microsoft.com/office/powerpoint/2010/main" val="794475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failing to prepare, you are preparing to fail.” </a:t>
            </a:r>
          </a:p>
          <a:p>
            <a:r>
              <a:rPr lang="en-US" dirty="0"/>
              <a:t>― Benjamin Franklin</a:t>
            </a:r>
          </a:p>
        </p:txBody>
      </p:sp>
      <p:sp>
        <p:nvSpPr>
          <p:cNvPr id="4" name="Date Placeholder 3"/>
          <p:cNvSpPr>
            <a:spLocks noGrp="1"/>
          </p:cNvSpPr>
          <p:nvPr>
            <p:ph type="dt" idx="10"/>
          </p:nvPr>
        </p:nvSpPr>
        <p:spPr/>
        <p:txBody>
          <a:bodyPr/>
          <a:lstStyle/>
          <a:p>
            <a:r>
              <a:rPr lang="en-US"/>
              <a:t>June 14, 2018 - AL APSE Conference</a:t>
            </a:r>
            <a:endParaRPr lang="en-US" dirty="0"/>
          </a:p>
        </p:txBody>
      </p:sp>
      <p:sp>
        <p:nvSpPr>
          <p:cNvPr id="5" name="Slide Number Placeholder 4"/>
          <p:cNvSpPr>
            <a:spLocks noGrp="1"/>
          </p:cNvSpPr>
          <p:nvPr>
            <p:ph type="sldNum" sz="quarter" idx="11"/>
          </p:nvPr>
        </p:nvSpPr>
        <p:spPr/>
        <p:txBody>
          <a:bodyPr/>
          <a:lstStyle/>
          <a:p>
            <a:fld id="{04EB4F2F-1DBE-4FC2-8B5C-8436D5E9700F}" type="slidenum">
              <a:rPr lang="en-US" smtClean="0"/>
              <a:t>43</a:t>
            </a:fld>
            <a:endParaRPr lang="en-US" dirty="0"/>
          </a:p>
        </p:txBody>
      </p:sp>
      <p:sp>
        <p:nvSpPr>
          <p:cNvPr id="6" name="Footer Placeholder 5">
            <a:extLst>
              <a:ext uri="{FF2B5EF4-FFF2-40B4-BE49-F238E27FC236}">
                <a16:creationId xmlns:a16="http://schemas.microsoft.com/office/drawing/2014/main" id="{ACBC4E20-FC73-8842-BACD-6108F97FE910}"/>
              </a:ext>
            </a:extLst>
          </p:cNvPr>
          <p:cNvSpPr>
            <a:spLocks noGrp="1"/>
          </p:cNvSpPr>
          <p:nvPr>
            <p:ph type="ftr" sz="quarter" idx="12"/>
          </p:nvPr>
        </p:nvSpPr>
        <p:spPr/>
        <p:txBody>
          <a:bodyPr/>
          <a:lstStyle/>
          <a:p>
            <a:r>
              <a:rPr lang="en-US"/>
              <a:t>Funded by NIDILRR Grant #90DP0090-01-00</a:t>
            </a:r>
            <a:endParaRPr lang="en-US" dirty="0"/>
          </a:p>
        </p:txBody>
      </p:sp>
      <p:sp>
        <p:nvSpPr>
          <p:cNvPr id="7" name="Header Placeholder 6">
            <a:extLst>
              <a:ext uri="{FF2B5EF4-FFF2-40B4-BE49-F238E27FC236}">
                <a16:creationId xmlns:a16="http://schemas.microsoft.com/office/drawing/2014/main" id="{C75A2392-126F-854D-B60D-A16E1FA7D8C8}"/>
              </a:ext>
            </a:extLst>
          </p:cNvPr>
          <p:cNvSpPr>
            <a:spLocks noGrp="1"/>
          </p:cNvSpPr>
          <p:nvPr>
            <p:ph type="hdr" sz="quarter" idx="13"/>
          </p:nvPr>
        </p:nvSpPr>
        <p:spPr/>
        <p:txBody>
          <a:bodyPr/>
          <a:lstStyle/>
          <a:p>
            <a:r>
              <a:rPr lang="en-US"/>
              <a:t>Presented by the Southeast ADA Center</a:t>
            </a:r>
            <a:endParaRPr lang="en-US" dirty="0"/>
          </a:p>
        </p:txBody>
      </p:sp>
    </p:spTree>
    <p:extLst>
      <p:ext uri="{BB962C8B-B14F-4D97-AF65-F5344CB8AC3E}">
        <p14:creationId xmlns:p14="http://schemas.microsoft.com/office/powerpoint/2010/main" val="3328376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400">
                <a:solidFill>
                  <a:schemeClr val="tx1"/>
                </a:solidFill>
                <a:latin typeface="Lucida Sans" pitchFamily="34" charset="0"/>
              </a:defRPr>
            </a:lvl1pPr>
            <a:lvl2pPr marL="730171" indent="-280835" defTabSz="914274" eaLnBrk="0" hangingPunct="0">
              <a:defRPr sz="2400">
                <a:solidFill>
                  <a:schemeClr val="tx1"/>
                </a:solidFill>
                <a:latin typeface="Lucida Sans" pitchFamily="34" charset="0"/>
              </a:defRPr>
            </a:lvl2pPr>
            <a:lvl3pPr marL="1123340" indent="-224668" defTabSz="914274" eaLnBrk="0" hangingPunct="0">
              <a:defRPr sz="2400">
                <a:solidFill>
                  <a:schemeClr val="tx1"/>
                </a:solidFill>
                <a:latin typeface="Lucida Sans" pitchFamily="34" charset="0"/>
              </a:defRPr>
            </a:lvl3pPr>
            <a:lvl4pPr marL="1572677" indent="-224668" defTabSz="914274" eaLnBrk="0" hangingPunct="0">
              <a:defRPr sz="2400">
                <a:solidFill>
                  <a:schemeClr val="tx1"/>
                </a:solidFill>
                <a:latin typeface="Lucida Sans" pitchFamily="34" charset="0"/>
              </a:defRPr>
            </a:lvl4pPr>
            <a:lvl5pPr marL="2022013" indent="-224668" defTabSz="914274" eaLnBrk="0" hangingPunct="0">
              <a:defRPr sz="2400">
                <a:solidFill>
                  <a:schemeClr val="tx1"/>
                </a:solidFill>
                <a:latin typeface="Lucida Sans" pitchFamily="34" charset="0"/>
              </a:defRPr>
            </a:lvl5pPr>
            <a:lvl6pPr marL="2471349" indent="-224668" defTabSz="914274" eaLnBrk="0" fontAlgn="base" hangingPunct="0">
              <a:spcBef>
                <a:spcPct val="0"/>
              </a:spcBef>
              <a:spcAft>
                <a:spcPct val="0"/>
              </a:spcAft>
              <a:defRPr sz="2400">
                <a:solidFill>
                  <a:schemeClr val="tx1"/>
                </a:solidFill>
                <a:latin typeface="Lucida Sans" pitchFamily="34" charset="0"/>
              </a:defRPr>
            </a:lvl6pPr>
            <a:lvl7pPr marL="2920685" indent="-224668" defTabSz="914274" eaLnBrk="0" fontAlgn="base" hangingPunct="0">
              <a:spcBef>
                <a:spcPct val="0"/>
              </a:spcBef>
              <a:spcAft>
                <a:spcPct val="0"/>
              </a:spcAft>
              <a:defRPr sz="2400">
                <a:solidFill>
                  <a:schemeClr val="tx1"/>
                </a:solidFill>
                <a:latin typeface="Lucida Sans" pitchFamily="34" charset="0"/>
              </a:defRPr>
            </a:lvl7pPr>
            <a:lvl8pPr marL="3370021" indent="-224668" defTabSz="914274" eaLnBrk="0" fontAlgn="base" hangingPunct="0">
              <a:spcBef>
                <a:spcPct val="0"/>
              </a:spcBef>
              <a:spcAft>
                <a:spcPct val="0"/>
              </a:spcAft>
              <a:defRPr sz="2400">
                <a:solidFill>
                  <a:schemeClr val="tx1"/>
                </a:solidFill>
                <a:latin typeface="Lucida Sans" pitchFamily="34" charset="0"/>
              </a:defRPr>
            </a:lvl8pPr>
            <a:lvl9pPr marL="3819357" indent="-224668" defTabSz="914274" eaLnBrk="0" fontAlgn="base" hangingPunct="0">
              <a:spcBef>
                <a:spcPct val="0"/>
              </a:spcBef>
              <a:spcAft>
                <a:spcPct val="0"/>
              </a:spcAft>
              <a:defRPr sz="2400">
                <a:solidFill>
                  <a:schemeClr val="tx1"/>
                </a:solidFill>
                <a:latin typeface="Lucida Sans" pitchFamily="34" charset="0"/>
              </a:defRPr>
            </a:lvl9pPr>
          </a:lstStyle>
          <a:p>
            <a:pPr eaLnBrk="1" hangingPunct="1"/>
            <a:fld id="{B04DE34B-FC4C-4CC6-B607-155AC6370F42}" type="slidenum">
              <a:rPr lang="en-US" sz="1200">
                <a:latin typeface="Times New Roman" pitchFamily="18" charset="0"/>
              </a:rPr>
              <a:pPr eaLnBrk="1" hangingPunct="1"/>
              <a:t>50</a:t>
            </a:fld>
            <a:endParaRPr lang="en-US" sz="1200" dirty="0">
              <a:latin typeface="Times New Roman" pitchFamily="18" charset="0"/>
            </a:endParaRPr>
          </a:p>
        </p:txBody>
      </p:sp>
      <p:sp>
        <p:nvSpPr>
          <p:cNvPr id="86020" name="Rectangle 2"/>
          <p:cNvSpPr>
            <a:spLocks noGrp="1" noRot="1" noChangeAspect="1" noChangeArrowheads="1" noTextEdit="1"/>
          </p:cNvSpPr>
          <p:nvPr>
            <p:ph type="sldImg"/>
          </p:nvPr>
        </p:nvSpPr>
        <p:spPr>
          <a:xfrm>
            <a:off x="554038" y="669925"/>
            <a:ext cx="5969000" cy="3357563"/>
          </a:xfrm>
          <a:ln/>
        </p:spPr>
      </p:sp>
      <p:sp>
        <p:nvSpPr>
          <p:cNvPr id="86021" name="Rectangle 3"/>
          <p:cNvSpPr>
            <a:spLocks noGrp="1" noChangeArrowheads="1"/>
          </p:cNvSpPr>
          <p:nvPr>
            <p:ph type="body" idx="1"/>
          </p:nvPr>
        </p:nvSpPr>
        <p:spPr>
          <a:xfrm>
            <a:off x="944039" y="4253974"/>
            <a:ext cx="5188998" cy="40304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Footer Placeholder 1">
            <a:extLst>
              <a:ext uri="{FF2B5EF4-FFF2-40B4-BE49-F238E27FC236}">
                <a16:creationId xmlns:a16="http://schemas.microsoft.com/office/drawing/2014/main" id="{560794CF-8942-ED48-9082-7D214F256C6C}"/>
              </a:ext>
            </a:extLst>
          </p:cNvPr>
          <p:cNvSpPr>
            <a:spLocks noGrp="1"/>
          </p:cNvSpPr>
          <p:nvPr>
            <p:ph type="ftr" sz="quarter" idx="10"/>
          </p:nvPr>
        </p:nvSpPr>
        <p:spPr/>
        <p:txBody>
          <a:bodyPr/>
          <a:lstStyle/>
          <a:p>
            <a:r>
              <a:rPr lang="en-US"/>
              <a:t>Funded by NIDILRR Grant #90DP0090-01-00</a:t>
            </a:r>
            <a:endParaRPr lang="en-US" dirty="0"/>
          </a:p>
        </p:txBody>
      </p:sp>
      <p:sp>
        <p:nvSpPr>
          <p:cNvPr id="3" name="Header Placeholder 2">
            <a:extLst>
              <a:ext uri="{FF2B5EF4-FFF2-40B4-BE49-F238E27FC236}">
                <a16:creationId xmlns:a16="http://schemas.microsoft.com/office/drawing/2014/main" id="{F453A00E-D677-9F4F-8E0F-12F2EBFBD348}"/>
              </a:ext>
            </a:extLst>
          </p:cNvPr>
          <p:cNvSpPr>
            <a:spLocks noGrp="1"/>
          </p:cNvSpPr>
          <p:nvPr>
            <p:ph type="hdr" sz="quarter" idx="11"/>
          </p:nvPr>
        </p:nvSpPr>
        <p:spPr/>
        <p:txBody>
          <a:bodyPr/>
          <a:lstStyle/>
          <a:p>
            <a:r>
              <a:rPr lang="en-US"/>
              <a:t>Presented by the Southeast ADA Center</a:t>
            </a:r>
            <a:endParaRPr lang="en-US" dirty="0"/>
          </a:p>
        </p:txBody>
      </p:sp>
    </p:spTree>
    <p:extLst>
      <p:ext uri="{BB962C8B-B14F-4D97-AF65-F5344CB8AC3E}">
        <p14:creationId xmlns:p14="http://schemas.microsoft.com/office/powerpoint/2010/main" val="314378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997C1-B073-4F08-A1D7-A5E7A09F86C9}" type="slidenum">
              <a:rPr lang="en-US" smtClean="0"/>
              <a:t>3</a:t>
            </a:fld>
            <a:endParaRPr lang="en-US" dirty="0"/>
          </a:p>
        </p:txBody>
      </p:sp>
      <p:sp>
        <p:nvSpPr>
          <p:cNvPr id="5" name="Footer Placeholder 4">
            <a:extLst>
              <a:ext uri="{FF2B5EF4-FFF2-40B4-BE49-F238E27FC236}">
                <a16:creationId xmlns:a16="http://schemas.microsoft.com/office/drawing/2014/main" id="{9E67486E-0B01-1A47-868B-C20CDAB86449}"/>
              </a:ext>
            </a:extLst>
          </p:cNvPr>
          <p:cNvSpPr>
            <a:spLocks noGrp="1"/>
          </p:cNvSpPr>
          <p:nvPr>
            <p:ph type="ftr" sz="quarter" idx="11"/>
          </p:nvPr>
        </p:nvSpPr>
        <p:spPr/>
        <p:txBody>
          <a:bodyPr/>
          <a:lstStyle/>
          <a:p>
            <a:r>
              <a:rPr lang="en-US"/>
              <a:t>Funded by NIDILRR Grant #90DP0090-01-00</a:t>
            </a:r>
            <a:endParaRPr lang="en-US" dirty="0"/>
          </a:p>
        </p:txBody>
      </p:sp>
      <p:sp>
        <p:nvSpPr>
          <p:cNvPr id="6" name="Header Placeholder 5">
            <a:extLst>
              <a:ext uri="{FF2B5EF4-FFF2-40B4-BE49-F238E27FC236}">
                <a16:creationId xmlns:a16="http://schemas.microsoft.com/office/drawing/2014/main" id="{7F242A8E-FFE9-DF4A-B53A-72F8E8FDAC66}"/>
              </a:ext>
            </a:extLst>
          </p:cNvPr>
          <p:cNvSpPr>
            <a:spLocks noGrp="1"/>
          </p:cNvSpPr>
          <p:nvPr>
            <p:ph type="hdr" sz="quarter" idx="12"/>
          </p:nvPr>
        </p:nvSpPr>
        <p:spPr/>
        <p:txBody>
          <a:bodyPr/>
          <a:lstStyle/>
          <a:p>
            <a:r>
              <a:rPr lang="en-US"/>
              <a:t>Presented by the Southeast ADA Center</a:t>
            </a:r>
            <a:endParaRPr lang="en-US" dirty="0"/>
          </a:p>
        </p:txBody>
      </p:sp>
    </p:spTree>
    <p:extLst>
      <p:ext uri="{BB962C8B-B14F-4D97-AF65-F5344CB8AC3E}">
        <p14:creationId xmlns:p14="http://schemas.microsoft.com/office/powerpoint/2010/main" val="3135907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E8AB9-A45A-4108-80A8-4C11D686889F}" type="slidenum">
              <a:rPr lang="en-US" smtClean="0"/>
              <a:pPr/>
              <a:t>5</a:t>
            </a:fld>
            <a:endParaRPr lang="en-US" dirty="0"/>
          </a:p>
        </p:txBody>
      </p:sp>
      <p:sp>
        <p:nvSpPr>
          <p:cNvPr id="5" name="Footer Placeholder 4">
            <a:extLst>
              <a:ext uri="{FF2B5EF4-FFF2-40B4-BE49-F238E27FC236}">
                <a16:creationId xmlns:a16="http://schemas.microsoft.com/office/drawing/2014/main" id="{B369DE4C-EE14-3344-9115-E86907694BF2}"/>
              </a:ext>
            </a:extLst>
          </p:cNvPr>
          <p:cNvSpPr>
            <a:spLocks noGrp="1"/>
          </p:cNvSpPr>
          <p:nvPr>
            <p:ph type="ftr" sz="quarter" idx="11"/>
          </p:nvPr>
        </p:nvSpPr>
        <p:spPr/>
        <p:txBody>
          <a:bodyPr/>
          <a:lstStyle/>
          <a:p>
            <a:r>
              <a:rPr lang="en-US"/>
              <a:t>Funded by NIDILRR Grant #90DP0090-01-00</a:t>
            </a:r>
            <a:endParaRPr lang="en-US" dirty="0"/>
          </a:p>
        </p:txBody>
      </p:sp>
      <p:sp>
        <p:nvSpPr>
          <p:cNvPr id="6" name="Header Placeholder 5">
            <a:extLst>
              <a:ext uri="{FF2B5EF4-FFF2-40B4-BE49-F238E27FC236}">
                <a16:creationId xmlns:a16="http://schemas.microsoft.com/office/drawing/2014/main" id="{D4A4C70F-0CB5-0A4B-8B48-5574375901ED}"/>
              </a:ext>
            </a:extLst>
          </p:cNvPr>
          <p:cNvSpPr>
            <a:spLocks noGrp="1"/>
          </p:cNvSpPr>
          <p:nvPr>
            <p:ph type="hdr" sz="quarter" idx="12"/>
          </p:nvPr>
        </p:nvSpPr>
        <p:spPr/>
        <p:txBody>
          <a:bodyPr/>
          <a:lstStyle/>
          <a:p>
            <a:r>
              <a:rPr lang="en-US"/>
              <a:t>Presented by the Southeast ADA Center</a:t>
            </a:r>
            <a:endParaRPr lang="en-US" dirty="0"/>
          </a:p>
        </p:txBody>
      </p:sp>
    </p:spTree>
    <p:extLst>
      <p:ext uri="{BB962C8B-B14F-4D97-AF65-F5344CB8AC3E}">
        <p14:creationId xmlns:p14="http://schemas.microsoft.com/office/powerpoint/2010/main" val="1435732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June 14, 2018 - AL APSE Conference</a:t>
            </a:r>
            <a:endParaRPr lang="en-US" dirty="0"/>
          </a:p>
        </p:txBody>
      </p:sp>
      <p:sp>
        <p:nvSpPr>
          <p:cNvPr id="5" name="Slide Number Placeholder 4"/>
          <p:cNvSpPr>
            <a:spLocks noGrp="1"/>
          </p:cNvSpPr>
          <p:nvPr>
            <p:ph type="sldNum" sz="quarter" idx="11"/>
          </p:nvPr>
        </p:nvSpPr>
        <p:spPr/>
        <p:txBody>
          <a:bodyPr/>
          <a:lstStyle/>
          <a:p>
            <a:fld id="{04EB4F2F-1DBE-4FC2-8B5C-8436D5E9700F}" type="slidenum">
              <a:rPr lang="en-US" smtClean="0"/>
              <a:t>7</a:t>
            </a:fld>
            <a:endParaRPr lang="en-US" dirty="0"/>
          </a:p>
        </p:txBody>
      </p:sp>
      <p:sp>
        <p:nvSpPr>
          <p:cNvPr id="6" name="Footer Placeholder 5">
            <a:extLst>
              <a:ext uri="{FF2B5EF4-FFF2-40B4-BE49-F238E27FC236}">
                <a16:creationId xmlns:a16="http://schemas.microsoft.com/office/drawing/2014/main" id="{375C4944-E6C2-BC46-B521-E8851960AE12}"/>
              </a:ext>
            </a:extLst>
          </p:cNvPr>
          <p:cNvSpPr>
            <a:spLocks noGrp="1"/>
          </p:cNvSpPr>
          <p:nvPr>
            <p:ph type="ftr" sz="quarter" idx="12"/>
          </p:nvPr>
        </p:nvSpPr>
        <p:spPr/>
        <p:txBody>
          <a:bodyPr/>
          <a:lstStyle/>
          <a:p>
            <a:r>
              <a:rPr lang="en-US"/>
              <a:t>Funded by NIDILRR Grant #90DP0090-01-00</a:t>
            </a:r>
            <a:endParaRPr lang="en-US" dirty="0"/>
          </a:p>
        </p:txBody>
      </p:sp>
      <p:sp>
        <p:nvSpPr>
          <p:cNvPr id="7" name="Header Placeholder 6">
            <a:extLst>
              <a:ext uri="{FF2B5EF4-FFF2-40B4-BE49-F238E27FC236}">
                <a16:creationId xmlns:a16="http://schemas.microsoft.com/office/drawing/2014/main" id="{A59C93E7-E8FD-FC45-964C-642E76A4E827}"/>
              </a:ext>
            </a:extLst>
          </p:cNvPr>
          <p:cNvSpPr>
            <a:spLocks noGrp="1"/>
          </p:cNvSpPr>
          <p:nvPr>
            <p:ph type="hdr" sz="quarter" idx="13"/>
          </p:nvPr>
        </p:nvSpPr>
        <p:spPr/>
        <p:txBody>
          <a:bodyPr/>
          <a:lstStyle/>
          <a:p>
            <a:r>
              <a:rPr lang="en-US"/>
              <a:t>Presented by the Southeast ADA Center</a:t>
            </a:r>
            <a:endParaRPr lang="en-US" dirty="0"/>
          </a:p>
        </p:txBody>
      </p:sp>
    </p:spTree>
    <p:extLst>
      <p:ext uri="{BB962C8B-B14F-4D97-AF65-F5344CB8AC3E}">
        <p14:creationId xmlns:p14="http://schemas.microsoft.com/office/powerpoint/2010/main" val="543318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does the ADA say about hiring and discrimination? 3 salient points.  Who is qualified?  Mention Syracuse-Rutgers study. A reasonable accommodation. Essential vs. non-essential job functions </a:t>
            </a:r>
            <a:endParaRPr lang="en-US" dirty="0"/>
          </a:p>
        </p:txBody>
      </p:sp>
      <p:sp>
        <p:nvSpPr>
          <p:cNvPr id="4" name="Slide Number Placeholder 3"/>
          <p:cNvSpPr>
            <a:spLocks noGrp="1"/>
          </p:cNvSpPr>
          <p:nvPr>
            <p:ph type="sldNum" sz="quarter" idx="10"/>
          </p:nvPr>
        </p:nvSpPr>
        <p:spPr/>
        <p:txBody>
          <a:bodyPr/>
          <a:lstStyle/>
          <a:p>
            <a:fld id="{ECACC6EB-6679-45D3-AFC6-7A3412DB9C64}" type="slidenum">
              <a:rPr lang="en-US" smtClean="0"/>
              <a:t>13</a:t>
            </a:fld>
            <a:endParaRPr lang="en-US" dirty="0"/>
          </a:p>
        </p:txBody>
      </p:sp>
      <p:sp>
        <p:nvSpPr>
          <p:cNvPr id="5" name="Footer Placeholder 4">
            <a:extLst>
              <a:ext uri="{FF2B5EF4-FFF2-40B4-BE49-F238E27FC236}">
                <a16:creationId xmlns:a16="http://schemas.microsoft.com/office/drawing/2014/main" id="{BC2FDA0C-FEB8-D946-A1EF-880A618D0C5D}"/>
              </a:ext>
            </a:extLst>
          </p:cNvPr>
          <p:cNvSpPr>
            <a:spLocks noGrp="1"/>
          </p:cNvSpPr>
          <p:nvPr>
            <p:ph type="ftr" sz="quarter" idx="11"/>
          </p:nvPr>
        </p:nvSpPr>
        <p:spPr/>
        <p:txBody>
          <a:bodyPr/>
          <a:lstStyle/>
          <a:p>
            <a:r>
              <a:rPr lang="en-US"/>
              <a:t>Funded by NIDILRR Grant #90DP0090-01-00</a:t>
            </a:r>
            <a:endParaRPr lang="en-US" dirty="0"/>
          </a:p>
        </p:txBody>
      </p:sp>
      <p:sp>
        <p:nvSpPr>
          <p:cNvPr id="6" name="Header Placeholder 5">
            <a:extLst>
              <a:ext uri="{FF2B5EF4-FFF2-40B4-BE49-F238E27FC236}">
                <a16:creationId xmlns:a16="http://schemas.microsoft.com/office/drawing/2014/main" id="{493EA884-BEC9-3448-87D5-B90460FBC1B7}"/>
              </a:ext>
            </a:extLst>
          </p:cNvPr>
          <p:cNvSpPr>
            <a:spLocks noGrp="1"/>
          </p:cNvSpPr>
          <p:nvPr>
            <p:ph type="hdr" sz="quarter" idx="12"/>
          </p:nvPr>
        </p:nvSpPr>
        <p:spPr/>
        <p:txBody>
          <a:bodyPr/>
          <a:lstStyle/>
          <a:p>
            <a:r>
              <a:rPr lang="en-US"/>
              <a:t>Presented by the Southeast ADA Center</a:t>
            </a:r>
            <a:endParaRPr lang="en-US" dirty="0"/>
          </a:p>
        </p:txBody>
      </p:sp>
    </p:spTree>
    <p:extLst>
      <p:ext uri="{BB962C8B-B14F-4D97-AF65-F5344CB8AC3E}">
        <p14:creationId xmlns:p14="http://schemas.microsoft.com/office/powerpoint/2010/main" val="3546086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essential function of a pilot is to fly a plane.  The essential function of a job coach is to get people jobs.  Few people can do the job due to specialized training.  </a:t>
            </a:r>
            <a:endParaRPr lang="en-US" dirty="0"/>
          </a:p>
        </p:txBody>
      </p:sp>
      <p:sp>
        <p:nvSpPr>
          <p:cNvPr id="4" name="Slide Number Placeholder 3"/>
          <p:cNvSpPr>
            <a:spLocks noGrp="1"/>
          </p:cNvSpPr>
          <p:nvPr>
            <p:ph type="sldNum" sz="quarter" idx="10"/>
          </p:nvPr>
        </p:nvSpPr>
        <p:spPr/>
        <p:txBody>
          <a:bodyPr/>
          <a:lstStyle/>
          <a:p>
            <a:fld id="{ECACC6EB-6679-45D3-AFC6-7A3412DB9C64}" type="slidenum">
              <a:rPr lang="en-US" smtClean="0"/>
              <a:t>14</a:t>
            </a:fld>
            <a:endParaRPr lang="en-US" dirty="0"/>
          </a:p>
        </p:txBody>
      </p:sp>
      <p:sp>
        <p:nvSpPr>
          <p:cNvPr id="5" name="Footer Placeholder 4">
            <a:extLst>
              <a:ext uri="{FF2B5EF4-FFF2-40B4-BE49-F238E27FC236}">
                <a16:creationId xmlns:a16="http://schemas.microsoft.com/office/drawing/2014/main" id="{79658848-8CE0-D44A-AC52-8A6D47071898}"/>
              </a:ext>
            </a:extLst>
          </p:cNvPr>
          <p:cNvSpPr>
            <a:spLocks noGrp="1"/>
          </p:cNvSpPr>
          <p:nvPr>
            <p:ph type="ftr" sz="quarter" idx="11"/>
          </p:nvPr>
        </p:nvSpPr>
        <p:spPr/>
        <p:txBody>
          <a:bodyPr/>
          <a:lstStyle/>
          <a:p>
            <a:r>
              <a:rPr lang="en-US"/>
              <a:t>Funded by NIDILRR Grant #90DP0090-01-00</a:t>
            </a:r>
            <a:endParaRPr lang="en-US" dirty="0"/>
          </a:p>
        </p:txBody>
      </p:sp>
      <p:sp>
        <p:nvSpPr>
          <p:cNvPr id="6" name="Header Placeholder 5">
            <a:extLst>
              <a:ext uri="{FF2B5EF4-FFF2-40B4-BE49-F238E27FC236}">
                <a16:creationId xmlns:a16="http://schemas.microsoft.com/office/drawing/2014/main" id="{E24C7BCD-9DDC-1F43-8106-2AFC0ADD6396}"/>
              </a:ext>
            </a:extLst>
          </p:cNvPr>
          <p:cNvSpPr>
            <a:spLocks noGrp="1"/>
          </p:cNvSpPr>
          <p:nvPr>
            <p:ph type="hdr" sz="quarter" idx="12"/>
          </p:nvPr>
        </p:nvSpPr>
        <p:spPr/>
        <p:txBody>
          <a:bodyPr/>
          <a:lstStyle/>
          <a:p>
            <a:r>
              <a:rPr lang="en-US"/>
              <a:t>Presented by the Southeast ADA Center</a:t>
            </a:r>
            <a:endParaRPr lang="en-US" dirty="0"/>
          </a:p>
        </p:txBody>
      </p:sp>
    </p:spTree>
    <p:extLst>
      <p:ext uri="{BB962C8B-B14F-4D97-AF65-F5344CB8AC3E}">
        <p14:creationId xmlns:p14="http://schemas.microsoft.com/office/powerpoint/2010/main" val="3021225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ACC6EB-6679-45D3-AFC6-7A3412DB9C64}" type="slidenum">
              <a:rPr lang="en-US" smtClean="0"/>
              <a:t>15</a:t>
            </a:fld>
            <a:endParaRPr lang="en-US" dirty="0"/>
          </a:p>
        </p:txBody>
      </p:sp>
      <p:sp>
        <p:nvSpPr>
          <p:cNvPr id="5" name="Footer Placeholder 4">
            <a:extLst>
              <a:ext uri="{FF2B5EF4-FFF2-40B4-BE49-F238E27FC236}">
                <a16:creationId xmlns:a16="http://schemas.microsoft.com/office/drawing/2014/main" id="{2D4269FC-262F-0F46-B5A2-C363764CA8D1}"/>
              </a:ext>
            </a:extLst>
          </p:cNvPr>
          <p:cNvSpPr>
            <a:spLocks noGrp="1"/>
          </p:cNvSpPr>
          <p:nvPr>
            <p:ph type="ftr" sz="quarter" idx="11"/>
          </p:nvPr>
        </p:nvSpPr>
        <p:spPr/>
        <p:txBody>
          <a:bodyPr/>
          <a:lstStyle/>
          <a:p>
            <a:r>
              <a:rPr lang="en-US"/>
              <a:t>Funded by NIDILRR Grant #90DP0090-01-00</a:t>
            </a:r>
            <a:endParaRPr lang="en-US" dirty="0"/>
          </a:p>
        </p:txBody>
      </p:sp>
      <p:sp>
        <p:nvSpPr>
          <p:cNvPr id="6" name="Header Placeholder 5">
            <a:extLst>
              <a:ext uri="{FF2B5EF4-FFF2-40B4-BE49-F238E27FC236}">
                <a16:creationId xmlns:a16="http://schemas.microsoft.com/office/drawing/2014/main" id="{5BA1041A-B537-A24C-827C-59769C8A34AC}"/>
              </a:ext>
            </a:extLst>
          </p:cNvPr>
          <p:cNvSpPr>
            <a:spLocks noGrp="1"/>
          </p:cNvSpPr>
          <p:nvPr>
            <p:ph type="hdr" sz="quarter" idx="12"/>
          </p:nvPr>
        </p:nvSpPr>
        <p:spPr/>
        <p:txBody>
          <a:bodyPr/>
          <a:lstStyle/>
          <a:p>
            <a:r>
              <a:rPr lang="en-US"/>
              <a:t>Presented by the Southeast ADA Center</a:t>
            </a:r>
            <a:endParaRPr lang="en-US" dirty="0"/>
          </a:p>
        </p:txBody>
      </p:sp>
    </p:spTree>
    <p:extLst>
      <p:ext uri="{BB962C8B-B14F-4D97-AF65-F5344CB8AC3E}">
        <p14:creationId xmlns:p14="http://schemas.microsoft.com/office/powerpoint/2010/main" val="376948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 are not mind</a:t>
            </a:r>
            <a:r>
              <a:rPr lang="en-US" baseline="0" dirty="0"/>
              <a:t> readers.  An employer can only make reasonable accommodation to a known disability.  Discuss the Meijer situation.</a:t>
            </a:r>
            <a:endParaRPr lang="en-US" dirty="0"/>
          </a:p>
        </p:txBody>
      </p:sp>
      <p:sp>
        <p:nvSpPr>
          <p:cNvPr id="4" name="Slide Number Placeholder 3"/>
          <p:cNvSpPr>
            <a:spLocks noGrp="1"/>
          </p:cNvSpPr>
          <p:nvPr>
            <p:ph type="sldNum" sz="quarter" idx="10"/>
          </p:nvPr>
        </p:nvSpPr>
        <p:spPr/>
        <p:txBody>
          <a:bodyPr/>
          <a:lstStyle/>
          <a:p>
            <a:fld id="{ECACC6EB-6679-45D3-AFC6-7A3412DB9C64}" type="slidenum">
              <a:rPr lang="en-US" smtClean="0"/>
              <a:t>16</a:t>
            </a:fld>
            <a:endParaRPr lang="en-US" dirty="0"/>
          </a:p>
        </p:txBody>
      </p:sp>
      <p:sp>
        <p:nvSpPr>
          <p:cNvPr id="5" name="Footer Placeholder 4">
            <a:extLst>
              <a:ext uri="{FF2B5EF4-FFF2-40B4-BE49-F238E27FC236}">
                <a16:creationId xmlns:a16="http://schemas.microsoft.com/office/drawing/2014/main" id="{57F01F64-1AEE-E94D-95D7-7EB5F46D6E2D}"/>
              </a:ext>
            </a:extLst>
          </p:cNvPr>
          <p:cNvSpPr>
            <a:spLocks noGrp="1"/>
          </p:cNvSpPr>
          <p:nvPr>
            <p:ph type="ftr" sz="quarter" idx="11"/>
          </p:nvPr>
        </p:nvSpPr>
        <p:spPr/>
        <p:txBody>
          <a:bodyPr/>
          <a:lstStyle/>
          <a:p>
            <a:r>
              <a:rPr lang="en-US"/>
              <a:t>Funded by NIDILRR Grant #90DP0090-01-00</a:t>
            </a:r>
            <a:endParaRPr lang="en-US" dirty="0"/>
          </a:p>
        </p:txBody>
      </p:sp>
      <p:sp>
        <p:nvSpPr>
          <p:cNvPr id="6" name="Header Placeholder 5">
            <a:extLst>
              <a:ext uri="{FF2B5EF4-FFF2-40B4-BE49-F238E27FC236}">
                <a16:creationId xmlns:a16="http://schemas.microsoft.com/office/drawing/2014/main" id="{E5D1EFF3-4A0F-C241-A753-0E279677AC9D}"/>
              </a:ext>
            </a:extLst>
          </p:cNvPr>
          <p:cNvSpPr>
            <a:spLocks noGrp="1"/>
          </p:cNvSpPr>
          <p:nvPr>
            <p:ph type="hdr" sz="quarter" idx="12"/>
          </p:nvPr>
        </p:nvSpPr>
        <p:spPr/>
        <p:txBody>
          <a:bodyPr/>
          <a:lstStyle/>
          <a:p>
            <a:r>
              <a:rPr lang="en-US"/>
              <a:t>Presented by the Southeast ADA Center</a:t>
            </a:r>
            <a:endParaRPr lang="en-US" dirty="0"/>
          </a:p>
        </p:txBody>
      </p:sp>
    </p:spTree>
    <p:extLst>
      <p:ext uri="{BB962C8B-B14F-4D97-AF65-F5344CB8AC3E}">
        <p14:creationId xmlns:p14="http://schemas.microsoft.com/office/powerpoint/2010/main" val="2371960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1"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5"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cs typeface="+mn-cs"/>
              </a:endParaRPr>
            </a:p>
          </p:txBody>
        </p:sp>
        <p:sp>
          <p:nvSpPr>
            <p:cNvPr id="7" name="Freeform 18"/>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4"/>
            <a:ext cx="10363200" cy="1829761"/>
          </a:xfrm>
        </p:spPr>
        <p:txBody>
          <a:bodyPr anchor="b"/>
          <a:lstStyle>
            <a:lvl1pPr algn="ctr">
              <a:defRPr sz="4800" b="1">
                <a:solidFill>
                  <a:schemeClr val="tx2"/>
                </a:solidFill>
                <a:effectLst/>
              </a:defRPr>
            </a:lvl1pPr>
            <a:extLst/>
          </a:lstStyle>
          <a:p>
            <a:r>
              <a:rPr lang="en-US" dirty="0"/>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ct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12" name="Footer Placeholder 18"/>
          <p:cNvSpPr>
            <a:spLocks noGrp="1"/>
          </p:cNvSpPr>
          <p:nvPr>
            <p:ph type="ftr" sz="quarter" idx="11"/>
          </p:nvPr>
        </p:nvSpPr>
        <p:spPr>
          <a:xfrm>
            <a:off x="5839884" y="6408741"/>
            <a:ext cx="5590116" cy="296859"/>
          </a:xfrm>
          <a:prstGeom prst="rect">
            <a:avLst/>
          </a:prstGeom>
        </p:spPr>
        <p:txBody>
          <a:bodyPr/>
          <a:lstStyle>
            <a:lvl1pPr>
              <a:defRPr dirty="0">
                <a:solidFill>
                  <a:schemeClr val="accent1">
                    <a:tint val="20000"/>
                  </a:schemeClr>
                </a:solidFill>
                <a:latin typeface="Century Gothic" charset="0"/>
                <a:ea typeface="Century Gothic" charset="0"/>
                <a:cs typeface="Century Gothic" charset="0"/>
              </a:defRPr>
            </a:lvl1pPr>
            <a:extLst/>
          </a:lstStyle>
          <a:p>
            <a:r>
              <a:rPr lang="en-US" dirty="0"/>
              <a:t>Funded by NIDILRR Grant #90DP0090-01-00</a:t>
            </a:r>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fld id="{1585F92A-5ADF-405E-BA6B-15618F260B89}" type="slidenum">
              <a:rPr lang="en-US" smtClean="0"/>
              <a:t>‹#›</a:t>
            </a:fld>
            <a:endParaRPr lang="en-US" dirty="0"/>
          </a:p>
        </p:txBody>
      </p:sp>
    </p:spTree>
    <p:extLst>
      <p:ext uri="{BB962C8B-B14F-4D97-AF65-F5344CB8AC3E}">
        <p14:creationId xmlns:p14="http://schemas.microsoft.com/office/powerpoint/2010/main" val="495511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2"/>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1"/>
          <p:cNvSpPr>
            <a:spLocks noGrp="1"/>
          </p:cNvSpPr>
          <p:nvPr>
            <p:ph type="ftr" sz="quarter" idx="11"/>
          </p:nvPr>
        </p:nvSpPr>
        <p:spPr>
          <a:xfrm>
            <a:off x="5839884" y="6408741"/>
            <a:ext cx="5666316" cy="449259"/>
          </a:xfrm>
          <a:prstGeom prst="rect">
            <a:avLst/>
          </a:prstGeom>
        </p:spPr>
        <p:txBody>
          <a:bodyPr/>
          <a:lstStyle>
            <a:lvl1pPr>
              <a:defRPr>
                <a:latin typeface="Century Gothic" charset="0"/>
                <a:ea typeface="Century Gothic" charset="0"/>
                <a:cs typeface="Century Gothic" charset="0"/>
              </a:defRPr>
            </a:lvl1pPr>
          </a:lstStyle>
          <a:p>
            <a:r>
              <a:rPr lang="en-US" dirty="0"/>
              <a:t>Funded by NIDILRR Grant #90DP0090-01-00</a:t>
            </a:r>
          </a:p>
        </p:txBody>
      </p:sp>
      <p:sp>
        <p:nvSpPr>
          <p:cNvPr id="6" name="Slide Number Placeholder 17"/>
          <p:cNvSpPr>
            <a:spLocks noGrp="1"/>
          </p:cNvSpPr>
          <p:nvPr>
            <p:ph type="sldNum" sz="quarter" idx="12"/>
          </p:nvPr>
        </p:nvSpPr>
        <p:spPr/>
        <p:txBody>
          <a:bodyPr/>
          <a:lstStyle>
            <a:lvl1pPr>
              <a:defRPr>
                <a:latin typeface="Century Gothic" charset="0"/>
                <a:ea typeface="Century Gothic" charset="0"/>
                <a:cs typeface="Century Gothic" charset="0"/>
              </a:defRPr>
            </a:lvl1pPr>
          </a:lstStyle>
          <a:p>
            <a:fld id="{1585F92A-5ADF-405E-BA6B-15618F260B89}" type="slidenum">
              <a:rPr lang="en-US" smtClean="0"/>
              <a:pPr/>
              <a:t>‹#›</a:t>
            </a:fld>
            <a:endParaRPr lang="en-US" dirty="0"/>
          </a:p>
        </p:txBody>
      </p:sp>
    </p:spTree>
    <p:extLst>
      <p:ext uri="{BB962C8B-B14F-4D97-AF65-F5344CB8AC3E}">
        <p14:creationId xmlns:p14="http://schemas.microsoft.com/office/powerpoint/2010/main" val="33571863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3"/>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1"/>
          <p:cNvSpPr>
            <a:spLocks noGrp="1"/>
          </p:cNvSpPr>
          <p:nvPr>
            <p:ph type="ftr" sz="quarter" idx="11"/>
          </p:nvPr>
        </p:nvSpPr>
        <p:spPr>
          <a:xfrm>
            <a:off x="5839884" y="6408741"/>
            <a:ext cx="5666316" cy="296859"/>
          </a:xfrm>
          <a:prstGeom prst="rect">
            <a:avLst/>
          </a:prstGeom>
        </p:spPr>
        <p:txBody>
          <a:bodyPr/>
          <a:lstStyle>
            <a:lvl1pPr>
              <a:defRPr>
                <a:latin typeface="Century Gothic" charset="0"/>
                <a:ea typeface="Century Gothic" charset="0"/>
                <a:cs typeface="Century Gothic" charset="0"/>
              </a:defRPr>
            </a:lvl1pPr>
          </a:lstStyle>
          <a:p>
            <a:r>
              <a:rPr lang="en-US" dirty="0"/>
              <a:t>Funded by NIDILRR Grant #90DP0090-01-00</a:t>
            </a:r>
          </a:p>
        </p:txBody>
      </p:sp>
      <p:sp>
        <p:nvSpPr>
          <p:cNvPr id="6" name="Slide Number Placeholder 17"/>
          <p:cNvSpPr>
            <a:spLocks noGrp="1"/>
          </p:cNvSpPr>
          <p:nvPr>
            <p:ph type="sldNum" sz="quarter" idx="12"/>
          </p:nvPr>
        </p:nvSpPr>
        <p:spPr/>
        <p:txBody>
          <a:bodyPr/>
          <a:lstStyle>
            <a:lvl1pPr>
              <a:defRPr>
                <a:latin typeface="Century Gothic" charset="0"/>
                <a:ea typeface="Century Gothic" charset="0"/>
                <a:cs typeface="Century Gothic" charset="0"/>
              </a:defRPr>
            </a:lvl1pPr>
          </a:lstStyle>
          <a:p>
            <a:fld id="{1585F92A-5ADF-405E-BA6B-15618F260B89}" type="slidenum">
              <a:rPr lang="en-US" smtClean="0"/>
              <a:pPr/>
              <a:t>‹#›</a:t>
            </a:fld>
            <a:endParaRPr lang="en-US" dirty="0"/>
          </a:p>
        </p:txBody>
      </p:sp>
    </p:spTree>
    <p:extLst>
      <p:ext uri="{BB962C8B-B14F-4D97-AF65-F5344CB8AC3E}">
        <p14:creationId xmlns:p14="http://schemas.microsoft.com/office/powerpoint/2010/main" val="25176043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dirty="0"/>
              <a:t>Click to edit Master title style</a:t>
            </a:r>
          </a:p>
        </p:txBody>
      </p:sp>
      <p:sp>
        <p:nvSpPr>
          <p:cNvPr id="3" name="Text Placeholder 2"/>
          <p:cNvSpPr>
            <a:spLocks noGrp="1"/>
          </p:cNvSpPr>
          <p:nvPr>
            <p:ph type="body" sz="half" idx="1"/>
          </p:nvPr>
        </p:nvSpPr>
        <p:spPr>
          <a:xfrm>
            <a:off x="1117602" y="2362203"/>
            <a:ext cx="5027084"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347885" y="2362203"/>
            <a:ext cx="5027083" cy="3724275"/>
          </a:xfrm>
        </p:spPr>
        <p:txBody>
          <a:bodyPr/>
          <a:lstStyle/>
          <a:p>
            <a:pPr lvl="0"/>
            <a:endParaRPr lang="en-US" noProof="0" dirty="0"/>
          </a:p>
        </p:txBody>
      </p:sp>
      <p:sp>
        <p:nvSpPr>
          <p:cNvPr id="6" name="Rectangle 12"/>
          <p:cNvSpPr>
            <a:spLocks noGrp="1" noChangeArrowheads="1"/>
          </p:cNvSpPr>
          <p:nvPr>
            <p:ph type="ftr" sz="quarter" idx="11"/>
          </p:nvPr>
        </p:nvSpPr>
        <p:spPr>
          <a:xfrm>
            <a:off x="6248400" y="6400800"/>
            <a:ext cx="5181600" cy="304800"/>
          </a:xfrm>
          <a:prstGeom prst="rect">
            <a:avLst/>
          </a:prstGeom>
          <a:ln/>
        </p:spPr>
        <p:txBody>
          <a:bodyPr/>
          <a:lstStyle>
            <a:lvl1pPr>
              <a:defRPr>
                <a:latin typeface="Century Gothic" charset="0"/>
                <a:ea typeface="Century Gothic" charset="0"/>
                <a:cs typeface="Century Gothic" charset="0"/>
              </a:defRPr>
            </a:lvl1pPr>
          </a:lstStyle>
          <a:p>
            <a:pPr>
              <a:defRPr/>
            </a:pPr>
            <a:r>
              <a:rPr lang="en-US" altLang="en-US" dirty="0"/>
              <a:t>Funded by NIDILRR Grant #90DP0090-01-00</a:t>
            </a:r>
          </a:p>
        </p:txBody>
      </p:sp>
      <p:sp>
        <p:nvSpPr>
          <p:cNvPr id="7" name="Rectangle 13"/>
          <p:cNvSpPr>
            <a:spLocks noGrp="1" noChangeArrowheads="1"/>
          </p:cNvSpPr>
          <p:nvPr>
            <p:ph type="sldNum" sz="quarter" idx="12"/>
          </p:nvPr>
        </p:nvSpPr>
        <p:spPr>
          <a:ln/>
        </p:spPr>
        <p:txBody>
          <a:bodyPr/>
          <a:lstStyle>
            <a:lvl1pPr>
              <a:defRPr>
                <a:latin typeface="Century Gothic" charset="0"/>
                <a:ea typeface="Century Gothic" charset="0"/>
                <a:cs typeface="Century Gothic" charset="0"/>
              </a:defRPr>
            </a:lvl1pPr>
          </a:lstStyle>
          <a:p>
            <a:pPr>
              <a:defRPr/>
            </a:pPr>
            <a:fld id="{B764B8D8-17B4-43E2-9080-0C8B4D96953E}" type="slidenum">
              <a:rPr lang="en-US" altLang="en-US" smtClean="0"/>
              <a:pPr>
                <a:defRPr/>
              </a:pPr>
              <a:t>‹#›</a:t>
            </a:fld>
            <a:endParaRPr lang="en-US" altLang="en-US" dirty="0"/>
          </a:p>
        </p:txBody>
      </p:sp>
    </p:spTree>
    <p:extLst>
      <p:ext uri="{BB962C8B-B14F-4D97-AF65-F5344CB8AC3E}">
        <p14:creationId xmlns:p14="http://schemas.microsoft.com/office/powerpoint/2010/main" val="8571980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585F92A-5ADF-405E-BA6B-15618F260B89}" type="slidenum">
              <a:rPr lang="en-US" smtClean="0"/>
              <a:t>‹#›</a:t>
            </a:fld>
            <a:endParaRPr lang="en-US" dirty="0"/>
          </a:p>
        </p:txBody>
      </p:sp>
      <p:sp>
        <p:nvSpPr>
          <p:cNvPr id="4" name="Rectangle 12"/>
          <p:cNvSpPr>
            <a:spLocks noGrp="1" noChangeArrowheads="1"/>
          </p:cNvSpPr>
          <p:nvPr>
            <p:ph type="ftr" sz="quarter" idx="11"/>
          </p:nvPr>
        </p:nvSpPr>
        <p:spPr>
          <a:xfrm>
            <a:off x="6248400" y="6400800"/>
            <a:ext cx="5181600" cy="304800"/>
          </a:xfrm>
          <a:prstGeom prst="rect">
            <a:avLst/>
          </a:prstGeom>
          <a:ln/>
        </p:spPr>
        <p:txBody>
          <a:bodyPr/>
          <a:lstStyle>
            <a:lvl1pPr>
              <a:defRPr>
                <a:latin typeface="Century Gothic" charset="0"/>
                <a:ea typeface="Century Gothic" charset="0"/>
                <a:cs typeface="Century Gothic" charset="0"/>
              </a:defRPr>
            </a:lvl1pPr>
          </a:lstStyle>
          <a:p>
            <a:pPr>
              <a:defRPr/>
            </a:pPr>
            <a:r>
              <a:rPr lang="en-US" altLang="en-US" dirty="0"/>
              <a:t>Funded by NIDILRR Grant #90DP0090-01-00</a:t>
            </a:r>
          </a:p>
        </p:txBody>
      </p:sp>
    </p:spTree>
    <p:extLst>
      <p:ext uri="{BB962C8B-B14F-4D97-AF65-F5344CB8AC3E}">
        <p14:creationId xmlns:p14="http://schemas.microsoft.com/office/powerpoint/2010/main" val="19275449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711200" y="1905000"/>
            <a:ext cx="5080000" cy="4114800"/>
          </a:xfrm>
        </p:spPr>
        <p:txBody>
          <a:bodyPr/>
          <a:lstStyle/>
          <a:p>
            <a:pPr lvl="0"/>
            <a:endParaRPr lang="en-US" noProof="0" dirty="0"/>
          </a:p>
        </p:txBody>
      </p:sp>
      <p:sp>
        <p:nvSpPr>
          <p:cNvPr id="4" name="Text Placeholder 3"/>
          <p:cNvSpPr>
            <a:spLocks noGrp="1"/>
          </p:cNvSpPr>
          <p:nvPr>
            <p:ph type="body" sz="half" idx="2"/>
          </p:nvPr>
        </p:nvSpPr>
        <p:spPr>
          <a:xfrm>
            <a:off x="5994400" y="19050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Funded by NIDILRR Grant #90DP0090-01-00</a:t>
            </a:r>
            <a:endParaRPr lang="en-US" dirty="0"/>
          </a:p>
        </p:txBody>
      </p:sp>
    </p:spTree>
    <p:extLst>
      <p:ext uri="{BB962C8B-B14F-4D97-AF65-F5344CB8AC3E}">
        <p14:creationId xmlns:p14="http://schemas.microsoft.com/office/powerpoint/2010/main" val="1230443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Background">
    <p:bg>
      <p:bgRef idx="1001">
        <a:schemeClr val="bg1"/>
      </p:bgRef>
    </p:bg>
    <p:spTree>
      <p:nvGrpSpPr>
        <p:cNvPr id="1" name=""/>
        <p:cNvGrpSpPr/>
        <p:nvPr/>
      </p:nvGrpSpPr>
      <p:grpSpPr>
        <a:xfrm>
          <a:off x="0" y="0"/>
          <a:ext cx="0" cy="0"/>
          <a:chOff x="0" y="0"/>
          <a:chExt cx="0" cy="0"/>
        </a:xfrm>
      </p:grpSpPr>
      <p:pic>
        <p:nvPicPr>
          <p:cNvPr id="3" name="Picture 2" descr="Syracuse University&#10;Burton Blatt Institute"/>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99993" y="5707242"/>
            <a:ext cx="2986876" cy="587297"/>
          </a:xfrm>
          <a:prstGeom prst="rect">
            <a:avLst/>
          </a:prstGeom>
        </p:spPr>
      </p:pic>
    </p:spTree>
    <p:extLst>
      <p:ext uri="{BB962C8B-B14F-4D97-AF65-F5344CB8AC3E}">
        <p14:creationId xmlns:p14="http://schemas.microsoft.com/office/powerpoint/2010/main" val="9448794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asic (simple)">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425505" y="6545384"/>
            <a:ext cx="11340991" cy="0"/>
          </a:xfrm>
          <a:prstGeom prst="line">
            <a:avLst/>
          </a:prstGeom>
          <a:ln w="12700" cmpd="sng">
            <a:solidFill>
              <a:srgbClr val="D445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25505" y="6545384"/>
            <a:ext cx="2986187" cy="184666"/>
          </a:xfrm>
          <a:prstGeom prst="rect">
            <a:avLst/>
          </a:prstGeom>
          <a:noFill/>
        </p:spPr>
        <p:txBody>
          <a:bodyPr wrap="square" rtlCol="0">
            <a:spAutoFit/>
          </a:bodyPr>
          <a:lstStyle/>
          <a:p>
            <a:r>
              <a:rPr lang="en-US" sz="600" dirty="0">
                <a:solidFill>
                  <a:srgbClr val="2F2E2D"/>
                </a:solidFill>
                <a:latin typeface="Arial"/>
                <a:cs typeface="Arial"/>
              </a:rPr>
              <a:t>Syracuse University   |   </a:t>
            </a:r>
            <a:r>
              <a:rPr lang="en-US" sz="600" baseline="0" dirty="0">
                <a:solidFill>
                  <a:srgbClr val="2F2E2D"/>
                </a:solidFill>
                <a:latin typeface="Arial"/>
                <a:cs typeface="Arial"/>
              </a:rPr>
              <a:t>2017</a:t>
            </a:r>
            <a:endParaRPr lang="en-US" sz="600" dirty="0">
              <a:solidFill>
                <a:srgbClr val="2F2E2D"/>
              </a:solidFill>
              <a:latin typeface="Arial"/>
              <a:cs typeface="Arial"/>
            </a:endParaRPr>
          </a:p>
        </p:txBody>
      </p:sp>
      <p:sp>
        <p:nvSpPr>
          <p:cNvPr id="6" name="Rectangle 3"/>
          <p:cNvSpPr txBox="1">
            <a:spLocks noChangeArrowheads="1"/>
          </p:cNvSpPr>
          <p:nvPr userDrawn="1"/>
        </p:nvSpPr>
        <p:spPr>
          <a:xfrm>
            <a:off x="674003" y="2835932"/>
            <a:ext cx="10630072" cy="310292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ts val="1200"/>
              </a:spcAft>
              <a:buNone/>
            </a:pPr>
            <a:endParaRPr lang="en-US" altLang="en-US" sz="2800" dirty="0">
              <a:solidFill>
                <a:srgbClr val="2F2E2D"/>
              </a:solidFill>
              <a:latin typeface="Arial"/>
              <a:ea typeface="Verdana" panose="020B0604030504040204" pitchFamily="34" charset="0"/>
              <a:cs typeface="Arial"/>
            </a:endParaRPr>
          </a:p>
        </p:txBody>
      </p:sp>
      <p:sp>
        <p:nvSpPr>
          <p:cNvPr id="11" name="Text Placeholder 10"/>
          <p:cNvSpPr>
            <a:spLocks noGrp="1"/>
          </p:cNvSpPr>
          <p:nvPr>
            <p:ph type="body" sz="quarter" idx="10"/>
          </p:nvPr>
        </p:nvSpPr>
        <p:spPr>
          <a:xfrm>
            <a:off x="660399" y="1714499"/>
            <a:ext cx="10972801" cy="4830883"/>
          </a:xfrm>
          <a:prstGeom prst="rect">
            <a:avLst/>
          </a:prstGeom>
        </p:spPr>
        <p:txBody>
          <a:bodyPr vert="horz"/>
          <a:lstStyle>
            <a:lvl1pPr marL="0" indent="0">
              <a:buNone/>
              <a:defRPr sz="32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3" name="Picture 2" descr="Syracuse University&#10;Burton Blatt Institute"/>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35214" y="5926497"/>
            <a:ext cx="2986876" cy="587297"/>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511808"/>
          </a:xfrm>
          <a:prstGeom prst="rect">
            <a:avLst/>
          </a:prstGeom>
        </p:spPr>
      </p:pic>
      <p:sp>
        <p:nvSpPr>
          <p:cNvPr id="2" name="Title 1"/>
          <p:cNvSpPr>
            <a:spLocks noGrp="1"/>
          </p:cNvSpPr>
          <p:nvPr>
            <p:ph type="title"/>
          </p:nvPr>
        </p:nvSpPr>
        <p:spPr>
          <a:xfrm>
            <a:off x="649290" y="254223"/>
            <a:ext cx="10981236" cy="944628"/>
          </a:xfrm>
          <a:prstGeom prst="rect">
            <a:avLst/>
          </a:prstGeom>
        </p:spPr>
        <p:txBody>
          <a:bodyPr anchor="ctr">
            <a:normAutofit/>
          </a:bodyPr>
          <a:lstStyle>
            <a:lvl1pPr algn="ctr">
              <a:defRPr sz="4000" b="1">
                <a:solidFill>
                  <a:schemeClr val="bg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841830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anchor="b"/>
          <a:lstStyle>
            <a:lvl1pPr algn="r">
              <a:buNone/>
              <a:defRPr sz="4800" b="1" cap="none" baseline="0">
                <a:solidFill>
                  <a:schemeClr val="bg1"/>
                </a:solidFill>
                <a:effectLst>
                  <a:outerShdw blurRad="31750" dist="25400" dir="5400000" algn="tl" rotWithShape="0">
                    <a:srgbClr val="000000">
                      <a:alpha val="25000"/>
                    </a:srgbClr>
                  </a:outerShdw>
                </a:effectLst>
              </a:defRPr>
            </a:lvl1pPr>
            <a:extLst/>
          </a:lstStyle>
          <a:p>
            <a:r>
              <a:rPr lang="en-US" dirty="0"/>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7" name="Footer Placeholder 4"/>
          <p:cNvSpPr>
            <a:spLocks noGrp="1"/>
          </p:cNvSpPr>
          <p:nvPr>
            <p:ph type="ftr" sz="quarter" idx="11"/>
          </p:nvPr>
        </p:nvSpPr>
        <p:spPr>
          <a:xfrm>
            <a:off x="5867400" y="6324600"/>
            <a:ext cx="5562600" cy="381000"/>
          </a:xfrm>
          <a:prstGeom prst="rect">
            <a:avLst/>
          </a:prstGeom>
        </p:spPr>
        <p:txBody>
          <a:bodyPr/>
          <a:lstStyle>
            <a:lvl1pPr>
              <a:defRPr>
                <a:solidFill>
                  <a:schemeClr val="bg1"/>
                </a:solidFill>
                <a:latin typeface="Century Gothic" charset="0"/>
                <a:ea typeface="Century Gothic" charset="0"/>
                <a:cs typeface="Century Gothic" charset="0"/>
              </a:defRPr>
            </a:lvl1pPr>
            <a:extLst/>
          </a:lstStyle>
          <a:p>
            <a:r>
              <a:rPr lang="en-US" dirty="0"/>
              <a:t>Funded by NIDILRR Grant #90DP0090-01-00</a:t>
            </a:r>
          </a:p>
        </p:txBody>
      </p:sp>
      <p:sp>
        <p:nvSpPr>
          <p:cNvPr id="8" name="Slide Number Placeholder 5"/>
          <p:cNvSpPr>
            <a:spLocks noGrp="1"/>
          </p:cNvSpPr>
          <p:nvPr>
            <p:ph type="sldNum" sz="quarter" idx="12"/>
          </p:nvPr>
        </p:nvSpPr>
        <p:spPr>
          <a:xfrm>
            <a:off x="11506200" y="6324600"/>
            <a:ext cx="488949" cy="365125"/>
          </a:xfrm>
        </p:spPr>
        <p:txBody>
          <a:bodyPr/>
          <a:lstStyle>
            <a:lvl1pPr>
              <a:defRPr>
                <a:solidFill>
                  <a:schemeClr val="bg1"/>
                </a:solidFill>
                <a:latin typeface="Century Gothic" charset="0"/>
                <a:ea typeface="Century Gothic" charset="0"/>
                <a:cs typeface="Century Gothic" charset="0"/>
              </a:defRPr>
            </a:lvl1pPr>
            <a:extLst/>
          </a:lstStyle>
          <a:p>
            <a:fld id="{1585F92A-5ADF-405E-BA6B-15618F260B89}" type="slidenum">
              <a:rPr lang="en-US" smtClean="0"/>
              <a:pPr/>
              <a:t>‹#›</a:t>
            </a:fld>
            <a:endParaRPr lang="en-US" dirty="0"/>
          </a:p>
        </p:txBody>
      </p:sp>
    </p:spTree>
    <p:extLst>
      <p:ext uri="{BB962C8B-B14F-4D97-AF65-F5344CB8AC3E}">
        <p14:creationId xmlns:p14="http://schemas.microsoft.com/office/powerpoint/2010/main" val="19286014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a:bodyPr>
          <a:lstStyle>
            <a:lvl1pPr>
              <a:defRPr sz="4000">
                <a:solidFill>
                  <a:schemeClr val="bg1"/>
                </a:solidFill>
              </a:defRPr>
            </a:lvl1pPr>
            <a:extLst/>
          </a:lstStyle>
          <a:p>
            <a:r>
              <a:rPr lang="en-US" dirty="0"/>
              <a:t>Click to edit Master title style</a:t>
            </a:r>
          </a:p>
        </p:txBody>
      </p:sp>
      <p:sp>
        <p:nvSpPr>
          <p:cNvPr id="4" name="Footer Placeholder 3"/>
          <p:cNvSpPr>
            <a:spLocks noGrp="1"/>
          </p:cNvSpPr>
          <p:nvPr>
            <p:ph type="ftr" sz="quarter" idx="11"/>
          </p:nvPr>
        </p:nvSpPr>
        <p:spPr>
          <a:xfrm>
            <a:off x="5839884" y="6408741"/>
            <a:ext cx="5437716" cy="296859"/>
          </a:xfrm>
          <a:prstGeom prst="rect">
            <a:avLst/>
          </a:prstGeom>
        </p:spPr>
        <p:txBody>
          <a:bodyPr/>
          <a:lstStyle>
            <a:lvl1pPr>
              <a:defRPr>
                <a:solidFill>
                  <a:schemeClr val="bg1"/>
                </a:solidFill>
                <a:latin typeface="Century Gothic" charset="0"/>
                <a:ea typeface="Century Gothic" charset="0"/>
                <a:cs typeface="Century Gothic" charset="0"/>
              </a:defRPr>
            </a:lvl1pPr>
            <a:extLst/>
          </a:lstStyle>
          <a:p>
            <a:r>
              <a:rPr lang="en-US" dirty="0"/>
              <a:t>Funded by NIDILRR Grant #90DP0090-01-00</a:t>
            </a:r>
          </a:p>
        </p:txBody>
      </p:sp>
      <p:sp>
        <p:nvSpPr>
          <p:cNvPr id="5" name="Slide Number Placeholder 4"/>
          <p:cNvSpPr>
            <a:spLocks noGrp="1"/>
          </p:cNvSpPr>
          <p:nvPr>
            <p:ph type="sldNum" sz="quarter" idx="12"/>
          </p:nvPr>
        </p:nvSpPr>
        <p:spPr/>
        <p:txBody>
          <a:bodyPr/>
          <a:lstStyle>
            <a:lvl1pPr>
              <a:defRPr>
                <a:solidFill>
                  <a:schemeClr val="bg1"/>
                </a:solidFill>
              </a:defRPr>
            </a:lvl1pPr>
            <a:extLst/>
          </a:lstStyle>
          <a:p>
            <a:fld id="{1585F92A-5ADF-405E-BA6B-15618F260B89}" type="slidenum">
              <a:rPr lang="en-US" smtClean="0"/>
              <a:pPr/>
              <a:t>‹#›</a:t>
            </a:fld>
            <a:endParaRPr lang="en-US" dirty="0"/>
          </a:p>
        </p:txBody>
      </p:sp>
    </p:spTree>
    <p:extLst>
      <p:ext uri="{BB962C8B-B14F-4D97-AF65-F5344CB8AC3E}">
        <p14:creationId xmlns:p14="http://schemas.microsoft.com/office/powerpoint/2010/main" val="12782113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i="0">
                <a:latin typeface="Century Gothic" charset="0"/>
                <a:ea typeface="Century Gothic" charset="0"/>
                <a:cs typeface="Century Gothic" charset="0"/>
              </a:defRPr>
            </a:lvl1pPr>
            <a:lvl2pPr>
              <a:defRPr b="0" i="0">
                <a:latin typeface="Century Gothic" charset="0"/>
                <a:ea typeface="Century Gothic" charset="0"/>
                <a:cs typeface="Century Gothic" charset="0"/>
              </a:defRPr>
            </a:lvl2pPr>
            <a:lvl3pPr>
              <a:defRPr b="0" i="0">
                <a:latin typeface="Century Gothic" charset="0"/>
                <a:ea typeface="Century Gothic" charset="0"/>
                <a:cs typeface="Century Gothic" charset="0"/>
              </a:defRPr>
            </a:lvl3pPr>
            <a:lvl4pPr>
              <a:defRPr b="0" i="0">
                <a:latin typeface="Century Gothic" charset="0"/>
                <a:ea typeface="Century Gothic" charset="0"/>
                <a:cs typeface="Century Gothic" charset="0"/>
              </a:defRPr>
            </a:lvl4pPr>
            <a:lvl5pPr>
              <a:defRPr b="0" i="0">
                <a:latin typeface="Century Gothic" charset="0"/>
                <a:ea typeface="Century Gothic" charset="0"/>
                <a:cs typeface="Century Gothic" charset="0"/>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lvl1pPr algn="ctr">
              <a:defRPr>
                <a:latin typeface="Century Gothic" charset="0"/>
                <a:ea typeface="Century Gothic" charset="0"/>
                <a:cs typeface="Century Gothic" charset="0"/>
              </a:defRPr>
            </a:lvl1pPr>
            <a:extLst/>
          </a:lstStyle>
          <a:p>
            <a:r>
              <a:rPr lang="en-US" dirty="0"/>
              <a:t>Click to edit Master title style</a:t>
            </a:r>
          </a:p>
        </p:txBody>
      </p:sp>
      <p:sp>
        <p:nvSpPr>
          <p:cNvPr id="5" name="Footer Placeholder 21"/>
          <p:cNvSpPr>
            <a:spLocks noGrp="1"/>
          </p:cNvSpPr>
          <p:nvPr>
            <p:ph type="ftr" sz="quarter" idx="11"/>
          </p:nvPr>
        </p:nvSpPr>
        <p:spPr>
          <a:xfrm>
            <a:off x="5839884" y="6408741"/>
            <a:ext cx="5513916" cy="296859"/>
          </a:xfrm>
          <a:prstGeom prst="rect">
            <a:avLst/>
          </a:prstGeom>
        </p:spPr>
        <p:txBody>
          <a:bodyPr/>
          <a:lstStyle>
            <a:lvl1pPr>
              <a:defRPr>
                <a:latin typeface="Century Gothic" charset="0"/>
                <a:ea typeface="Century Gothic" charset="0"/>
                <a:cs typeface="Century Gothic" charset="0"/>
              </a:defRPr>
            </a:lvl1pPr>
          </a:lstStyle>
          <a:p>
            <a:r>
              <a:rPr lang="en-US" dirty="0"/>
              <a:t>Funded by NIDILRR Grant #90DP0090-01-00</a:t>
            </a:r>
          </a:p>
        </p:txBody>
      </p:sp>
      <p:sp>
        <p:nvSpPr>
          <p:cNvPr id="6" name="Slide Number Placeholder 17"/>
          <p:cNvSpPr>
            <a:spLocks noGrp="1"/>
          </p:cNvSpPr>
          <p:nvPr>
            <p:ph type="sldNum" sz="quarter" idx="12"/>
          </p:nvPr>
        </p:nvSpPr>
        <p:spPr/>
        <p:txBody>
          <a:bodyPr/>
          <a:lstStyle>
            <a:lvl1pPr>
              <a:defRPr sz="1100">
                <a:latin typeface="Century Gothic" charset="0"/>
                <a:ea typeface="Century Gothic" charset="0"/>
                <a:cs typeface="Century Gothic" charset="0"/>
              </a:defRPr>
            </a:lvl1pPr>
          </a:lstStyle>
          <a:p>
            <a:fld id="{1585F92A-5ADF-405E-BA6B-15618F260B89}" type="slidenum">
              <a:rPr lang="en-US" smtClean="0"/>
              <a:pPr/>
              <a:t>‹#›</a:t>
            </a:fld>
            <a:endParaRPr lang="en-US" dirty="0"/>
          </a:p>
        </p:txBody>
      </p:sp>
    </p:spTree>
    <p:extLst>
      <p:ext uri="{BB962C8B-B14F-4D97-AF65-F5344CB8AC3E}">
        <p14:creationId xmlns:p14="http://schemas.microsoft.com/office/powerpoint/2010/main" val="2019893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dirty="0"/>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70"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7"/>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9" y="1444297"/>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5839884" y="6408741"/>
            <a:ext cx="5666316" cy="296859"/>
          </a:xfrm>
          <a:prstGeom prst="rect">
            <a:avLst/>
          </a:prstGeom>
        </p:spPr>
        <p:txBody>
          <a:bodyPr/>
          <a:lstStyle>
            <a:lvl1pPr>
              <a:defRPr>
                <a:latin typeface="Century Gothic" charset="0"/>
                <a:ea typeface="Century Gothic" charset="0"/>
                <a:cs typeface="Century Gothic" charset="0"/>
              </a:defRPr>
            </a:lvl1pPr>
            <a:extLst/>
          </a:lstStyle>
          <a:p>
            <a:r>
              <a:rPr lang="en-US" dirty="0"/>
              <a:t>Funded by NIDILRR Grant #90DP0090-01-00</a:t>
            </a:r>
          </a:p>
        </p:txBody>
      </p:sp>
      <p:sp>
        <p:nvSpPr>
          <p:cNvPr id="9" name="Slide Number Placeholder 8"/>
          <p:cNvSpPr>
            <a:spLocks noGrp="1"/>
          </p:cNvSpPr>
          <p:nvPr>
            <p:ph type="sldNum" sz="quarter" idx="12"/>
          </p:nvPr>
        </p:nvSpPr>
        <p:spPr/>
        <p:txBody>
          <a:bodyPr/>
          <a:lstStyle>
            <a:lvl1pPr>
              <a:defRPr>
                <a:latin typeface="Century Gothic" charset="0"/>
                <a:ea typeface="Century Gothic" charset="0"/>
                <a:cs typeface="Century Gothic" charset="0"/>
              </a:defRPr>
            </a:lvl1pPr>
            <a:extLst/>
          </a:lstStyle>
          <a:p>
            <a:fld id="{1585F92A-5ADF-405E-BA6B-15618F260B89}" type="slidenum">
              <a:rPr lang="en-US" smtClean="0"/>
              <a:pPr/>
              <a:t>‹#›</a:t>
            </a:fld>
            <a:endParaRPr lang="en-US" dirty="0"/>
          </a:p>
        </p:txBody>
      </p:sp>
    </p:spTree>
    <p:extLst>
      <p:ext uri="{BB962C8B-B14F-4D97-AF65-F5344CB8AC3E}">
        <p14:creationId xmlns:p14="http://schemas.microsoft.com/office/powerpoint/2010/main" val="1429383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1"/>
            <a:ext cx="53848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31"/>
            <a:ext cx="53848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lvl1pPr>
              <a:defRPr>
                <a:solidFill>
                  <a:schemeClr val="bg1"/>
                </a:solidFill>
              </a:defRPr>
            </a:lvl1pPr>
            <a:extLst/>
          </a:lstStyle>
          <a:p>
            <a:r>
              <a:rPr lang="en-US"/>
              <a:t>Click to edit Master title style</a:t>
            </a:r>
          </a:p>
        </p:txBody>
      </p:sp>
      <p:sp>
        <p:nvSpPr>
          <p:cNvPr id="6" name="Footer Placeholder 5"/>
          <p:cNvSpPr>
            <a:spLocks noGrp="1"/>
          </p:cNvSpPr>
          <p:nvPr>
            <p:ph type="ftr" sz="quarter" idx="11"/>
          </p:nvPr>
        </p:nvSpPr>
        <p:spPr>
          <a:xfrm>
            <a:off x="5839884" y="6408741"/>
            <a:ext cx="5666316" cy="296859"/>
          </a:xfrm>
          <a:prstGeom prst="rect">
            <a:avLst/>
          </a:prstGeom>
        </p:spPr>
        <p:txBody>
          <a:bodyPr/>
          <a:lstStyle>
            <a:lvl1pPr>
              <a:defRPr>
                <a:solidFill>
                  <a:schemeClr val="bg1"/>
                </a:solidFill>
                <a:latin typeface="Century Gothic" charset="0"/>
                <a:ea typeface="Century Gothic" charset="0"/>
                <a:cs typeface="Century Gothic" charset="0"/>
              </a:defRPr>
            </a:lvl1pPr>
            <a:extLst/>
          </a:lstStyle>
          <a:p>
            <a:r>
              <a:rPr lang="en-US" dirty="0"/>
              <a:t>Funded by NIDILRR Grant #90DP0090-01-00</a:t>
            </a:r>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fld id="{1585F92A-5ADF-405E-BA6B-15618F260B89}" type="slidenum">
              <a:rPr lang="en-US" smtClean="0"/>
              <a:pPr/>
              <a:t>‹#›</a:t>
            </a:fld>
            <a:endParaRPr lang="en-US" dirty="0"/>
          </a:p>
        </p:txBody>
      </p:sp>
    </p:spTree>
    <p:extLst>
      <p:ext uri="{BB962C8B-B14F-4D97-AF65-F5344CB8AC3E}">
        <p14:creationId xmlns:p14="http://schemas.microsoft.com/office/powerpoint/2010/main" val="11448329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1"/>
          <p:cNvSpPr>
            <a:spLocks noGrp="1"/>
          </p:cNvSpPr>
          <p:nvPr>
            <p:ph type="ftr" sz="quarter" idx="11"/>
          </p:nvPr>
        </p:nvSpPr>
        <p:spPr>
          <a:xfrm>
            <a:off x="5839884" y="6408741"/>
            <a:ext cx="5666316" cy="296859"/>
          </a:xfrm>
          <a:prstGeom prst="rect">
            <a:avLst/>
          </a:prstGeom>
        </p:spPr>
        <p:txBody>
          <a:bodyPr/>
          <a:lstStyle>
            <a:lvl1pPr>
              <a:defRPr>
                <a:latin typeface="Century Gothic" charset="0"/>
                <a:ea typeface="Century Gothic" charset="0"/>
                <a:cs typeface="Century Gothic" charset="0"/>
              </a:defRPr>
            </a:lvl1pPr>
          </a:lstStyle>
          <a:p>
            <a:r>
              <a:rPr lang="en-US" dirty="0"/>
              <a:t>Funded by NIDILRR Grant #90DP0090-01-00</a:t>
            </a:r>
          </a:p>
        </p:txBody>
      </p:sp>
      <p:sp>
        <p:nvSpPr>
          <p:cNvPr id="4" name="Slide Number Placeholder 17"/>
          <p:cNvSpPr>
            <a:spLocks noGrp="1"/>
          </p:cNvSpPr>
          <p:nvPr>
            <p:ph type="sldNum" sz="quarter" idx="12"/>
          </p:nvPr>
        </p:nvSpPr>
        <p:spPr/>
        <p:txBody>
          <a:bodyPr/>
          <a:lstStyle>
            <a:lvl1pPr>
              <a:defRPr>
                <a:latin typeface="Century Gothic" charset="0"/>
                <a:ea typeface="Century Gothic" charset="0"/>
                <a:cs typeface="Century Gothic" charset="0"/>
              </a:defRPr>
            </a:lvl1pPr>
          </a:lstStyle>
          <a:p>
            <a:fld id="{1585F92A-5ADF-405E-BA6B-15618F260B89}" type="slidenum">
              <a:rPr lang="en-US" smtClean="0"/>
              <a:pPr/>
              <a:t>‹#›</a:t>
            </a:fld>
            <a:endParaRPr lang="en-US" dirty="0"/>
          </a:p>
        </p:txBody>
      </p:sp>
    </p:spTree>
    <p:extLst>
      <p:ext uri="{BB962C8B-B14F-4D97-AF65-F5344CB8AC3E}">
        <p14:creationId xmlns:p14="http://schemas.microsoft.com/office/powerpoint/2010/main" val="41361541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tx1"/>
                </a:solidFill>
                <a:effectLst/>
              </a:defRPr>
            </a:lvl1pPr>
            <a:extLst/>
          </a:lstStyle>
          <a:p>
            <a:r>
              <a:rPr lang="en-US" dirty="0"/>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839884" y="6408741"/>
            <a:ext cx="5666316" cy="296859"/>
          </a:xfrm>
          <a:prstGeom prst="rect">
            <a:avLst/>
          </a:prstGeom>
        </p:spPr>
        <p:txBody>
          <a:bodyPr/>
          <a:lstStyle>
            <a:lvl1pPr>
              <a:defRPr>
                <a:latin typeface="Century Gothic" charset="0"/>
                <a:ea typeface="Century Gothic" charset="0"/>
                <a:cs typeface="Century Gothic" charset="0"/>
              </a:defRPr>
            </a:lvl1pPr>
            <a:extLst/>
          </a:lstStyle>
          <a:p>
            <a:r>
              <a:rPr lang="en-US" dirty="0"/>
              <a:t>Funded by NIDILRR Grant #90DP0090-01-00</a:t>
            </a:r>
          </a:p>
        </p:txBody>
      </p:sp>
      <p:sp>
        <p:nvSpPr>
          <p:cNvPr id="7" name="Slide Number Placeholder 6"/>
          <p:cNvSpPr>
            <a:spLocks noGrp="1"/>
          </p:cNvSpPr>
          <p:nvPr>
            <p:ph type="sldNum" sz="quarter" idx="12"/>
          </p:nvPr>
        </p:nvSpPr>
        <p:spPr/>
        <p:txBody>
          <a:bodyPr/>
          <a:lstStyle>
            <a:lvl1pPr>
              <a:defRPr>
                <a:latin typeface="Century Gothic" charset="0"/>
                <a:ea typeface="Century Gothic" charset="0"/>
                <a:cs typeface="Century Gothic" charset="0"/>
              </a:defRPr>
            </a:lvl1pPr>
            <a:extLst/>
          </a:lstStyle>
          <a:p>
            <a:fld id="{1585F92A-5ADF-405E-BA6B-15618F260B89}" type="slidenum">
              <a:rPr lang="en-US" smtClean="0"/>
              <a:pPr/>
              <a:t>‹#›</a:t>
            </a:fld>
            <a:endParaRPr lang="en-US" dirty="0"/>
          </a:p>
        </p:txBody>
      </p:sp>
    </p:spTree>
    <p:extLst>
      <p:ext uri="{BB962C8B-B14F-4D97-AF65-F5344CB8AC3E}">
        <p14:creationId xmlns:p14="http://schemas.microsoft.com/office/powerpoint/2010/main" val="4023504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666752"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cs typeface="+mn-cs"/>
            </a:endParaRPr>
          </a:p>
        </p:txBody>
      </p:sp>
      <p:sp>
        <p:nvSpPr>
          <p:cNvPr id="6" name="Freeform 15"/>
          <p:cNvSpPr>
            <a:spLocks/>
          </p:cNvSpPr>
          <p:nvPr/>
        </p:nvSpPr>
        <p:spPr bwMode="auto">
          <a:xfrm>
            <a:off x="647701" y="5938838"/>
            <a:ext cx="4921251"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p>
        </p:txBody>
      </p:sp>
      <p:sp>
        <p:nvSpPr>
          <p:cNvPr id="7" name="Right Triangle 6"/>
          <p:cNvSpPr>
            <a:spLocks/>
          </p:cNvSpPr>
          <p:nvPr/>
        </p:nvSpPr>
        <p:spPr bwMode="auto">
          <a:xfrm>
            <a:off x="-8056" y="5791253"/>
            <a:ext cx="4536419"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Connector 7"/>
          <p:cNvCxnSpPr/>
          <p:nvPr/>
        </p:nvCxnSpPr>
        <p:spPr>
          <a:xfrm>
            <a:off x="-12316" y="578774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9"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10" name="Chevron 9"/>
          <p:cNvSpPr/>
          <p:nvPr/>
        </p:nvSpPr>
        <p:spPr>
          <a:xfrm>
            <a:off x="11303002"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solidFill>
                  <a:schemeClr val="bg1"/>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tx1"/>
          </a:solidFill>
          <a:ln>
            <a:solidFill>
              <a:schemeClr val="bg1"/>
            </a:solidFill>
          </a:ln>
          <a:effectLst>
            <a:innerShdw blurRad="95250">
              <a:srgbClr val="000000"/>
            </a:innerShdw>
          </a:effectLst>
        </p:spPr>
        <p:txBody>
          <a:bodyPr>
            <a:normAutofit/>
          </a:bodyPr>
          <a:lstStyle>
            <a:lvl1pPr marL="0" indent="0">
              <a:buNone/>
              <a:defRPr sz="3200">
                <a:solidFill>
                  <a:schemeClr val="bg1"/>
                </a:solidFill>
              </a:defRPr>
            </a:lvl1pPr>
            <a:extLst/>
          </a:lstStyle>
          <a:p>
            <a:pPr lvl="0"/>
            <a:r>
              <a:rPr lang="en-US" noProof="0" dirty="0"/>
              <a:t>Click icon to add picture</a:t>
            </a:r>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bg1"/>
                </a:solidFill>
                <a:effectLst>
                  <a:outerShdw blurRad="50800" dist="25000" dir="5400000" algn="t" rotWithShape="0">
                    <a:prstClr val="black">
                      <a:alpha val="45000"/>
                    </a:prstClr>
                  </a:outerShdw>
                </a:effectLst>
              </a:defRPr>
            </a:lvl1pPr>
            <a:extLst/>
          </a:lstStyle>
          <a:p>
            <a:r>
              <a:rPr lang="en-US" dirty="0"/>
              <a:t>Click to edit Master title style</a:t>
            </a:r>
          </a:p>
        </p:txBody>
      </p:sp>
      <p:sp>
        <p:nvSpPr>
          <p:cNvPr id="12" name="Footer Placeholder 5"/>
          <p:cNvSpPr>
            <a:spLocks noGrp="1"/>
          </p:cNvSpPr>
          <p:nvPr>
            <p:ph type="ftr" sz="quarter" idx="11"/>
          </p:nvPr>
        </p:nvSpPr>
        <p:spPr>
          <a:xfrm>
            <a:off x="5839884" y="6408741"/>
            <a:ext cx="5666316" cy="296859"/>
          </a:xfrm>
          <a:prstGeom prst="rect">
            <a:avLst/>
          </a:prstGeom>
        </p:spPr>
        <p:txBody>
          <a:bodyPr/>
          <a:lstStyle>
            <a:lvl1pPr>
              <a:defRPr dirty="0">
                <a:solidFill>
                  <a:schemeClr val="bg1"/>
                </a:solidFill>
                <a:latin typeface="Century Gothic" charset="0"/>
                <a:ea typeface="Century Gothic" charset="0"/>
                <a:cs typeface="Century Gothic" charset="0"/>
              </a:defRPr>
            </a:lvl1pPr>
            <a:extLst/>
          </a:lstStyle>
          <a:p>
            <a:r>
              <a:rPr lang="en-US" dirty="0"/>
              <a:t>Funded by NIDILRR Grant #90DP0090-01-00</a:t>
            </a:r>
          </a:p>
        </p:txBody>
      </p:sp>
      <p:sp>
        <p:nvSpPr>
          <p:cNvPr id="13" name="Slide Number Placeholder 6"/>
          <p:cNvSpPr>
            <a:spLocks noGrp="1"/>
          </p:cNvSpPr>
          <p:nvPr>
            <p:ph type="sldNum" sz="quarter" idx="12"/>
          </p:nvPr>
        </p:nvSpPr>
        <p:spPr/>
        <p:txBody>
          <a:bodyPr/>
          <a:lstStyle>
            <a:lvl1pPr>
              <a:defRPr smtClean="0">
                <a:solidFill>
                  <a:schemeClr val="bg1"/>
                </a:solidFill>
              </a:defRPr>
            </a:lvl1pPr>
            <a:extLst/>
          </a:lstStyle>
          <a:p>
            <a:fld id="{1585F92A-5ADF-405E-BA6B-15618F260B89}" type="slidenum">
              <a:rPr lang="en-US" smtClean="0"/>
              <a:pPr/>
              <a:t>‹#›</a:t>
            </a:fld>
            <a:endParaRPr lang="en-US" dirty="0"/>
          </a:p>
        </p:txBody>
      </p:sp>
    </p:spTree>
    <p:extLst>
      <p:ext uri="{BB962C8B-B14F-4D97-AF65-F5344CB8AC3E}">
        <p14:creationId xmlns:p14="http://schemas.microsoft.com/office/powerpoint/2010/main" val="12492759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666752"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cs typeface="+mn-cs"/>
            </a:endParaRPr>
          </a:p>
        </p:txBody>
      </p:sp>
      <p:sp>
        <p:nvSpPr>
          <p:cNvPr id="1027" name="Freeform 11"/>
          <p:cNvSpPr>
            <a:spLocks/>
          </p:cNvSpPr>
          <p:nvPr/>
        </p:nvSpPr>
        <p:spPr bwMode="auto">
          <a:xfrm>
            <a:off x="647701" y="5938838"/>
            <a:ext cx="4921251"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p>
        </p:txBody>
      </p:sp>
      <p:sp>
        <p:nvSpPr>
          <p:cNvPr id="14" name="Right Triangle 13"/>
          <p:cNvSpPr>
            <a:spLocks/>
          </p:cNvSpPr>
          <p:nvPr/>
        </p:nvSpPr>
        <p:spPr bwMode="auto">
          <a:xfrm>
            <a:off x="-8056" y="5791253"/>
            <a:ext cx="4536419" cy="1080868"/>
          </a:xfrm>
          <a:prstGeom prst="rtTriangle">
            <a:avLst/>
          </a:prstGeom>
          <a:blipFill>
            <a:blip r:embed="rId18"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5" name="Straight Connector 14"/>
          <p:cNvCxnSpPr/>
          <p:nvPr/>
        </p:nvCxnSpPr>
        <p:spPr>
          <a:xfrm>
            <a:off x="-12316" y="578774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 name="Slide Number Placeholder 17"/>
          <p:cNvSpPr>
            <a:spLocks noGrp="1"/>
          </p:cNvSpPr>
          <p:nvPr>
            <p:ph type="sldNum" sz="quarter" idx="4"/>
          </p:nvPr>
        </p:nvSpPr>
        <p:spPr>
          <a:xfrm>
            <a:off x="11529484" y="6408741"/>
            <a:ext cx="488949"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fld id="{1585F92A-5ADF-405E-BA6B-15618F260B89}" type="slidenum">
              <a:rPr lang="en-US" smtClean="0"/>
              <a:t>‹#›</a:t>
            </a:fld>
            <a:endParaRPr lang="en-US" dirty="0"/>
          </a:p>
        </p:txBody>
      </p:sp>
      <p:sp>
        <p:nvSpPr>
          <p:cNvPr id="10" name="Footer Placeholder 4"/>
          <p:cNvSpPr>
            <a:spLocks noGrp="1"/>
          </p:cNvSpPr>
          <p:nvPr>
            <p:ph type="ftr" sz="quarter" idx="3"/>
          </p:nvPr>
        </p:nvSpPr>
        <p:spPr>
          <a:xfrm>
            <a:off x="5943600" y="6324600"/>
            <a:ext cx="5562600" cy="381000"/>
          </a:xfrm>
          <a:prstGeom prst="rect">
            <a:avLst/>
          </a:prstGeom>
        </p:spPr>
        <p:txBody>
          <a:bodyPr/>
          <a:lstStyle>
            <a:lvl1pPr>
              <a:defRPr>
                <a:solidFill>
                  <a:schemeClr val="tx1"/>
                </a:solidFill>
                <a:latin typeface="Century Gothic" charset="0"/>
                <a:ea typeface="Century Gothic" charset="0"/>
                <a:cs typeface="Century Gothic" charset="0"/>
              </a:defRPr>
            </a:lvl1pPr>
            <a:extLst/>
          </a:lstStyle>
          <a:p>
            <a:r>
              <a:rPr lang="en-US" dirty="0"/>
              <a:t>Funded by NIDILRR Grant #90DP0090-01-00</a:t>
            </a:r>
          </a:p>
        </p:txBody>
      </p:sp>
    </p:spTree>
  </p:cSld>
  <p:clrMap bg1="lt1" tx1="dk1" bg2="lt2" tx2="dk2" accent1="accent1" accent2="accent2" accent3="accent3" accent4="accent4" accent5="accent5" accent6="accent6" hlink="hlink" folHlink="folHlink"/>
  <p:sldLayoutIdLst>
    <p:sldLayoutId id="2147483677" r:id="rId1"/>
    <p:sldLayoutId id="2147483679" r:id="rId2"/>
    <p:sldLayoutId id="2147483682" r:id="rId3"/>
    <p:sldLayoutId id="2147483678" r:id="rId4"/>
    <p:sldLayoutId id="2147483681" r:id="rId5"/>
    <p:sldLayoutId id="2147483680"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ctr" rtl="0" eaLnBrk="1" fontAlgn="base" hangingPunct="1">
        <a:spcBef>
          <a:spcPct val="0"/>
        </a:spcBef>
        <a:spcAft>
          <a:spcPct val="0"/>
        </a:spcAft>
        <a:defRPr sz="4000" b="1" kern="1200">
          <a:solidFill>
            <a:schemeClr val="tx2"/>
          </a:solidFill>
          <a:effectLst/>
          <a:latin typeface="Century Gothic" charset="0"/>
          <a:ea typeface="Century Gothic" charset="0"/>
          <a:cs typeface="Century Gothic" charset="0"/>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Century Gothic" charset="0"/>
          <a:ea typeface="Century Gothic" charset="0"/>
          <a:cs typeface="Century Gothic" charset="0"/>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Century Gothic" charset="0"/>
          <a:ea typeface="Century Gothic" charset="0"/>
          <a:cs typeface="Century Gothic" charset="0"/>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Century Gothic" charset="0"/>
          <a:ea typeface="Century Gothic" charset="0"/>
          <a:cs typeface="Century Gothic" charset="0"/>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Century Gothic" charset="0"/>
          <a:ea typeface="Century Gothic" charset="0"/>
          <a:cs typeface="Century Gothic" charset="0"/>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Century Gothic" charset="0"/>
          <a:ea typeface="Century Gothic" charset="0"/>
          <a:cs typeface="Century Gothic"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adasoutheast.or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dol.gov/odep/pubs/fact/ydw.htm" TargetMode="External"/><Relationship Id="rId2" Type="http://schemas.openxmlformats.org/officeDocument/2006/relationships/hyperlink" Target="http://www.ncwd-youth.info/publications/the-411-on-disability-disclosure-a-workbook-for-youth-with-disabilities/"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www.miltwright.com/articles/artofdisclosingyourdisability.pdf" TargetMode="External"/><Relationship Id="rId2" Type="http://schemas.openxmlformats.org/officeDocument/2006/relationships/hyperlink" Target="https://www.dol.gov/odep/pubs/fact/advising.htm"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askjan.org/topics/discl.htm" TargetMode="External"/><Relationship Id="rId2" Type="http://schemas.openxmlformats.org/officeDocument/2006/relationships/hyperlink" Target="https://vcurrtc.org/resources/viewContent.cfm/585"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www.eeoc.gov/policy/docs/guidance-inquiries.html" TargetMode="External"/><Relationship Id="rId2" Type="http://schemas.openxmlformats.org/officeDocument/2006/relationships/hyperlink" Target="https://www.eeoc.gov/policy/docs/preemp.html"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mailto:adasoutheast@law.syr.edu"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20.emf"/><Relationship Id="rId5" Type="http://schemas.openxmlformats.org/officeDocument/2006/relationships/image" Target="../media/image19.tiff"/><Relationship Id="rId4" Type="http://schemas.openxmlformats.org/officeDocument/2006/relationships/hyperlink" Target="http://www.adasoutheast.or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dol.gov/odep/" TargetMode="Externa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914400" y="2590800"/>
            <a:ext cx="10134600" cy="2209800"/>
          </a:xfrm>
        </p:spPr>
        <p:txBody>
          <a:bodyPr anchor="t">
            <a:normAutofit fontScale="90000"/>
          </a:bodyPr>
          <a:lstStyle/>
          <a:p>
            <a:r>
              <a:rPr lang="en-US" dirty="0"/>
              <a:t>The Disclosure Dialogue: </a:t>
            </a:r>
            <a:br>
              <a:rPr lang="en-US" dirty="0"/>
            </a:br>
            <a:r>
              <a:rPr lang="en-US" dirty="0"/>
              <a:t>Strategies for Effective </a:t>
            </a:r>
            <a:br>
              <a:rPr lang="en-US" dirty="0"/>
            </a:br>
            <a:r>
              <a:rPr lang="en-US" dirty="0"/>
              <a:t>Disability Disclosure to an Employer</a:t>
            </a:r>
            <a:endParaRPr lang="en-US" sz="4000" b="1" i="1" cap="none" dirty="0"/>
          </a:p>
        </p:txBody>
      </p:sp>
      <p:pic>
        <p:nvPicPr>
          <p:cNvPr id="3" name="Picture 2" descr="Burton Blatt Insitute Syracuse University Logo" title="Burton Blatt Insitute Syracuse University"/>
          <p:cNvPicPr>
            <a:picLocks noChangeAspect="1" noChangeArrowheads="1"/>
          </p:cNvPicPr>
          <p:nvPr/>
        </p:nvPicPr>
        <p:blipFill>
          <a:blip r:embed="rId3" cstate="print"/>
          <a:srcRect/>
          <a:stretch>
            <a:fillRect/>
          </a:stretch>
        </p:blipFill>
        <p:spPr bwMode="auto">
          <a:xfrm>
            <a:off x="7543800" y="609600"/>
            <a:ext cx="1524000" cy="1285875"/>
          </a:xfrm>
          <a:prstGeom prst="rect">
            <a:avLst/>
          </a:prstGeom>
          <a:noFill/>
        </p:spPr>
      </p:pic>
      <p:pic>
        <p:nvPicPr>
          <p:cNvPr id="2" name="Picture 1" descr="Southeast ADA Center Logo" title="Southeast ADA Cente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00200" y="533400"/>
            <a:ext cx="5357527" cy="1473320"/>
          </a:xfrm>
          <a:prstGeom prst="rect">
            <a:avLst/>
          </a:prstGeom>
        </p:spPr>
      </p:pic>
    </p:spTree>
    <p:extLst>
      <p:ext uri="{BB962C8B-B14F-4D97-AF65-F5344CB8AC3E}">
        <p14:creationId xmlns:p14="http://schemas.microsoft.com/office/powerpoint/2010/main" val="10355767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descr="Types of HHA Employment"/>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91600" y="2133600"/>
            <a:ext cx="3017184" cy="3017184"/>
          </a:xfrm>
          <a:prstGeom prst="rect">
            <a:avLst/>
          </a:prstGeom>
        </p:spPr>
      </p:pic>
      <p:sp>
        <p:nvSpPr>
          <p:cNvPr id="6" name="Text Placeholder 5">
            <a:extLst>
              <a:ext uri="{FF2B5EF4-FFF2-40B4-BE49-F238E27FC236}">
                <a16:creationId xmlns:a16="http://schemas.microsoft.com/office/drawing/2014/main" id="{CE2FE589-5460-46C5-B1BE-796E70FA3F6D}"/>
              </a:ext>
            </a:extLst>
          </p:cNvPr>
          <p:cNvSpPr>
            <a:spLocks noGrp="1"/>
          </p:cNvSpPr>
          <p:nvPr>
            <p:ph idx="1"/>
          </p:nvPr>
        </p:nvSpPr>
        <p:spPr>
          <a:xfrm>
            <a:off x="304800" y="1524000"/>
            <a:ext cx="8763000" cy="4919662"/>
          </a:xfrm>
        </p:spPr>
        <p:txBody>
          <a:bodyPr/>
          <a:lstStyle/>
          <a:p>
            <a:r>
              <a:rPr lang="en-US" sz="3200" dirty="0"/>
              <a:t>Employers cannot discriminate against </a:t>
            </a:r>
            <a:br>
              <a:rPr lang="en-US" sz="3200" dirty="0"/>
            </a:br>
            <a:r>
              <a:rPr lang="en-US" sz="3200" dirty="0"/>
              <a:t>people who have disabilities in regard to:</a:t>
            </a:r>
          </a:p>
          <a:p>
            <a:pPr marL="712788" lvl="1" indent="-457200">
              <a:buFont typeface="Arial" panose="020B0604020202020204" pitchFamily="34" charset="0"/>
              <a:buChar char="•"/>
            </a:pPr>
            <a:r>
              <a:rPr lang="en-US" sz="3200" dirty="0"/>
              <a:t>any employment practices or terms;</a:t>
            </a:r>
          </a:p>
          <a:p>
            <a:pPr marL="712788" lvl="1" indent="-457200">
              <a:buFont typeface="Arial" panose="020B0604020202020204" pitchFamily="34" charset="0"/>
              <a:buChar char="•"/>
            </a:pPr>
            <a:r>
              <a:rPr lang="en-US" sz="3200" dirty="0"/>
              <a:t>conditions; or</a:t>
            </a:r>
          </a:p>
          <a:p>
            <a:pPr marL="712788" lvl="1" indent="-457200">
              <a:buFont typeface="Arial" panose="020B0604020202020204" pitchFamily="34" charset="0"/>
              <a:buChar char="•"/>
            </a:pPr>
            <a:r>
              <a:rPr lang="en-US" sz="3200" dirty="0"/>
              <a:t>privileges of employment.  </a:t>
            </a:r>
          </a:p>
          <a:p>
            <a:endParaRPr lang="en-US" sz="3200" dirty="0"/>
          </a:p>
          <a:p>
            <a:r>
              <a:rPr lang="en-US" sz="3200" dirty="0"/>
              <a:t>This prohibition covers </a:t>
            </a:r>
            <a:r>
              <a:rPr lang="en-US" sz="3200" b="1" i="1" dirty="0"/>
              <a:t>all aspects </a:t>
            </a:r>
            <a:r>
              <a:rPr lang="en-US" sz="3200" dirty="0"/>
              <a:t>of the employment process.</a:t>
            </a:r>
          </a:p>
        </p:txBody>
      </p:sp>
      <p:sp>
        <p:nvSpPr>
          <p:cNvPr id="5" name="Title 4">
            <a:extLst>
              <a:ext uri="{FF2B5EF4-FFF2-40B4-BE49-F238E27FC236}">
                <a16:creationId xmlns:a16="http://schemas.microsoft.com/office/drawing/2014/main" id="{F55CED87-CD03-4B53-826F-27085F25E098}"/>
              </a:ext>
            </a:extLst>
          </p:cNvPr>
          <p:cNvSpPr>
            <a:spLocks noGrp="1"/>
          </p:cNvSpPr>
          <p:nvPr>
            <p:ph type="title"/>
          </p:nvPr>
        </p:nvSpPr>
        <p:spPr/>
        <p:txBody>
          <a:bodyPr>
            <a:normAutofit/>
          </a:bodyPr>
          <a:lstStyle/>
          <a:p>
            <a:pPr algn="ctr"/>
            <a:r>
              <a:rPr lang="en-US" sz="4000" b="1" dirty="0"/>
              <a:t>Title I of the ADA – Employment Basics</a:t>
            </a:r>
          </a:p>
        </p:txBody>
      </p:sp>
      <p:sp>
        <p:nvSpPr>
          <p:cNvPr id="4" name="Slide Number Placeholder 3">
            <a:extLst>
              <a:ext uri="{FF2B5EF4-FFF2-40B4-BE49-F238E27FC236}">
                <a16:creationId xmlns:a16="http://schemas.microsoft.com/office/drawing/2014/main" id="{6E185741-EE63-7042-8B19-4D77B1BC181F}"/>
              </a:ext>
            </a:extLst>
          </p:cNvPr>
          <p:cNvSpPr>
            <a:spLocks noGrp="1"/>
          </p:cNvSpPr>
          <p:nvPr>
            <p:ph type="sldNum" sz="quarter" idx="12"/>
          </p:nvPr>
        </p:nvSpPr>
        <p:spPr/>
        <p:txBody>
          <a:bodyPr/>
          <a:lstStyle/>
          <a:p>
            <a:fld id="{1585F92A-5ADF-405E-BA6B-15618F260B89}" type="slidenum">
              <a:rPr lang="en-US" smtClean="0"/>
              <a:pPr/>
              <a:t>10</a:t>
            </a:fld>
            <a:endParaRPr lang="en-US" dirty="0"/>
          </a:p>
        </p:txBody>
      </p:sp>
    </p:spTree>
    <p:extLst>
      <p:ext uri="{BB962C8B-B14F-4D97-AF65-F5344CB8AC3E}">
        <p14:creationId xmlns:p14="http://schemas.microsoft.com/office/powerpoint/2010/main" val="28853280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59C7EB-EFE9-4A05-A46D-894A09F905C3}"/>
              </a:ext>
            </a:extLst>
          </p:cNvPr>
          <p:cNvSpPr>
            <a:spLocks noGrp="1"/>
          </p:cNvSpPr>
          <p:nvPr>
            <p:ph idx="1"/>
          </p:nvPr>
        </p:nvSpPr>
        <p:spPr>
          <a:xfrm>
            <a:off x="609600" y="1481138"/>
            <a:ext cx="10972800" cy="4691062"/>
          </a:xfrm>
        </p:spPr>
        <p:txBody>
          <a:bodyPr>
            <a:normAutofit fontScale="92500" lnSpcReduction="20000"/>
          </a:bodyPr>
          <a:lstStyle/>
          <a:p>
            <a:pPr marL="457200" indent="-457200">
              <a:spcBef>
                <a:spcPts val="1000"/>
              </a:spcBef>
              <a:spcAft>
                <a:spcPts val="1000"/>
              </a:spcAft>
              <a:buSzPct val="100000"/>
              <a:buFont typeface="Arial" panose="020B0604020202020204" pitchFamily="34" charset="0"/>
              <a:buChar char="•"/>
            </a:pPr>
            <a:r>
              <a:rPr lang="en-US" sz="3200" dirty="0"/>
              <a:t>Private employers with fewer than 15 employees</a:t>
            </a:r>
          </a:p>
          <a:p>
            <a:pPr marL="457200" indent="-457200">
              <a:spcBef>
                <a:spcPts val="1000"/>
              </a:spcBef>
              <a:spcAft>
                <a:spcPts val="1000"/>
              </a:spcAft>
              <a:buSzPct val="100000"/>
              <a:buFont typeface="Arial" panose="020B0604020202020204" pitchFamily="34" charset="0"/>
              <a:buChar char="•"/>
            </a:pPr>
            <a:r>
              <a:rPr lang="en-US" sz="3200" dirty="0"/>
              <a:t>Federal Government</a:t>
            </a:r>
          </a:p>
          <a:p>
            <a:pPr marL="457200" indent="-457200">
              <a:spcBef>
                <a:spcPts val="1000"/>
              </a:spcBef>
              <a:spcAft>
                <a:spcPts val="1000"/>
              </a:spcAft>
              <a:buSzPct val="100000"/>
              <a:buFont typeface="Arial" panose="020B0604020202020204" pitchFamily="34" charset="0"/>
              <a:buChar char="•"/>
            </a:pPr>
            <a:r>
              <a:rPr lang="en-US" sz="3200" dirty="0"/>
              <a:t>Corporations fully owned by the US Government</a:t>
            </a:r>
          </a:p>
          <a:p>
            <a:pPr marL="457200" indent="-457200">
              <a:spcBef>
                <a:spcPts val="1000"/>
              </a:spcBef>
              <a:spcAft>
                <a:spcPts val="1000"/>
              </a:spcAft>
              <a:buSzPct val="100000"/>
              <a:buFont typeface="Arial" panose="020B0604020202020204" pitchFamily="34" charset="0"/>
              <a:buChar char="•"/>
            </a:pPr>
            <a:r>
              <a:rPr lang="en-US" sz="3200" dirty="0"/>
              <a:t>Private Membership Clubs</a:t>
            </a:r>
          </a:p>
          <a:p>
            <a:pPr marL="457200" indent="-457200">
              <a:spcBef>
                <a:spcPts val="1000"/>
              </a:spcBef>
              <a:spcAft>
                <a:spcPts val="1000"/>
              </a:spcAft>
              <a:buSzPct val="100000"/>
              <a:buFont typeface="Arial" panose="020B0604020202020204" pitchFamily="34" charset="0"/>
              <a:buChar char="•"/>
            </a:pPr>
            <a:r>
              <a:rPr lang="en-US" sz="3200" dirty="0"/>
              <a:t>US Government Executive Agencies</a:t>
            </a:r>
          </a:p>
          <a:p>
            <a:pPr marL="457200" indent="-457200">
              <a:spcBef>
                <a:spcPts val="1000"/>
              </a:spcBef>
              <a:spcAft>
                <a:spcPts val="1000"/>
              </a:spcAft>
              <a:buSzPct val="100000"/>
              <a:buFont typeface="Arial" panose="020B0604020202020204" pitchFamily="34" charset="0"/>
              <a:buChar char="•"/>
            </a:pPr>
            <a:r>
              <a:rPr lang="en-US" sz="3200" dirty="0"/>
              <a:t>Indian Nations</a:t>
            </a:r>
          </a:p>
          <a:p>
            <a:pPr marL="457200" indent="-457200">
              <a:spcBef>
                <a:spcPts val="1000"/>
              </a:spcBef>
              <a:spcAft>
                <a:spcPts val="1000"/>
              </a:spcAft>
              <a:buSzPct val="100000"/>
              <a:buFont typeface="Arial" panose="020B0604020202020204" pitchFamily="34" charset="0"/>
              <a:buChar char="•"/>
            </a:pPr>
            <a:r>
              <a:rPr lang="en-US" sz="3200" dirty="0"/>
              <a:t>Businesses operating in foreign countries, if compliance violates foreign law</a:t>
            </a:r>
          </a:p>
        </p:txBody>
      </p:sp>
      <p:sp>
        <p:nvSpPr>
          <p:cNvPr id="6" name="Title 5">
            <a:extLst>
              <a:ext uri="{FF2B5EF4-FFF2-40B4-BE49-F238E27FC236}">
                <a16:creationId xmlns:a16="http://schemas.microsoft.com/office/drawing/2014/main" id="{B483FA5D-A7F4-4A7B-808F-79684904C3E2}"/>
              </a:ext>
            </a:extLst>
          </p:cNvPr>
          <p:cNvSpPr>
            <a:spLocks noGrp="1"/>
          </p:cNvSpPr>
          <p:nvPr>
            <p:ph type="title"/>
          </p:nvPr>
        </p:nvSpPr>
        <p:spPr/>
        <p:txBody>
          <a:bodyPr anchor="ctr"/>
          <a:lstStyle/>
          <a:p>
            <a:pPr algn="ctr"/>
            <a:r>
              <a:rPr lang="en-US" b="1" dirty="0"/>
              <a:t>Exemptions Under ADA Title I</a:t>
            </a:r>
            <a:endParaRPr lang="en-US" dirty="0"/>
          </a:p>
        </p:txBody>
      </p:sp>
      <p:sp>
        <p:nvSpPr>
          <p:cNvPr id="3" name="Slide Number Placeholder 2">
            <a:extLst>
              <a:ext uri="{FF2B5EF4-FFF2-40B4-BE49-F238E27FC236}">
                <a16:creationId xmlns:a16="http://schemas.microsoft.com/office/drawing/2014/main" id="{AC912E1A-CE92-7149-9D09-D34BA30D1923}"/>
              </a:ext>
            </a:extLst>
          </p:cNvPr>
          <p:cNvSpPr>
            <a:spLocks noGrp="1"/>
          </p:cNvSpPr>
          <p:nvPr>
            <p:ph type="sldNum" sz="quarter" idx="12"/>
          </p:nvPr>
        </p:nvSpPr>
        <p:spPr/>
        <p:txBody>
          <a:bodyPr/>
          <a:lstStyle/>
          <a:p>
            <a:fld id="{1585F92A-5ADF-405E-BA6B-15618F260B89}" type="slidenum">
              <a:rPr lang="en-US" smtClean="0"/>
              <a:pPr/>
              <a:t>11</a:t>
            </a:fld>
            <a:endParaRPr lang="en-US" dirty="0"/>
          </a:p>
        </p:txBody>
      </p:sp>
    </p:spTree>
    <p:extLst>
      <p:ext uri="{BB962C8B-B14F-4D97-AF65-F5344CB8AC3E}">
        <p14:creationId xmlns:p14="http://schemas.microsoft.com/office/powerpoint/2010/main" val="38163392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38CBC59-D986-4354-90DF-5605A28FF0B7}"/>
              </a:ext>
            </a:extLst>
          </p:cNvPr>
          <p:cNvSpPr>
            <a:spLocks noGrp="1"/>
          </p:cNvSpPr>
          <p:nvPr>
            <p:ph idx="1"/>
          </p:nvPr>
        </p:nvSpPr>
        <p:spPr>
          <a:xfrm>
            <a:off x="609600" y="1371600"/>
            <a:ext cx="10972800" cy="4724400"/>
          </a:xfrm>
        </p:spPr>
        <p:txBody>
          <a:bodyPr/>
          <a:lstStyle/>
          <a:p>
            <a:pPr>
              <a:spcBef>
                <a:spcPts val="1000"/>
              </a:spcBef>
              <a:spcAft>
                <a:spcPts val="1000"/>
              </a:spcAft>
            </a:pPr>
            <a:r>
              <a:rPr lang="en-US" sz="3200" dirty="0"/>
              <a:t>An employer cannot discriminate against </a:t>
            </a:r>
            <a:r>
              <a:rPr lang="en-US" sz="3200" b="1" dirty="0"/>
              <a:t>qualified applicants and employees</a:t>
            </a:r>
            <a:r>
              <a:rPr lang="en-US" sz="3200" dirty="0"/>
              <a:t> on the basis of disability. </a:t>
            </a:r>
          </a:p>
          <a:p>
            <a:pPr>
              <a:spcBef>
                <a:spcPts val="1000"/>
              </a:spcBef>
              <a:spcAft>
                <a:spcPts val="1000"/>
              </a:spcAft>
            </a:pPr>
            <a:r>
              <a:rPr lang="en-US" sz="3200" dirty="0"/>
              <a:t>A </a:t>
            </a:r>
            <a:r>
              <a:rPr lang="en-US" sz="3200" b="1" i="1" dirty="0"/>
              <a:t>qualified applicant </a:t>
            </a:r>
            <a:r>
              <a:rPr lang="en-US" sz="3200" dirty="0"/>
              <a:t>is an individual who:</a:t>
            </a:r>
          </a:p>
          <a:p>
            <a:pPr marL="712788" lvl="1" indent="-457200">
              <a:spcBef>
                <a:spcPts val="1000"/>
              </a:spcBef>
              <a:spcAft>
                <a:spcPts val="1000"/>
              </a:spcAft>
              <a:buFont typeface="Arial" panose="020B0604020202020204" pitchFamily="34" charset="0"/>
              <a:buChar char="•"/>
            </a:pPr>
            <a:r>
              <a:rPr lang="en-US" sz="2800" dirty="0"/>
              <a:t>meets the skill, experience, education, and other job-related requirements of a position held or desired, and</a:t>
            </a:r>
          </a:p>
          <a:p>
            <a:pPr marL="712788" lvl="1" indent="-457200">
              <a:spcBef>
                <a:spcPts val="1000"/>
              </a:spcBef>
              <a:spcAft>
                <a:spcPts val="1000"/>
              </a:spcAft>
              <a:buFont typeface="Arial" panose="020B0604020202020204" pitchFamily="34" charset="0"/>
              <a:buChar char="•"/>
            </a:pPr>
            <a:r>
              <a:rPr lang="en-US" sz="2800" dirty="0"/>
              <a:t>with or without reasonable accommodation, can perform the essential functions of a job.</a:t>
            </a:r>
          </a:p>
        </p:txBody>
      </p:sp>
      <p:sp>
        <p:nvSpPr>
          <p:cNvPr id="4" name="Title 3">
            <a:extLst>
              <a:ext uri="{FF2B5EF4-FFF2-40B4-BE49-F238E27FC236}">
                <a16:creationId xmlns:a16="http://schemas.microsoft.com/office/drawing/2014/main" id="{FA2F7B08-C7FF-4BCC-AE0E-C774B793C58B}"/>
              </a:ext>
            </a:extLst>
          </p:cNvPr>
          <p:cNvSpPr>
            <a:spLocks noGrp="1"/>
          </p:cNvSpPr>
          <p:nvPr>
            <p:ph type="title"/>
          </p:nvPr>
        </p:nvSpPr>
        <p:spPr/>
        <p:txBody>
          <a:bodyPr anchor="ctr">
            <a:normAutofit/>
          </a:bodyPr>
          <a:lstStyle/>
          <a:p>
            <a:pPr algn="ctr"/>
            <a:r>
              <a:rPr lang="en-US" sz="4000" b="1" dirty="0"/>
              <a:t>ADA Title I</a:t>
            </a:r>
            <a:r>
              <a:rPr lang="en-US" dirty="0"/>
              <a:t> - </a:t>
            </a:r>
            <a:r>
              <a:rPr lang="en-US" sz="4000" b="1" dirty="0"/>
              <a:t>Qualified Applicant</a:t>
            </a:r>
          </a:p>
        </p:txBody>
      </p:sp>
      <p:sp>
        <p:nvSpPr>
          <p:cNvPr id="3" name="Slide Number Placeholder 2">
            <a:extLst>
              <a:ext uri="{FF2B5EF4-FFF2-40B4-BE49-F238E27FC236}">
                <a16:creationId xmlns:a16="http://schemas.microsoft.com/office/drawing/2014/main" id="{9B721B73-C72D-C740-AD86-3A63A9FC0E7A}"/>
              </a:ext>
            </a:extLst>
          </p:cNvPr>
          <p:cNvSpPr>
            <a:spLocks noGrp="1"/>
          </p:cNvSpPr>
          <p:nvPr>
            <p:ph type="sldNum" sz="quarter" idx="12"/>
          </p:nvPr>
        </p:nvSpPr>
        <p:spPr/>
        <p:txBody>
          <a:bodyPr/>
          <a:lstStyle/>
          <a:p>
            <a:fld id="{1585F92A-5ADF-405E-BA6B-15618F260B89}" type="slidenum">
              <a:rPr lang="en-US" smtClean="0"/>
              <a:pPr/>
              <a:t>12</a:t>
            </a:fld>
            <a:endParaRPr lang="en-US" dirty="0"/>
          </a:p>
        </p:txBody>
      </p:sp>
    </p:spTree>
    <p:extLst>
      <p:ext uri="{BB962C8B-B14F-4D97-AF65-F5344CB8AC3E}">
        <p14:creationId xmlns:p14="http://schemas.microsoft.com/office/powerpoint/2010/main" val="57880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ADA Title I – Employment Provisions</a:t>
            </a:r>
          </a:p>
        </p:txBody>
      </p:sp>
      <p:sp>
        <p:nvSpPr>
          <p:cNvPr id="6" name="Content Placeholder 5"/>
          <p:cNvSpPr>
            <a:spLocks noGrp="1"/>
          </p:cNvSpPr>
          <p:nvPr>
            <p:ph idx="1"/>
          </p:nvPr>
        </p:nvSpPr>
        <p:spPr>
          <a:xfrm>
            <a:off x="434715" y="1825625"/>
            <a:ext cx="10919085" cy="4351338"/>
          </a:xfrm>
        </p:spPr>
        <p:txBody>
          <a:bodyPr>
            <a:normAutofit fontScale="85000" lnSpcReduction="10000"/>
          </a:bodyPr>
          <a:lstStyle/>
          <a:p>
            <a:pPr>
              <a:lnSpc>
                <a:spcPct val="110000"/>
              </a:lnSpc>
              <a:spcBef>
                <a:spcPts val="1000"/>
              </a:spcBef>
              <a:spcAft>
                <a:spcPts val="1000"/>
              </a:spcAft>
            </a:pPr>
            <a:r>
              <a:rPr lang="en-US" sz="3600" dirty="0"/>
              <a:t>An employer cannot discriminate against </a:t>
            </a:r>
            <a:r>
              <a:rPr lang="en-US" sz="3600" b="1" i="1" dirty="0"/>
              <a:t>qualified</a:t>
            </a:r>
            <a:r>
              <a:rPr lang="en-US" sz="3600" dirty="0"/>
              <a:t> applicants and employees on the basis of disability. </a:t>
            </a:r>
          </a:p>
          <a:p>
            <a:pPr>
              <a:lnSpc>
                <a:spcPct val="110000"/>
              </a:lnSpc>
              <a:spcBef>
                <a:spcPts val="1000"/>
              </a:spcBef>
              <a:spcAft>
                <a:spcPts val="1000"/>
              </a:spcAft>
            </a:pPr>
            <a:r>
              <a:rPr lang="en-US" sz="3600" dirty="0"/>
              <a:t>A qualified applicant is an individual who meets the skill, experience, education, and other job-related requirements of a position held or desired, and who, with or without </a:t>
            </a:r>
            <a:r>
              <a:rPr lang="en-US" sz="3600" b="1" i="1" dirty="0"/>
              <a:t>reasonable accommodation</a:t>
            </a:r>
            <a:r>
              <a:rPr lang="en-US" sz="3600" dirty="0"/>
              <a:t>, can perform the </a:t>
            </a:r>
            <a:r>
              <a:rPr lang="en-US" sz="3600" b="1" i="1" dirty="0"/>
              <a:t>essential functions of a job</a:t>
            </a:r>
            <a:r>
              <a:rPr lang="en-US" sz="3600" dirty="0"/>
              <a:t>.</a:t>
            </a:r>
          </a:p>
        </p:txBody>
      </p:sp>
      <p:sp>
        <p:nvSpPr>
          <p:cNvPr id="8" name="Footer Placeholder 3"/>
          <p:cNvSpPr txBox="1">
            <a:spLocks/>
          </p:cNvSpPr>
          <p:nvPr/>
        </p:nvSpPr>
        <p:spPr>
          <a:xfrm>
            <a:off x="4648200" y="635635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Slide Number Placeholder 2">
            <a:extLst>
              <a:ext uri="{FF2B5EF4-FFF2-40B4-BE49-F238E27FC236}">
                <a16:creationId xmlns:a16="http://schemas.microsoft.com/office/drawing/2014/main" id="{D41C7D53-FCDC-1B4D-B2F2-C6905864B308}"/>
              </a:ext>
            </a:extLst>
          </p:cNvPr>
          <p:cNvSpPr>
            <a:spLocks noGrp="1"/>
          </p:cNvSpPr>
          <p:nvPr>
            <p:ph type="sldNum" sz="quarter" idx="12"/>
          </p:nvPr>
        </p:nvSpPr>
        <p:spPr/>
        <p:txBody>
          <a:bodyPr/>
          <a:lstStyle/>
          <a:p>
            <a:fld id="{1585F92A-5ADF-405E-BA6B-15618F260B89}" type="slidenum">
              <a:rPr lang="en-US" smtClean="0"/>
              <a:pPr/>
              <a:t>13</a:t>
            </a:fld>
            <a:endParaRPr lang="en-US" dirty="0"/>
          </a:p>
        </p:txBody>
      </p:sp>
    </p:spTree>
    <p:extLst>
      <p:ext uri="{BB962C8B-B14F-4D97-AF65-F5344CB8AC3E}">
        <p14:creationId xmlns:p14="http://schemas.microsoft.com/office/powerpoint/2010/main" val="2590718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Essential Job Functions</a:t>
            </a:r>
          </a:p>
        </p:txBody>
      </p:sp>
      <p:sp>
        <p:nvSpPr>
          <p:cNvPr id="3" name="Content Placeholder 2"/>
          <p:cNvSpPr>
            <a:spLocks noGrp="1"/>
          </p:cNvSpPr>
          <p:nvPr>
            <p:ph idx="1"/>
          </p:nvPr>
        </p:nvSpPr>
        <p:spPr>
          <a:xfrm>
            <a:off x="524656" y="1600200"/>
            <a:ext cx="11032760" cy="4664272"/>
          </a:xfrm>
        </p:spPr>
        <p:txBody>
          <a:bodyPr/>
          <a:lstStyle/>
          <a:p>
            <a:pPr>
              <a:spcBef>
                <a:spcPts val="1000"/>
              </a:spcBef>
              <a:spcAft>
                <a:spcPts val="1000"/>
              </a:spcAft>
            </a:pPr>
            <a:r>
              <a:rPr lang="en-US" sz="3200" dirty="0"/>
              <a:t>The </a:t>
            </a:r>
            <a:r>
              <a:rPr lang="en-US" sz="3200" b="1" dirty="0"/>
              <a:t>reason the job exists</a:t>
            </a:r>
            <a:r>
              <a:rPr lang="en-US" sz="3200" dirty="0"/>
              <a:t> is to perform that function. </a:t>
            </a:r>
          </a:p>
          <a:p>
            <a:pPr lvl="1">
              <a:spcBef>
                <a:spcPts val="1000"/>
              </a:spcBef>
              <a:spcAft>
                <a:spcPts val="1000"/>
              </a:spcAft>
            </a:pPr>
            <a:r>
              <a:rPr lang="en-US" dirty="0"/>
              <a:t>For example, an essential function of a pilot is to fly planes.</a:t>
            </a:r>
          </a:p>
          <a:p>
            <a:pPr>
              <a:spcBef>
                <a:spcPts val="1000"/>
              </a:spcBef>
              <a:spcAft>
                <a:spcPts val="1000"/>
              </a:spcAft>
            </a:pPr>
            <a:r>
              <a:rPr lang="en-US" sz="3200" dirty="0"/>
              <a:t>Only a </a:t>
            </a:r>
            <a:r>
              <a:rPr lang="en-US" sz="3200" b="1" dirty="0"/>
              <a:t>few employees can perform the function</a:t>
            </a:r>
            <a:r>
              <a:rPr lang="en-US" sz="3200" dirty="0"/>
              <a:t>.</a:t>
            </a:r>
          </a:p>
          <a:p>
            <a:pPr>
              <a:spcBef>
                <a:spcPts val="1000"/>
              </a:spcBef>
              <a:spcAft>
                <a:spcPts val="1000"/>
              </a:spcAft>
            </a:pPr>
            <a:r>
              <a:rPr lang="en-US" sz="3200" dirty="0"/>
              <a:t>The function is so </a:t>
            </a:r>
            <a:r>
              <a:rPr lang="en-US" sz="3200" b="1" dirty="0"/>
              <a:t>highly specialized</a:t>
            </a:r>
            <a:r>
              <a:rPr lang="en-US" sz="3200" dirty="0"/>
              <a:t> that the employer hires people into the position specifically because of their expertise in performing that function.</a:t>
            </a:r>
          </a:p>
          <a:p>
            <a:pPr marL="457200" lvl="1" indent="0">
              <a:buNone/>
            </a:pPr>
            <a:endParaRPr lang="en-US" u="sng" dirty="0"/>
          </a:p>
        </p:txBody>
      </p:sp>
      <p:sp>
        <p:nvSpPr>
          <p:cNvPr id="5" name="Slide Number Placeholder 4">
            <a:extLst>
              <a:ext uri="{FF2B5EF4-FFF2-40B4-BE49-F238E27FC236}">
                <a16:creationId xmlns:a16="http://schemas.microsoft.com/office/drawing/2014/main" id="{EF69FDC5-BE19-8248-9EDA-A9E4E179ABBB}"/>
              </a:ext>
            </a:extLst>
          </p:cNvPr>
          <p:cNvSpPr>
            <a:spLocks noGrp="1"/>
          </p:cNvSpPr>
          <p:nvPr>
            <p:ph type="sldNum" sz="quarter" idx="12"/>
          </p:nvPr>
        </p:nvSpPr>
        <p:spPr/>
        <p:txBody>
          <a:bodyPr/>
          <a:lstStyle/>
          <a:p>
            <a:fld id="{1585F92A-5ADF-405E-BA6B-15618F260B89}" type="slidenum">
              <a:rPr lang="en-US" smtClean="0"/>
              <a:pPr/>
              <a:t>14</a:t>
            </a:fld>
            <a:endParaRPr lang="en-US" dirty="0"/>
          </a:p>
        </p:txBody>
      </p:sp>
    </p:spTree>
    <p:extLst>
      <p:ext uri="{BB962C8B-B14F-4D97-AF65-F5344CB8AC3E}">
        <p14:creationId xmlns:p14="http://schemas.microsoft.com/office/powerpoint/2010/main" val="15261486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81600" y="1600200"/>
            <a:ext cx="6705600" cy="4800600"/>
          </a:xfrm>
        </p:spPr>
        <p:txBody>
          <a:bodyPr>
            <a:normAutofit lnSpcReduction="10000"/>
          </a:bodyPr>
          <a:lstStyle/>
          <a:p>
            <a:pPr lvl="1"/>
            <a:endParaRPr lang="en-US" u="sng" dirty="0"/>
          </a:p>
          <a:p>
            <a:pPr>
              <a:spcBef>
                <a:spcPts val="1000"/>
              </a:spcBef>
              <a:spcAft>
                <a:spcPts val="1000"/>
              </a:spcAft>
            </a:pPr>
            <a:r>
              <a:rPr lang="en-US" sz="3800" dirty="0"/>
              <a:t>A </a:t>
            </a:r>
            <a:r>
              <a:rPr lang="en-US" sz="3800" b="1" dirty="0"/>
              <a:t>reasonable accommodation </a:t>
            </a:r>
            <a:r>
              <a:rPr lang="en-US" sz="3800" dirty="0"/>
              <a:t>is: </a:t>
            </a:r>
          </a:p>
          <a:p>
            <a:pPr lvl="1">
              <a:spcBef>
                <a:spcPts val="1000"/>
              </a:spcBef>
              <a:spcAft>
                <a:spcPts val="1000"/>
              </a:spcAft>
            </a:pPr>
            <a:r>
              <a:rPr lang="en-US" sz="3400" dirty="0"/>
              <a:t>any </a:t>
            </a:r>
            <a:r>
              <a:rPr lang="en-US" sz="3400" b="1" dirty="0"/>
              <a:t>change in the work environment or how things are usually done</a:t>
            </a:r>
            <a:r>
              <a:rPr lang="en-US" sz="3400" dirty="0"/>
              <a:t> that results in </a:t>
            </a:r>
            <a:r>
              <a:rPr lang="en-US" sz="3400" b="1" i="1" dirty="0"/>
              <a:t>equal employment opportunity</a:t>
            </a:r>
            <a:r>
              <a:rPr lang="en-US" sz="3400" dirty="0"/>
              <a:t> for an individual with a disability.</a:t>
            </a:r>
          </a:p>
        </p:txBody>
      </p:sp>
      <p:sp>
        <p:nvSpPr>
          <p:cNvPr id="2" name="Title 1"/>
          <p:cNvSpPr>
            <a:spLocks noGrp="1"/>
          </p:cNvSpPr>
          <p:nvPr>
            <p:ph type="title"/>
          </p:nvPr>
        </p:nvSpPr>
        <p:spPr/>
        <p:txBody>
          <a:bodyPr>
            <a:normAutofit fontScale="90000"/>
          </a:bodyPr>
          <a:lstStyle/>
          <a:p>
            <a:pPr algn="ctr"/>
            <a:r>
              <a:rPr lang="en-US" dirty="0"/>
              <a:t>Defining Reasonable Accommodation</a:t>
            </a:r>
            <a:br>
              <a:rPr lang="en-US" dirty="0"/>
            </a:br>
            <a:r>
              <a:rPr lang="en-US" dirty="0"/>
              <a:t>An Important Part of the ADA</a:t>
            </a:r>
          </a:p>
        </p:txBody>
      </p:sp>
      <p:pic>
        <p:nvPicPr>
          <p:cNvPr id="5" name="Picture 4" descr="Street Sign with the word &quot;accommodation.&quot; Blue sky and clouds int the background." title="Accommodation">
            <a:extLst>
              <a:ext uri="{FF2B5EF4-FFF2-40B4-BE49-F238E27FC236}">
                <a16:creationId xmlns:a16="http://schemas.microsoft.com/office/drawing/2014/main" id="{9D62A8C4-2B57-2C40-912D-95DDEE14723A}"/>
              </a:ext>
            </a:extLst>
          </p:cNvPr>
          <p:cNvPicPr>
            <a:picLocks noChangeAspect="1"/>
          </p:cNvPicPr>
          <p:nvPr/>
        </p:nvPicPr>
        <p:blipFill>
          <a:blip r:embed="rId3"/>
          <a:stretch>
            <a:fillRect/>
          </a:stretch>
        </p:blipFill>
        <p:spPr>
          <a:xfrm>
            <a:off x="457200" y="2590800"/>
            <a:ext cx="4006224" cy="2667000"/>
          </a:xfrm>
          <a:prstGeom prst="rect">
            <a:avLst/>
          </a:prstGeom>
        </p:spPr>
      </p:pic>
      <p:sp>
        <p:nvSpPr>
          <p:cNvPr id="7" name="Slide Number Placeholder 6">
            <a:extLst>
              <a:ext uri="{FF2B5EF4-FFF2-40B4-BE49-F238E27FC236}">
                <a16:creationId xmlns:a16="http://schemas.microsoft.com/office/drawing/2014/main" id="{13FD960A-1D98-BB4B-AB9D-3DDBD5C9D887}"/>
              </a:ext>
            </a:extLst>
          </p:cNvPr>
          <p:cNvSpPr>
            <a:spLocks noGrp="1"/>
          </p:cNvSpPr>
          <p:nvPr>
            <p:ph type="sldNum" sz="quarter" idx="12"/>
          </p:nvPr>
        </p:nvSpPr>
        <p:spPr/>
        <p:txBody>
          <a:bodyPr/>
          <a:lstStyle/>
          <a:p>
            <a:fld id="{1585F92A-5ADF-405E-BA6B-15618F260B89}" type="slidenum">
              <a:rPr lang="en-US" smtClean="0"/>
              <a:pPr/>
              <a:t>15</a:t>
            </a:fld>
            <a:endParaRPr lang="en-US" dirty="0"/>
          </a:p>
        </p:txBody>
      </p:sp>
    </p:spTree>
    <p:extLst>
      <p:ext uri="{BB962C8B-B14F-4D97-AF65-F5344CB8AC3E}">
        <p14:creationId xmlns:p14="http://schemas.microsoft.com/office/powerpoint/2010/main" val="1417838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Making a Reasonable Accommodation</a:t>
            </a:r>
          </a:p>
        </p:txBody>
      </p:sp>
      <p:sp>
        <p:nvSpPr>
          <p:cNvPr id="3" name="Content Placeholder 2"/>
          <p:cNvSpPr>
            <a:spLocks noGrp="1"/>
          </p:cNvSpPr>
          <p:nvPr>
            <p:ph idx="1"/>
          </p:nvPr>
        </p:nvSpPr>
        <p:spPr>
          <a:xfrm>
            <a:off x="494675" y="1600200"/>
            <a:ext cx="10859125" cy="4664272"/>
          </a:xfrm>
        </p:spPr>
        <p:txBody>
          <a:bodyPr>
            <a:normAutofit/>
          </a:bodyPr>
          <a:lstStyle/>
          <a:p>
            <a:pPr marL="109537" indent="0">
              <a:buNone/>
            </a:pPr>
            <a:r>
              <a:rPr lang="en-US" sz="3800" dirty="0"/>
              <a:t>An employer must make a reasonable accommodation to the:</a:t>
            </a:r>
          </a:p>
          <a:p>
            <a:r>
              <a:rPr lang="en-US" sz="3400" b="1" i="1" dirty="0"/>
              <a:t>known</a:t>
            </a:r>
            <a:r>
              <a:rPr lang="en-US" sz="3400" dirty="0"/>
              <a:t> physical or mental limitations of a person with a disability </a:t>
            </a:r>
          </a:p>
          <a:p>
            <a:r>
              <a:rPr lang="en-US" sz="3400" dirty="0"/>
              <a:t>unless it can show that the accommodation would cause an undue hardship on the operation of the business.</a:t>
            </a:r>
          </a:p>
          <a:p>
            <a:endParaRPr lang="en-US" dirty="0"/>
          </a:p>
        </p:txBody>
      </p:sp>
      <p:sp>
        <p:nvSpPr>
          <p:cNvPr id="5" name="Slide Number Placeholder 4">
            <a:extLst>
              <a:ext uri="{FF2B5EF4-FFF2-40B4-BE49-F238E27FC236}">
                <a16:creationId xmlns:a16="http://schemas.microsoft.com/office/drawing/2014/main" id="{98EA904D-3232-9E46-925F-2DCE0F4E9916}"/>
              </a:ext>
            </a:extLst>
          </p:cNvPr>
          <p:cNvSpPr>
            <a:spLocks noGrp="1"/>
          </p:cNvSpPr>
          <p:nvPr>
            <p:ph type="sldNum" sz="quarter" idx="12"/>
          </p:nvPr>
        </p:nvSpPr>
        <p:spPr/>
        <p:txBody>
          <a:bodyPr/>
          <a:lstStyle/>
          <a:p>
            <a:fld id="{1585F92A-5ADF-405E-BA6B-15618F260B89}" type="slidenum">
              <a:rPr lang="en-US" smtClean="0"/>
              <a:pPr/>
              <a:t>16</a:t>
            </a:fld>
            <a:endParaRPr lang="en-US" dirty="0"/>
          </a:p>
        </p:txBody>
      </p:sp>
    </p:spTree>
    <p:extLst>
      <p:ext uri="{BB962C8B-B14F-4D97-AF65-F5344CB8AC3E}">
        <p14:creationId xmlns:p14="http://schemas.microsoft.com/office/powerpoint/2010/main" val="25452837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Reasonable Accommodations</a:t>
            </a:r>
            <a:br>
              <a:rPr lang="en-US" dirty="0"/>
            </a:br>
            <a:r>
              <a:rPr lang="en-US" dirty="0"/>
              <a:t>Things to Remember</a:t>
            </a:r>
          </a:p>
        </p:txBody>
      </p:sp>
      <p:sp>
        <p:nvSpPr>
          <p:cNvPr id="3" name="Content Placeholder 2"/>
          <p:cNvSpPr>
            <a:spLocks noGrp="1"/>
          </p:cNvSpPr>
          <p:nvPr>
            <p:ph idx="1"/>
          </p:nvPr>
        </p:nvSpPr>
        <p:spPr>
          <a:xfrm>
            <a:off x="599606" y="1600200"/>
            <a:ext cx="9382593" cy="4800600"/>
          </a:xfrm>
        </p:spPr>
        <p:txBody>
          <a:bodyPr>
            <a:normAutofit fontScale="92500" lnSpcReduction="10000"/>
          </a:bodyPr>
          <a:lstStyle/>
          <a:p>
            <a:pPr>
              <a:spcBef>
                <a:spcPts val="1000"/>
              </a:spcBef>
              <a:spcAft>
                <a:spcPts val="1000"/>
              </a:spcAft>
            </a:pPr>
            <a:r>
              <a:rPr lang="en-US" sz="3200" b="1" dirty="0"/>
              <a:t>Presence of a disability </a:t>
            </a:r>
            <a:r>
              <a:rPr lang="en-US" sz="3200" dirty="0"/>
              <a:t>does not result in a automatic need for a reasonable accommodation.  </a:t>
            </a:r>
          </a:p>
          <a:p>
            <a:pPr>
              <a:spcBef>
                <a:spcPts val="1000"/>
              </a:spcBef>
              <a:spcAft>
                <a:spcPts val="1000"/>
              </a:spcAft>
            </a:pPr>
            <a:r>
              <a:rPr lang="en-US" sz="3200" dirty="0"/>
              <a:t>It is the responsibility of the applicant or employee with a disability is to </a:t>
            </a:r>
            <a:r>
              <a:rPr lang="en-US" sz="3200" b="1" i="1" u="sng" dirty="0"/>
              <a:t>disclose</a:t>
            </a:r>
            <a:r>
              <a:rPr lang="en-US" sz="3200" dirty="0"/>
              <a:t> his/her need for accommodation.</a:t>
            </a:r>
          </a:p>
          <a:p>
            <a:pPr>
              <a:spcBef>
                <a:spcPts val="1000"/>
              </a:spcBef>
              <a:spcAft>
                <a:spcPts val="1000"/>
              </a:spcAft>
            </a:pPr>
            <a:r>
              <a:rPr lang="en-US" sz="3200" dirty="0"/>
              <a:t>Reasonable accommodations are </a:t>
            </a:r>
            <a:r>
              <a:rPr lang="en-US" sz="3200" b="1" dirty="0"/>
              <a:t>time-limited</a:t>
            </a:r>
            <a:r>
              <a:rPr lang="en-US" sz="3200" dirty="0"/>
              <a:t>.</a:t>
            </a:r>
          </a:p>
          <a:p>
            <a:pPr>
              <a:spcBef>
                <a:spcPts val="1000"/>
              </a:spcBef>
              <a:spcAft>
                <a:spcPts val="1000"/>
              </a:spcAft>
            </a:pPr>
            <a:r>
              <a:rPr lang="en-US" sz="3200" dirty="0"/>
              <a:t>Employers may ask for </a:t>
            </a:r>
            <a:r>
              <a:rPr lang="en-US" sz="3200" b="1" dirty="0"/>
              <a:t>documentation</a:t>
            </a:r>
            <a:r>
              <a:rPr lang="en-US" sz="3200" dirty="0"/>
              <a:t> of a continuing disability.</a:t>
            </a:r>
          </a:p>
        </p:txBody>
      </p:sp>
      <p:pic>
        <p:nvPicPr>
          <p:cNvPr id="4" name="Picture 3" descr="Picture of person's hand with index finger pointed up with a red ribbon tied around it." title="Remember">
            <a:extLst>
              <a:ext uri="{FF2B5EF4-FFF2-40B4-BE49-F238E27FC236}">
                <a16:creationId xmlns:a16="http://schemas.microsoft.com/office/drawing/2014/main" id="{59563E79-7BBC-9041-AA6B-BCA76EFA3F0D}"/>
              </a:ext>
            </a:extLst>
          </p:cNvPr>
          <p:cNvPicPr>
            <a:picLocks noChangeAspect="1"/>
          </p:cNvPicPr>
          <p:nvPr/>
        </p:nvPicPr>
        <p:blipFill>
          <a:blip r:embed="rId3"/>
          <a:stretch>
            <a:fillRect/>
          </a:stretch>
        </p:blipFill>
        <p:spPr>
          <a:xfrm>
            <a:off x="9906000" y="1143000"/>
            <a:ext cx="1474893" cy="2476500"/>
          </a:xfrm>
          <a:prstGeom prst="rect">
            <a:avLst/>
          </a:prstGeom>
        </p:spPr>
      </p:pic>
      <p:sp>
        <p:nvSpPr>
          <p:cNvPr id="6" name="Slide Number Placeholder 5">
            <a:extLst>
              <a:ext uri="{FF2B5EF4-FFF2-40B4-BE49-F238E27FC236}">
                <a16:creationId xmlns:a16="http://schemas.microsoft.com/office/drawing/2014/main" id="{C0E0C229-C485-5848-8FFB-BE22D5353DD1}"/>
              </a:ext>
            </a:extLst>
          </p:cNvPr>
          <p:cNvSpPr>
            <a:spLocks noGrp="1"/>
          </p:cNvSpPr>
          <p:nvPr>
            <p:ph type="sldNum" sz="quarter" idx="12"/>
          </p:nvPr>
        </p:nvSpPr>
        <p:spPr/>
        <p:txBody>
          <a:bodyPr/>
          <a:lstStyle/>
          <a:p>
            <a:fld id="{1585F92A-5ADF-405E-BA6B-15618F260B89}" type="slidenum">
              <a:rPr lang="en-US" smtClean="0"/>
              <a:pPr/>
              <a:t>17</a:t>
            </a:fld>
            <a:endParaRPr lang="en-US" dirty="0"/>
          </a:p>
        </p:txBody>
      </p:sp>
    </p:spTree>
    <p:extLst>
      <p:ext uri="{BB962C8B-B14F-4D97-AF65-F5344CB8AC3E}">
        <p14:creationId xmlns:p14="http://schemas.microsoft.com/office/powerpoint/2010/main" val="2289172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57400" y="304800"/>
            <a:ext cx="8534400" cy="2971800"/>
          </a:xfrm>
        </p:spPr>
        <p:txBody>
          <a:bodyPr anchor="ctr">
            <a:normAutofit/>
          </a:bodyPr>
          <a:lstStyle/>
          <a:p>
            <a:pPr algn="ctr"/>
            <a:r>
              <a:rPr lang="en-US" dirty="0"/>
              <a:t>Disclosure Decisions</a:t>
            </a:r>
            <a:br>
              <a:rPr lang="en-US" dirty="0"/>
            </a:br>
            <a:r>
              <a:rPr lang="en-US" dirty="0"/>
              <a:t>The Five “Ws” and “H” - Unscrambled</a:t>
            </a:r>
          </a:p>
        </p:txBody>
      </p:sp>
      <p:sp>
        <p:nvSpPr>
          <p:cNvPr id="2" name="Slide Number Placeholder 1"/>
          <p:cNvSpPr>
            <a:spLocks noGrp="1"/>
          </p:cNvSpPr>
          <p:nvPr>
            <p:ph type="sldNum" sz="quarter" idx="12"/>
          </p:nvPr>
        </p:nvSpPr>
        <p:spPr/>
        <p:txBody>
          <a:bodyPr/>
          <a:lstStyle/>
          <a:p>
            <a:fld id="{5D070C15-CD4F-45AD-A160-F4D49C727C22}" type="slidenum">
              <a:rPr lang="en-US" smtClean="0"/>
              <a:pPr/>
              <a:t>18</a:t>
            </a:fld>
            <a:endParaRPr lang="en-US" dirty="0"/>
          </a:p>
        </p:txBody>
      </p:sp>
      <p:pic>
        <p:nvPicPr>
          <p:cNvPr id="4" name="Picture 3" descr="The words who, what, when, where, why, and how are repeated multiple timess in a word cloud. Words are yellow on black backgound." title="Word Cloud - Scrambled">
            <a:extLst>
              <a:ext uri="{FF2B5EF4-FFF2-40B4-BE49-F238E27FC236}">
                <a16:creationId xmlns:a16="http://schemas.microsoft.com/office/drawing/2014/main" id="{E85DF4EF-4F14-D347-86BA-C28C2545D22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rot="5400000">
            <a:off x="4656667" y="2506133"/>
            <a:ext cx="2878666" cy="4724400"/>
          </a:xfrm>
          <a:prstGeom prst="rect">
            <a:avLst/>
          </a:prstGeom>
        </p:spPr>
      </p:pic>
    </p:spTree>
    <p:extLst>
      <p:ext uri="{BB962C8B-B14F-4D97-AF65-F5344CB8AC3E}">
        <p14:creationId xmlns:p14="http://schemas.microsoft.com/office/powerpoint/2010/main" val="19331688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What is Disclosure?</a:t>
            </a:r>
          </a:p>
        </p:txBody>
      </p:sp>
      <p:sp>
        <p:nvSpPr>
          <p:cNvPr id="3" name="Content Placeholder 2"/>
          <p:cNvSpPr>
            <a:spLocks noGrp="1"/>
          </p:cNvSpPr>
          <p:nvPr>
            <p:ph idx="1"/>
          </p:nvPr>
        </p:nvSpPr>
        <p:spPr>
          <a:xfrm>
            <a:off x="381000" y="1524001"/>
            <a:ext cx="11658600" cy="4648200"/>
          </a:xfrm>
        </p:spPr>
        <p:txBody>
          <a:bodyPr>
            <a:normAutofit/>
          </a:bodyPr>
          <a:lstStyle/>
          <a:p>
            <a:pPr marL="0" indent="0">
              <a:spcBef>
                <a:spcPts val="1000"/>
              </a:spcBef>
              <a:spcAft>
                <a:spcPts val="1000"/>
              </a:spcAft>
              <a:buNone/>
            </a:pPr>
            <a:r>
              <a:rPr lang="en-US" sz="3600" b="1" dirty="0"/>
              <a:t>Disclosure is:</a:t>
            </a:r>
            <a:endParaRPr lang="en-US" sz="3600" dirty="0"/>
          </a:p>
          <a:p>
            <a:pPr marL="457200" indent="-457200">
              <a:spcBef>
                <a:spcPts val="1000"/>
              </a:spcBef>
              <a:spcAft>
                <a:spcPts val="1000"/>
              </a:spcAft>
            </a:pPr>
            <a:r>
              <a:rPr lang="en-US" sz="3200" b="1" i="1" dirty="0"/>
              <a:t>voluntarily</a:t>
            </a:r>
            <a:r>
              <a:rPr lang="en-US" sz="3200" dirty="0"/>
              <a:t> </a:t>
            </a:r>
            <a:r>
              <a:rPr lang="en-US" sz="3200" b="1" i="1" dirty="0"/>
              <a:t>sharing information </a:t>
            </a:r>
            <a:r>
              <a:rPr lang="en-US" sz="3200" dirty="0"/>
              <a:t>about a disability with an employer</a:t>
            </a:r>
          </a:p>
          <a:p>
            <a:pPr marL="457200" indent="-457200">
              <a:spcBef>
                <a:spcPts val="1000"/>
              </a:spcBef>
              <a:spcAft>
                <a:spcPts val="1000"/>
              </a:spcAft>
            </a:pPr>
            <a:r>
              <a:rPr lang="en-US" sz="3200" dirty="0"/>
              <a:t>a </a:t>
            </a:r>
            <a:r>
              <a:rPr lang="en-US" sz="3200" b="1" i="1" dirty="0"/>
              <a:t>personal decision</a:t>
            </a:r>
            <a:r>
              <a:rPr lang="en-US" sz="3200" dirty="0"/>
              <a:t> that each individual must make based upon his/her needs.</a:t>
            </a:r>
          </a:p>
          <a:p>
            <a:pPr marL="457200" indent="-457200">
              <a:spcBef>
                <a:spcPts val="1000"/>
              </a:spcBef>
              <a:spcAft>
                <a:spcPts val="1000"/>
              </a:spcAft>
            </a:pPr>
            <a:r>
              <a:rPr lang="en-US" sz="3200" b="1" dirty="0"/>
              <a:t>protected</a:t>
            </a:r>
            <a:r>
              <a:rPr lang="en-US" sz="3200" dirty="0"/>
              <a:t> under the ADA.</a:t>
            </a:r>
          </a:p>
          <a:p>
            <a:pPr marL="457200" indent="-457200"/>
            <a:endParaRPr lang="en-US" sz="3600" dirty="0"/>
          </a:p>
        </p:txBody>
      </p:sp>
      <p:sp>
        <p:nvSpPr>
          <p:cNvPr id="4" name="Slide Number Placeholder 3"/>
          <p:cNvSpPr>
            <a:spLocks noGrp="1"/>
          </p:cNvSpPr>
          <p:nvPr>
            <p:ph type="sldNum" sz="quarter" idx="12"/>
          </p:nvPr>
        </p:nvSpPr>
        <p:spPr/>
        <p:txBody>
          <a:bodyPr/>
          <a:lstStyle/>
          <a:p>
            <a:fld id="{5D070C15-CD4F-45AD-A160-F4D49C727C22}" type="slidenum">
              <a:rPr lang="en-US" smtClean="0"/>
              <a:pPr/>
              <a:t>19</a:t>
            </a:fld>
            <a:endParaRPr lang="en-US" dirty="0"/>
          </a:p>
        </p:txBody>
      </p:sp>
    </p:spTree>
    <p:extLst>
      <p:ext uri="{BB962C8B-B14F-4D97-AF65-F5344CB8AC3E}">
        <p14:creationId xmlns:p14="http://schemas.microsoft.com/office/powerpoint/2010/main" val="3623341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idx="1"/>
          </p:nvPr>
        </p:nvSpPr>
        <p:spPr>
          <a:xfrm>
            <a:off x="381000" y="1828801"/>
            <a:ext cx="11116456" cy="3657599"/>
          </a:xfrm>
        </p:spPr>
        <p:txBody>
          <a:bodyPr>
            <a:normAutofit/>
          </a:bodyPr>
          <a:lstStyle/>
          <a:p>
            <a:pPr marL="0" indent="0">
              <a:buNone/>
            </a:pPr>
            <a:r>
              <a:rPr lang="en-US" altLang="en-US" sz="3200" b="1" dirty="0"/>
              <a:t>Pam Williamson</a:t>
            </a:r>
          </a:p>
          <a:p>
            <a:pPr marL="0" indent="0">
              <a:buNone/>
            </a:pPr>
            <a:r>
              <a:rPr lang="en-US" altLang="en-US" sz="3200" dirty="0"/>
              <a:t>Assistant Director, Southeast ADA Center </a:t>
            </a:r>
            <a:br>
              <a:rPr lang="en-US" altLang="en-US" sz="3200" dirty="0"/>
            </a:br>
            <a:r>
              <a:rPr lang="en-US" altLang="en-US" sz="3200" dirty="0"/>
              <a:t>A Project of Burton Blatt Institute at Syracuse University</a:t>
            </a:r>
          </a:p>
          <a:p>
            <a:pPr marL="0" indent="0">
              <a:buNone/>
            </a:pPr>
            <a:endParaRPr lang="en-US" altLang="en-US" sz="3200" dirty="0"/>
          </a:p>
          <a:p>
            <a:pPr marL="0" indent="0">
              <a:buNone/>
            </a:pPr>
            <a:r>
              <a:rPr lang="en-US" altLang="en-US" sz="3200" dirty="0"/>
              <a:t>Member, APSE National, Georgia APSE, and </a:t>
            </a:r>
            <a:r>
              <a:rPr lang="en-US" sz="3200" dirty="0"/>
              <a:t>Georgia APSE Board of Directors</a:t>
            </a:r>
            <a:endParaRPr lang="en-US" altLang="en-US" sz="3200" dirty="0"/>
          </a:p>
        </p:txBody>
      </p:sp>
      <p:sp>
        <p:nvSpPr>
          <p:cNvPr id="3" name="Title 2"/>
          <p:cNvSpPr>
            <a:spLocks noGrp="1"/>
          </p:cNvSpPr>
          <p:nvPr>
            <p:ph type="title"/>
          </p:nvPr>
        </p:nvSpPr>
        <p:spPr/>
        <p:txBody>
          <a:bodyPr/>
          <a:lstStyle/>
          <a:p>
            <a:pPr algn="ctr"/>
            <a:r>
              <a:rPr lang="en-US" dirty="0"/>
              <a:t>Presenter</a:t>
            </a:r>
          </a:p>
        </p:txBody>
      </p:sp>
      <p:sp>
        <p:nvSpPr>
          <p:cNvPr id="4" name="TextBox 3"/>
          <p:cNvSpPr txBox="1"/>
          <p:nvPr/>
        </p:nvSpPr>
        <p:spPr>
          <a:xfrm>
            <a:off x="7858274" y="5486400"/>
            <a:ext cx="2352526" cy="369332"/>
          </a:xfrm>
          <a:prstGeom prst="rect">
            <a:avLst/>
          </a:prstGeom>
          <a:noFill/>
        </p:spPr>
        <p:txBody>
          <a:bodyPr wrap="square" rtlCol="0">
            <a:spAutoFit/>
          </a:bodyPr>
          <a:lstStyle/>
          <a:p>
            <a:pPr algn="ctr"/>
            <a:endParaRPr lang="en-US" b="1" dirty="0"/>
          </a:p>
        </p:txBody>
      </p:sp>
      <p:sp>
        <p:nvSpPr>
          <p:cNvPr id="5" name="Slide Number Placeholder 4">
            <a:extLst>
              <a:ext uri="{FF2B5EF4-FFF2-40B4-BE49-F238E27FC236}">
                <a16:creationId xmlns:a16="http://schemas.microsoft.com/office/drawing/2014/main" id="{660FD4BC-D570-0E40-8547-456C7939B8A6}"/>
              </a:ext>
            </a:extLst>
          </p:cNvPr>
          <p:cNvSpPr>
            <a:spLocks noGrp="1"/>
          </p:cNvSpPr>
          <p:nvPr>
            <p:ph type="sldNum" sz="quarter" idx="12"/>
          </p:nvPr>
        </p:nvSpPr>
        <p:spPr/>
        <p:txBody>
          <a:bodyPr/>
          <a:lstStyle/>
          <a:p>
            <a:fld id="{1585F92A-5ADF-405E-BA6B-15618F260B89}" type="slidenum">
              <a:rPr lang="en-US" smtClean="0"/>
              <a:pPr/>
              <a:t>2</a:t>
            </a:fld>
            <a:endParaRPr lang="en-US" dirty="0"/>
          </a:p>
        </p:txBody>
      </p:sp>
    </p:spTree>
    <p:extLst>
      <p:ext uri="{BB962C8B-B14F-4D97-AF65-F5344CB8AC3E}">
        <p14:creationId xmlns:p14="http://schemas.microsoft.com/office/powerpoint/2010/main" val="2773655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Disclosure vs. Self-Identification</a:t>
            </a:r>
          </a:p>
        </p:txBody>
      </p:sp>
      <p:sp>
        <p:nvSpPr>
          <p:cNvPr id="3" name="Content Placeholder 2"/>
          <p:cNvSpPr>
            <a:spLocks noGrp="1"/>
          </p:cNvSpPr>
          <p:nvPr>
            <p:ph idx="1"/>
          </p:nvPr>
        </p:nvSpPr>
        <p:spPr/>
        <p:txBody>
          <a:bodyPr>
            <a:normAutofit/>
          </a:bodyPr>
          <a:lstStyle/>
          <a:p>
            <a:r>
              <a:rPr lang="en-US" sz="3200" b="1" dirty="0"/>
              <a:t>Disclosure</a:t>
            </a:r>
          </a:p>
          <a:p>
            <a:pPr lvl="1"/>
            <a:r>
              <a:rPr lang="en-US" sz="2800" b="1" u="sng" dirty="0"/>
              <a:t>voluntarily</a:t>
            </a:r>
            <a:r>
              <a:rPr lang="en-US" sz="2800" dirty="0"/>
              <a:t> sharing information about a disability. Disclosure is protected under ADA.</a:t>
            </a:r>
          </a:p>
          <a:p>
            <a:pPr marL="109537" indent="0">
              <a:buNone/>
            </a:pPr>
            <a:endParaRPr lang="en-US" sz="3200" b="1" dirty="0"/>
          </a:p>
          <a:p>
            <a:r>
              <a:rPr lang="en-US" sz="3200" b="1" dirty="0"/>
              <a:t>Self-identification</a:t>
            </a:r>
          </a:p>
          <a:p>
            <a:pPr lvl="1"/>
            <a:r>
              <a:rPr lang="en-US" sz="2800" b="1" u="sng" dirty="0"/>
              <a:t>invitation from an employer</a:t>
            </a:r>
            <a:r>
              <a:rPr lang="en-US" sz="2800" b="1" dirty="0"/>
              <a:t> </a:t>
            </a:r>
            <a:r>
              <a:rPr lang="en-US" sz="2800" dirty="0"/>
              <a:t>to </a:t>
            </a:r>
            <a:r>
              <a:rPr lang="en-US" sz="2800" i="1" dirty="0"/>
              <a:t>voluntarily</a:t>
            </a:r>
            <a:r>
              <a:rPr lang="en-US" sz="2800" dirty="0"/>
              <a:t> check a box that says the individual has a disability, anonymous, typically used for data collection purposes or Section 503 utilization goals.</a:t>
            </a:r>
          </a:p>
          <a:p>
            <a:pPr marL="0" indent="0">
              <a:buNone/>
            </a:pPr>
            <a:endParaRPr lang="en-US" sz="3200" dirty="0"/>
          </a:p>
        </p:txBody>
      </p:sp>
      <p:sp>
        <p:nvSpPr>
          <p:cNvPr id="4" name="Slide Number Placeholder 3"/>
          <p:cNvSpPr>
            <a:spLocks noGrp="1"/>
          </p:cNvSpPr>
          <p:nvPr>
            <p:ph type="sldNum" sz="quarter" idx="12"/>
          </p:nvPr>
        </p:nvSpPr>
        <p:spPr/>
        <p:txBody>
          <a:bodyPr/>
          <a:lstStyle/>
          <a:p>
            <a:fld id="{5D070C15-CD4F-45AD-A160-F4D49C727C22}" type="slidenum">
              <a:rPr lang="en-US" smtClean="0"/>
              <a:pPr/>
              <a:t>20</a:t>
            </a:fld>
            <a:endParaRPr lang="en-US" dirty="0"/>
          </a:p>
        </p:txBody>
      </p:sp>
    </p:spTree>
    <p:extLst>
      <p:ext uri="{BB962C8B-B14F-4D97-AF65-F5344CB8AC3E}">
        <p14:creationId xmlns:p14="http://schemas.microsoft.com/office/powerpoint/2010/main" val="33542842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a Disability Inquiry?</a:t>
            </a:r>
          </a:p>
        </p:txBody>
      </p:sp>
      <p:sp>
        <p:nvSpPr>
          <p:cNvPr id="3" name="Content Placeholder 2"/>
          <p:cNvSpPr>
            <a:spLocks noGrp="1"/>
          </p:cNvSpPr>
          <p:nvPr>
            <p:ph idx="1"/>
          </p:nvPr>
        </p:nvSpPr>
        <p:spPr/>
        <p:txBody>
          <a:bodyPr>
            <a:normAutofit/>
          </a:bodyPr>
          <a:lstStyle/>
          <a:p>
            <a:pPr marL="109537" indent="0">
              <a:buNone/>
            </a:pPr>
            <a:r>
              <a:rPr lang="en-US" sz="3600" dirty="0"/>
              <a:t>A </a:t>
            </a:r>
            <a:r>
              <a:rPr lang="en-US" sz="3600" b="1" dirty="0"/>
              <a:t>disability inquiry </a:t>
            </a:r>
            <a:r>
              <a:rPr lang="en-US" sz="3600" dirty="0"/>
              <a:t>is:</a:t>
            </a:r>
          </a:p>
          <a:p>
            <a:pPr marL="109537" indent="0">
              <a:buNone/>
            </a:pPr>
            <a:endParaRPr lang="en-US" sz="3600" dirty="0"/>
          </a:p>
          <a:p>
            <a:r>
              <a:rPr lang="en-US" sz="3600" dirty="0"/>
              <a:t>A </a:t>
            </a:r>
            <a:r>
              <a:rPr lang="en-US" sz="3600" b="1" dirty="0"/>
              <a:t>question or series of questions likely to solicit information</a:t>
            </a:r>
            <a:r>
              <a:rPr lang="en-US" sz="3600" dirty="0"/>
              <a:t> about a person’s disability or related medical condition.</a:t>
            </a:r>
          </a:p>
        </p:txBody>
      </p:sp>
      <p:sp>
        <p:nvSpPr>
          <p:cNvPr id="4" name="Slide Number Placeholder 3"/>
          <p:cNvSpPr>
            <a:spLocks noGrp="1"/>
          </p:cNvSpPr>
          <p:nvPr>
            <p:ph type="sldNum" sz="quarter" idx="12"/>
          </p:nvPr>
        </p:nvSpPr>
        <p:spPr/>
        <p:txBody>
          <a:bodyPr/>
          <a:lstStyle/>
          <a:p>
            <a:fld id="{5D070C15-CD4F-45AD-A160-F4D49C727C22}" type="slidenum">
              <a:rPr lang="en-US" smtClean="0"/>
              <a:pPr/>
              <a:t>21</a:t>
            </a:fld>
            <a:endParaRPr lang="en-US" dirty="0"/>
          </a:p>
        </p:txBody>
      </p:sp>
      <p:pic>
        <p:nvPicPr>
          <p:cNvPr id="5" name="Picture 4" descr="Multiple question marks in various colors" title="Question Mark">
            <a:extLst>
              <a:ext uri="{FF2B5EF4-FFF2-40B4-BE49-F238E27FC236}">
                <a16:creationId xmlns:a16="http://schemas.microsoft.com/office/drawing/2014/main" id="{6CB520DB-A9D2-0549-8E57-97CC09891245}"/>
              </a:ext>
            </a:extLst>
          </p:cNvPr>
          <p:cNvPicPr>
            <a:picLocks noChangeAspect="1"/>
          </p:cNvPicPr>
          <p:nvPr/>
        </p:nvPicPr>
        <p:blipFill>
          <a:blip r:embed="rId3"/>
          <a:stretch>
            <a:fillRect/>
          </a:stretch>
        </p:blipFill>
        <p:spPr>
          <a:xfrm>
            <a:off x="7924800" y="4114800"/>
            <a:ext cx="2819400" cy="1879600"/>
          </a:xfrm>
          <a:prstGeom prst="rect">
            <a:avLst/>
          </a:prstGeom>
        </p:spPr>
      </p:pic>
    </p:spTree>
    <p:extLst>
      <p:ext uri="{BB962C8B-B14F-4D97-AF65-F5344CB8AC3E}">
        <p14:creationId xmlns:p14="http://schemas.microsoft.com/office/powerpoint/2010/main" val="871795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1325562"/>
          </a:xfrm>
        </p:spPr>
        <p:txBody>
          <a:bodyPr>
            <a:normAutofit/>
          </a:bodyPr>
          <a:lstStyle/>
          <a:p>
            <a:pPr algn="ctr"/>
            <a:r>
              <a:rPr lang="en-US" dirty="0"/>
              <a:t>Phases of the Employment Process </a:t>
            </a:r>
            <a:br>
              <a:rPr lang="en-US" dirty="0"/>
            </a:br>
            <a:r>
              <a:rPr lang="en-US" dirty="0"/>
              <a:t>and Disability Inquiries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42818726"/>
              </p:ext>
            </p:extLst>
          </p:nvPr>
        </p:nvGraphicFramePr>
        <p:xfrm>
          <a:off x="838200" y="1985554"/>
          <a:ext cx="10515600" cy="4180116"/>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31091500"/>
                    </a:ext>
                  </a:extLst>
                </a:gridCol>
                <a:gridCol w="5257800">
                  <a:extLst>
                    <a:ext uri="{9D8B030D-6E8A-4147-A177-3AD203B41FA5}">
                      <a16:colId xmlns:a16="http://schemas.microsoft.com/office/drawing/2014/main" val="3500431493"/>
                    </a:ext>
                  </a:extLst>
                </a:gridCol>
              </a:tblGrid>
              <a:tr h="928914">
                <a:tc>
                  <a:txBody>
                    <a:bodyPr/>
                    <a:lstStyle/>
                    <a:p>
                      <a:r>
                        <a:rPr lang="en-US" sz="2000" dirty="0">
                          <a:ln>
                            <a:noFill/>
                          </a:ln>
                          <a:latin typeface="Century Gothic" panose="020B0502020202020204" pitchFamily="34" charset="0"/>
                        </a:rPr>
                        <a:t>Pre-Employment</a:t>
                      </a:r>
                      <a:r>
                        <a:rPr lang="en-US" sz="2000" baseline="0" dirty="0">
                          <a:ln>
                            <a:noFill/>
                          </a:ln>
                          <a:latin typeface="Century Gothic" panose="020B0502020202020204" pitchFamily="34" charset="0"/>
                        </a:rPr>
                        <a:t>  </a:t>
                      </a:r>
                      <a:br>
                        <a:rPr lang="en-US" sz="2000" baseline="0" dirty="0">
                          <a:ln>
                            <a:noFill/>
                          </a:ln>
                          <a:latin typeface="Century Gothic" panose="020B0502020202020204" pitchFamily="34" charset="0"/>
                        </a:rPr>
                      </a:br>
                      <a:r>
                        <a:rPr lang="en-US" sz="2000" baseline="0" dirty="0">
                          <a:ln>
                            <a:noFill/>
                          </a:ln>
                          <a:latin typeface="Century Gothic" panose="020B0502020202020204" pitchFamily="34" charset="0"/>
                        </a:rPr>
                        <a:t>(Before an offer of employment)</a:t>
                      </a:r>
                      <a:endParaRPr lang="en-US" sz="2000" dirty="0">
                        <a:ln>
                          <a:noFill/>
                        </a:ln>
                        <a:latin typeface="Century Gothic" panose="020B0502020202020204" pitchFamily="34" charset="0"/>
                      </a:endParaRPr>
                    </a:p>
                  </a:txBody>
                  <a:tcPr>
                    <a:lnR w="12700" cap="flat" cmpd="sng" algn="ctr">
                      <a:solidFill>
                        <a:schemeClr val="tx1"/>
                      </a:solidFill>
                      <a:prstDash val="solid"/>
                      <a:round/>
                      <a:headEnd type="none" w="med" len="med"/>
                      <a:tailEnd type="none" w="med" len="med"/>
                    </a:lnR>
                    <a:solidFill>
                      <a:srgbClr val="FF0000"/>
                    </a:solidFill>
                  </a:tcPr>
                </a:tc>
                <a:tc>
                  <a:txBody>
                    <a:bodyPr/>
                    <a:lstStyle/>
                    <a:p>
                      <a:r>
                        <a:rPr lang="en-US" sz="2000" dirty="0">
                          <a:ln>
                            <a:noFill/>
                          </a:ln>
                          <a:solidFill>
                            <a:schemeClr val="tx1"/>
                          </a:solidFill>
                          <a:latin typeface="Century Gothic" panose="020B0502020202020204" pitchFamily="34" charset="0"/>
                        </a:rPr>
                        <a:t>No</a:t>
                      </a:r>
                      <a:r>
                        <a:rPr lang="en-US" sz="2000" baseline="0" dirty="0">
                          <a:ln>
                            <a:noFill/>
                          </a:ln>
                          <a:solidFill>
                            <a:schemeClr val="tx1"/>
                          </a:solidFill>
                          <a:latin typeface="Century Gothic" panose="020B0502020202020204" pitchFamily="34" charset="0"/>
                        </a:rPr>
                        <a:t> disability inquiries are allowed</a:t>
                      </a:r>
                      <a:endParaRPr lang="en-US" sz="2000" dirty="0">
                        <a:ln>
                          <a:noFill/>
                        </a:ln>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500956"/>
                  </a:ext>
                </a:extLst>
              </a:tr>
              <a:tr h="1625601">
                <a:tc>
                  <a:txBody>
                    <a:bodyPr/>
                    <a:lstStyle/>
                    <a:p>
                      <a:r>
                        <a:rPr lang="en-US" sz="2000" b="1" dirty="0">
                          <a:ln>
                            <a:noFill/>
                          </a:ln>
                          <a:solidFill>
                            <a:schemeClr val="bg1"/>
                          </a:solidFill>
                          <a:latin typeface="Century Gothic" panose="020B0502020202020204" pitchFamily="34" charset="0"/>
                        </a:rPr>
                        <a:t>Pre-Employment </a:t>
                      </a:r>
                      <a:br>
                        <a:rPr lang="en-US" sz="2000" b="1" dirty="0">
                          <a:ln>
                            <a:noFill/>
                          </a:ln>
                          <a:solidFill>
                            <a:schemeClr val="bg1"/>
                          </a:solidFill>
                          <a:latin typeface="Century Gothic" panose="020B0502020202020204" pitchFamily="34" charset="0"/>
                        </a:rPr>
                      </a:br>
                      <a:r>
                        <a:rPr lang="en-US" sz="2000" b="1" dirty="0">
                          <a:ln>
                            <a:noFill/>
                          </a:ln>
                          <a:solidFill>
                            <a:schemeClr val="bg1"/>
                          </a:solidFill>
                          <a:latin typeface="Century Gothic" panose="020B0502020202020204" pitchFamily="34" charset="0"/>
                        </a:rPr>
                        <a:t>(After an offer of employment is made)</a:t>
                      </a:r>
                    </a:p>
                  </a:txBody>
                  <a:tcPr>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r>
                        <a:rPr lang="en-US" sz="2000" b="1" dirty="0">
                          <a:ln>
                            <a:noFill/>
                          </a:ln>
                          <a:solidFill>
                            <a:schemeClr val="tx1"/>
                          </a:solidFill>
                          <a:latin typeface="Century Gothic" panose="020B0502020202020204" pitchFamily="34" charset="0"/>
                        </a:rPr>
                        <a:t>Disability inquiries</a:t>
                      </a:r>
                      <a:r>
                        <a:rPr lang="en-US" sz="2000" b="1" baseline="0" dirty="0">
                          <a:ln>
                            <a:noFill/>
                          </a:ln>
                          <a:solidFill>
                            <a:schemeClr val="tx1"/>
                          </a:solidFill>
                          <a:latin typeface="Century Gothic" panose="020B0502020202020204" pitchFamily="34" charset="0"/>
                        </a:rPr>
                        <a:t> are allowed only if the same inquiry is made of all candidates for the job category</a:t>
                      </a:r>
                      <a:endParaRPr lang="en-US" sz="2000" b="1" dirty="0">
                        <a:ln>
                          <a:noFill/>
                        </a:ln>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3004923"/>
                  </a:ext>
                </a:extLst>
              </a:tr>
              <a:tr h="1625601">
                <a:tc>
                  <a:txBody>
                    <a:bodyPr/>
                    <a:lstStyle/>
                    <a:p>
                      <a:r>
                        <a:rPr lang="en-US" sz="2000" b="1" dirty="0">
                          <a:ln>
                            <a:noFill/>
                          </a:ln>
                          <a:solidFill>
                            <a:schemeClr val="bg1"/>
                          </a:solidFill>
                          <a:latin typeface="Century Gothic" panose="020B0502020202020204" pitchFamily="34" charset="0"/>
                        </a:rPr>
                        <a:t>Employment</a:t>
                      </a:r>
                    </a:p>
                  </a:txBody>
                  <a:tcPr>
                    <a:lnR w="12700" cap="flat" cmpd="sng" algn="ctr">
                      <a:solidFill>
                        <a:schemeClr val="tx1"/>
                      </a:solidFill>
                      <a:prstDash val="solid"/>
                      <a:round/>
                      <a:headEnd type="none" w="med" len="med"/>
                      <a:tailEnd type="none" w="med" len="med"/>
                    </a:lnR>
                    <a:solidFill>
                      <a:srgbClr val="00B050"/>
                    </a:solidFill>
                  </a:tcPr>
                </a:tc>
                <a:tc>
                  <a:txBody>
                    <a:bodyPr/>
                    <a:lstStyle/>
                    <a:p>
                      <a:r>
                        <a:rPr lang="en-US" sz="2000" b="1" dirty="0">
                          <a:ln>
                            <a:noFill/>
                          </a:ln>
                          <a:solidFill>
                            <a:schemeClr val="tx1"/>
                          </a:solidFill>
                          <a:latin typeface="Century Gothic" panose="020B0502020202020204" pitchFamily="34" charset="0"/>
                        </a:rPr>
                        <a:t>A disability inquiry can only be made if it is job</a:t>
                      </a:r>
                      <a:r>
                        <a:rPr lang="en-US" sz="2000" b="1" baseline="0" dirty="0">
                          <a:ln>
                            <a:noFill/>
                          </a:ln>
                          <a:solidFill>
                            <a:schemeClr val="tx1"/>
                          </a:solidFill>
                          <a:latin typeface="Century Gothic" panose="020B0502020202020204" pitchFamily="34" charset="0"/>
                        </a:rPr>
                        <a:t>-related and of a business necessity</a:t>
                      </a:r>
                      <a:endParaRPr lang="en-US" sz="2000" b="1" dirty="0">
                        <a:ln>
                          <a:noFill/>
                        </a:ln>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2546344"/>
                  </a:ext>
                </a:extLst>
              </a:tr>
            </a:tbl>
          </a:graphicData>
        </a:graphic>
      </p:graphicFrame>
      <p:sp>
        <p:nvSpPr>
          <p:cNvPr id="3" name="Slide Number Placeholder 2">
            <a:extLst>
              <a:ext uri="{FF2B5EF4-FFF2-40B4-BE49-F238E27FC236}">
                <a16:creationId xmlns:a16="http://schemas.microsoft.com/office/drawing/2014/main" id="{B47EBCFA-9B5D-4F4D-A915-095FE1CD8323}"/>
              </a:ext>
            </a:extLst>
          </p:cNvPr>
          <p:cNvSpPr>
            <a:spLocks noGrp="1"/>
          </p:cNvSpPr>
          <p:nvPr>
            <p:ph type="sldNum" sz="quarter" idx="12"/>
          </p:nvPr>
        </p:nvSpPr>
        <p:spPr/>
        <p:txBody>
          <a:bodyPr/>
          <a:lstStyle/>
          <a:p>
            <a:fld id="{1585F92A-5ADF-405E-BA6B-15618F260B89}" type="slidenum">
              <a:rPr lang="en-US" smtClean="0"/>
              <a:pPr/>
              <a:t>22</a:t>
            </a:fld>
            <a:endParaRPr lang="en-US" dirty="0"/>
          </a:p>
        </p:txBody>
      </p:sp>
    </p:spTree>
    <p:extLst>
      <p:ext uri="{BB962C8B-B14F-4D97-AF65-F5344CB8AC3E}">
        <p14:creationId xmlns:p14="http://schemas.microsoft.com/office/powerpoint/2010/main" val="9985734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Employers May Ask Questions about:</a:t>
            </a:r>
          </a:p>
        </p:txBody>
      </p:sp>
      <p:sp>
        <p:nvSpPr>
          <p:cNvPr id="3" name="Content Placeholder 2"/>
          <p:cNvSpPr>
            <a:spLocks noGrp="1"/>
          </p:cNvSpPr>
          <p:nvPr>
            <p:ph idx="1"/>
          </p:nvPr>
        </p:nvSpPr>
        <p:spPr/>
        <p:txBody>
          <a:bodyPr>
            <a:normAutofit lnSpcReduction="10000"/>
          </a:bodyPr>
          <a:lstStyle/>
          <a:p>
            <a:pPr>
              <a:spcBef>
                <a:spcPts val="1000"/>
              </a:spcBef>
              <a:spcAft>
                <a:spcPts val="1000"/>
              </a:spcAft>
            </a:pPr>
            <a:r>
              <a:rPr lang="en-US" sz="3200" dirty="0"/>
              <a:t>A person’s </a:t>
            </a:r>
            <a:r>
              <a:rPr lang="en-US" sz="3200" b="1" dirty="0"/>
              <a:t>general well-being</a:t>
            </a:r>
          </a:p>
          <a:p>
            <a:pPr>
              <a:spcBef>
                <a:spcPts val="1000"/>
              </a:spcBef>
              <a:spcAft>
                <a:spcPts val="1000"/>
              </a:spcAft>
            </a:pPr>
            <a:r>
              <a:rPr lang="en-US" sz="3200" dirty="0"/>
              <a:t>A </a:t>
            </a:r>
            <a:r>
              <a:rPr lang="en-US" sz="3200" b="1" dirty="0"/>
              <a:t>non disability-related </a:t>
            </a:r>
            <a:r>
              <a:rPr lang="en-US" sz="3200" dirty="0"/>
              <a:t>impairment</a:t>
            </a:r>
          </a:p>
          <a:p>
            <a:pPr>
              <a:spcBef>
                <a:spcPts val="1000"/>
              </a:spcBef>
              <a:spcAft>
                <a:spcPts val="1000"/>
              </a:spcAft>
            </a:pPr>
            <a:r>
              <a:rPr lang="en-US" sz="3200" dirty="0"/>
              <a:t>Whether a person can </a:t>
            </a:r>
            <a:r>
              <a:rPr lang="en-US" sz="3200" b="1" dirty="0"/>
              <a:t>perform the essential functions of a job</a:t>
            </a:r>
            <a:r>
              <a:rPr lang="en-US" sz="3200" dirty="0"/>
              <a:t> </a:t>
            </a:r>
          </a:p>
          <a:p>
            <a:pPr>
              <a:spcBef>
                <a:spcPts val="1000"/>
              </a:spcBef>
              <a:spcAft>
                <a:spcPts val="1000"/>
              </a:spcAft>
            </a:pPr>
            <a:r>
              <a:rPr lang="en-US" sz="3200" dirty="0"/>
              <a:t>Whether a person has been </a:t>
            </a:r>
            <a:r>
              <a:rPr lang="en-US" sz="3200" b="1" dirty="0"/>
              <a:t>drinking alcohol</a:t>
            </a:r>
          </a:p>
          <a:p>
            <a:pPr>
              <a:spcBef>
                <a:spcPts val="1000"/>
              </a:spcBef>
              <a:spcAft>
                <a:spcPts val="1000"/>
              </a:spcAft>
            </a:pPr>
            <a:r>
              <a:rPr lang="en-US" sz="3200" dirty="0"/>
              <a:t>Current </a:t>
            </a:r>
            <a:r>
              <a:rPr lang="en-US" sz="3200" b="1" dirty="0"/>
              <a:t>illegal use of drugs</a:t>
            </a:r>
          </a:p>
          <a:p>
            <a:pPr>
              <a:spcBef>
                <a:spcPts val="1000"/>
              </a:spcBef>
              <a:spcAft>
                <a:spcPts val="1000"/>
              </a:spcAft>
            </a:pPr>
            <a:r>
              <a:rPr lang="en-US" sz="3200" b="1" dirty="0"/>
              <a:t>Emergency contact</a:t>
            </a:r>
            <a:r>
              <a:rPr lang="en-US" sz="3200" dirty="0"/>
              <a:t> information</a:t>
            </a:r>
          </a:p>
        </p:txBody>
      </p:sp>
      <p:sp>
        <p:nvSpPr>
          <p:cNvPr id="4" name="Slide Number Placeholder 3"/>
          <p:cNvSpPr>
            <a:spLocks noGrp="1"/>
          </p:cNvSpPr>
          <p:nvPr>
            <p:ph type="sldNum" sz="quarter" idx="12"/>
          </p:nvPr>
        </p:nvSpPr>
        <p:spPr/>
        <p:txBody>
          <a:bodyPr/>
          <a:lstStyle/>
          <a:p>
            <a:fld id="{5D070C15-CD4F-45AD-A160-F4D49C727C22}" type="slidenum">
              <a:rPr lang="en-US" smtClean="0"/>
              <a:pPr/>
              <a:t>23</a:t>
            </a:fld>
            <a:endParaRPr lang="en-US" dirty="0"/>
          </a:p>
        </p:txBody>
      </p:sp>
    </p:spTree>
    <p:extLst>
      <p:ext uri="{BB962C8B-B14F-4D97-AF65-F5344CB8AC3E}">
        <p14:creationId xmlns:p14="http://schemas.microsoft.com/office/powerpoint/2010/main" val="2708263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Employers May </a:t>
            </a:r>
            <a:r>
              <a:rPr lang="en-US" i="1" u="sng" dirty="0"/>
              <a:t>Not</a:t>
            </a:r>
            <a:r>
              <a:rPr lang="en-US" dirty="0"/>
              <a:t> Ask Questions About:</a:t>
            </a:r>
          </a:p>
        </p:txBody>
      </p:sp>
      <p:sp>
        <p:nvSpPr>
          <p:cNvPr id="3" name="Content Placeholder 2"/>
          <p:cNvSpPr>
            <a:spLocks noGrp="1"/>
          </p:cNvSpPr>
          <p:nvPr>
            <p:ph idx="1"/>
          </p:nvPr>
        </p:nvSpPr>
        <p:spPr/>
        <p:txBody>
          <a:bodyPr/>
          <a:lstStyle/>
          <a:p>
            <a:pPr>
              <a:spcBef>
                <a:spcPts val="1000"/>
              </a:spcBef>
              <a:spcAft>
                <a:spcPts val="1000"/>
              </a:spcAft>
            </a:pPr>
            <a:r>
              <a:rPr lang="en-US" sz="3200" dirty="0"/>
              <a:t>Whether a person </a:t>
            </a:r>
            <a:r>
              <a:rPr lang="en-US" sz="3200" b="1" dirty="0"/>
              <a:t>has a current or past disability</a:t>
            </a:r>
          </a:p>
          <a:p>
            <a:pPr>
              <a:spcBef>
                <a:spcPts val="1000"/>
              </a:spcBef>
              <a:spcAft>
                <a:spcPts val="1000"/>
              </a:spcAft>
            </a:pPr>
            <a:r>
              <a:rPr lang="en-US" sz="3200" b="1" dirty="0"/>
              <a:t>Medical documentation</a:t>
            </a:r>
            <a:r>
              <a:rPr lang="en-US" sz="3200" dirty="0"/>
              <a:t> of a condition (unless it is related to a reasonable accommodation request)</a:t>
            </a:r>
          </a:p>
          <a:p>
            <a:pPr>
              <a:spcBef>
                <a:spcPts val="1000"/>
              </a:spcBef>
              <a:spcAft>
                <a:spcPts val="1000"/>
              </a:spcAft>
            </a:pPr>
            <a:r>
              <a:rPr lang="en-US" sz="3200" b="1" dirty="0"/>
              <a:t>Genetic</a:t>
            </a:r>
            <a:r>
              <a:rPr lang="en-US" sz="3200" dirty="0"/>
              <a:t> information</a:t>
            </a:r>
          </a:p>
          <a:p>
            <a:pPr>
              <a:spcBef>
                <a:spcPts val="1000"/>
              </a:spcBef>
              <a:spcAft>
                <a:spcPts val="1000"/>
              </a:spcAft>
            </a:pPr>
            <a:r>
              <a:rPr lang="en-US" sz="3200" dirty="0"/>
              <a:t>Prior </a:t>
            </a:r>
            <a:r>
              <a:rPr lang="en-US" sz="3200" b="1" dirty="0"/>
              <a:t>workers’ compensation history</a:t>
            </a:r>
          </a:p>
          <a:p>
            <a:pPr>
              <a:spcBef>
                <a:spcPts val="1000"/>
              </a:spcBef>
              <a:spcAft>
                <a:spcPts val="1000"/>
              </a:spcAft>
            </a:pPr>
            <a:r>
              <a:rPr lang="en-US" sz="3200" dirty="0"/>
              <a:t>Current or past </a:t>
            </a:r>
            <a:r>
              <a:rPr lang="en-US" sz="3200" b="1" dirty="0"/>
              <a:t>prescription medication </a:t>
            </a:r>
            <a:r>
              <a:rPr lang="en-US" sz="3200" dirty="0"/>
              <a:t>usage</a:t>
            </a:r>
          </a:p>
        </p:txBody>
      </p:sp>
      <p:sp>
        <p:nvSpPr>
          <p:cNvPr id="4" name="Slide Number Placeholder 3"/>
          <p:cNvSpPr>
            <a:spLocks noGrp="1"/>
          </p:cNvSpPr>
          <p:nvPr>
            <p:ph type="sldNum" sz="quarter" idx="12"/>
          </p:nvPr>
        </p:nvSpPr>
        <p:spPr/>
        <p:txBody>
          <a:bodyPr/>
          <a:lstStyle/>
          <a:p>
            <a:fld id="{5D070C15-CD4F-45AD-A160-F4D49C727C22}" type="slidenum">
              <a:rPr lang="en-US" smtClean="0"/>
              <a:pPr/>
              <a:t>24</a:t>
            </a:fld>
            <a:endParaRPr lang="en-US" dirty="0"/>
          </a:p>
        </p:txBody>
      </p:sp>
    </p:spTree>
    <p:extLst>
      <p:ext uri="{BB962C8B-B14F-4D97-AF65-F5344CB8AC3E}">
        <p14:creationId xmlns:p14="http://schemas.microsoft.com/office/powerpoint/2010/main" val="216419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445"/>
            <a:ext cx="10515600" cy="1325563"/>
          </a:xfrm>
        </p:spPr>
        <p:txBody>
          <a:bodyPr/>
          <a:lstStyle/>
          <a:p>
            <a:pPr algn="ctr"/>
            <a:r>
              <a:rPr lang="en-US" dirty="0"/>
              <a:t>How do I disclose my disability?</a:t>
            </a:r>
          </a:p>
        </p:txBody>
      </p:sp>
      <p:sp>
        <p:nvSpPr>
          <p:cNvPr id="3" name="Content Placeholder 2"/>
          <p:cNvSpPr>
            <a:spLocks noGrp="1"/>
          </p:cNvSpPr>
          <p:nvPr>
            <p:ph idx="1"/>
          </p:nvPr>
        </p:nvSpPr>
        <p:spPr>
          <a:xfrm>
            <a:off x="304800" y="1447800"/>
            <a:ext cx="10896600" cy="4810592"/>
          </a:xfrm>
        </p:spPr>
        <p:txBody>
          <a:bodyPr>
            <a:normAutofit/>
          </a:bodyPr>
          <a:lstStyle/>
          <a:p>
            <a:pPr>
              <a:spcBef>
                <a:spcPts val="1000"/>
              </a:spcBef>
              <a:spcAft>
                <a:spcPts val="1000"/>
              </a:spcAft>
            </a:pPr>
            <a:r>
              <a:rPr lang="en-US" sz="3200" b="1" dirty="0"/>
              <a:t>Requests</a:t>
            </a:r>
            <a:r>
              <a:rPr lang="en-US" sz="3200" dirty="0"/>
              <a:t> can be made:</a:t>
            </a:r>
          </a:p>
          <a:p>
            <a:pPr lvl="2">
              <a:spcBef>
                <a:spcPts val="1000"/>
              </a:spcBef>
              <a:spcAft>
                <a:spcPts val="1000"/>
              </a:spcAft>
              <a:buClr>
                <a:schemeClr val="accent4">
                  <a:lumMod val="75000"/>
                </a:schemeClr>
              </a:buClr>
            </a:pPr>
            <a:r>
              <a:rPr lang="en-US" sz="2800" dirty="0"/>
              <a:t>Verbally</a:t>
            </a:r>
          </a:p>
          <a:p>
            <a:pPr lvl="2">
              <a:spcBef>
                <a:spcPts val="1000"/>
              </a:spcBef>
              <a:spcAft>
                <a:spcPts val="1000"/>
              </a:spcAft>
              <a:buClr>
                <a:schemeClr val="accent4">
                  <a:lumMod val="75000"/>
                </a:schemeClr>
              </a:buClr>
            </a:pPr>
            <a:r>
              <a:rPr lang="en-US" sz="2800" dirty="0"/>
              <a:t>Written</a:t>
            </a:r>
          </a:p>
          <a:p>
            <a:pPr lvl="2">
              <a:spcBef>
                <a:spcPts val="1000"/>
              </a:spcBef>
              <a:spcAft>
                <a:spcPts val="1000"/>
              </a:spcAft>
              <a:buClr>
                <a:schemeClr val="accent4">
                  <a:lumMod val="75000"/>
                </a:schemeClr>
              </a:buClr>
            </a:pPr>
            <a:r>
              <a:rPr lang="en-US" sz="2800" dirty="0"/>
              <a:t>Email</a:t>
            </a:r>
          </a:p>
          <a:p>
            <a:pPr lvl="2">
              <a:spcBef>
                <a:spcPts val="1000"/>
              </a:spcBef>
              <a:spcAft>
                <a:spcPts val="1000"/>
              </a:spcAft>
              <a:buClr>
                <a:schemeClr val="accent4">
                  <a:lumMod val="75000"/>
                </a:schemeClr>
              </a:buClr>
            </a:pPr>
            <a:r>
              <a:rPr lang="en-US" sz="2800" dirty="0"/>
              <a:t>Someone can make the request for you</a:t>
            </a:r>
            <a:endParaRPr lang="en-US" sz="3600" dirty="0"/>
          </a:p>
          <a:p>
            <a:pPr>
              <a:spcBef>
                <a:spcPts val="1000"/>
              </a:spcBef>
              <a:spcAft>
                <a:spcPts val="1000"/>
              </a:spcAft>
            </a:pPr>
            <a:r>
              <a:rPr lang="en-US" sz="3200" dirty="0"/>
              <a:t>There is </a:t>
            </a:r>
            <a:r>
              <a:rPr lang="en-US" sz="3200" b="1" dirty="0"/>
              <a:t>no standardized form</a:t>
            </a:r>
            <a:r>
              <a:rPr lang="en-US" sz="3200" dirty="0"/>
              <a:t> or basic set of information required for disclosure in the workplace.</a:t>
            </a:r>
          </a:p>
        </p:txBody>
      </p:sp>
      <p:sp>
        <p:nvSpPr>
          <p:cNvPr id="4" name="Slide Number Placeholder 3"/>
          <p:cNvSpPr>
            <a:spLocks noGrp="1"/>
          </p:cNvSpPr>
          <p:nvPr>
            <p:ph type="sldNum" sz="quarter" idx="12"/>
          </p:nvPr>
        </p:nvSpPr>
        <p:spPr/>
        <p:txBody>
          <a:bodyPr/>
          <a:lstStyle/>
          <a:p>
            <a:fld id="{5D070C15-CD4F-45AD-A160-F4D49C727C22}" type="slidenum">
              <a:rPr lang="en-US" smtClean="0"/>
              <a:pPr/>
              <a:t>25</a:t>
            </a:fld>
            <a:endParaRPr lang="en-US" dirty="0"/>
          </a:p>
        </p:txBody>
      </p:sp>
    </p:spTree>
    <p:extLst>
      <p:ext uri="{BB962C8B-B14F-4D97-AF65-F5344CB8AC3E}">
        <p14:creationId xmlns:p14="http://schemas.microsoft.com/office/powerpoint/2010/main" val="283721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096962"/>
          </a:xfrm>
        </p:spPr>
        <p:txBody>
          <a:bodyPr>
            <a:noAutofit/>
          </a:bodyPr>
          <a:lstStyle/>
          <a:p>
            <a:pPr algn="ctr"/>
            <a:r>
              <a:rPr lang="en-US" dirty="0"/>
              <a:t>Why Might a Person Disclose Disability </a:t>
            </a:r>
            <a:br>
              <a:rPr lang="en-US" dirty="0"/>
            </a:br>
            <a:r>
              <a:rPr lang="en-US" dirty="0"/>
              <a:t>in Pre-Employment?</a:t>
            </a:r>
          </a:p>
        </p:txBody>
      </p:sp>
      <p:sp>
        <p:nvSpPr>
          <p:cNvPr id="3" name="Content Placeholder 2"/>
          <p:cNvSpPr>
            <a:spLocks noGrp="1"/>
          </p:cNvSpPr>
          <p:nvPr>
            <p:ph idx="1"/>
          </p:nvPr>
        </p:nvSpPr>
        <p:spPr>
          <a:xfrm>
            <a:off x="381000" y="1524000"/>
            <a:ext cx="10972800" cy="4572000"/>
          </a:xfrm>
        </p:spPr>
        <p:txBody>
          <a:bodyPr>
            <a:normAutofit/>
          </a:bodyPr>
          <a:lstStyle/>
          <a:p>
            <a:pPr>
              <a:lnSpc>
                <a:spcPct val="110000"/>
              </a:lnSpc>
              <a:spcBef>
                <a:spcPts val="600"/>
              </a:spcBef>
              <a:spcAft>
                <a:spcPts val="600"/>
              </a:spcAft>
            </a:pPr>
            <a:r>
              <a:rPr lang="en-US" sz="3600" dirty="0"/>
              <a:t>The person: </a:t>
            </a:r>
          </a:p>
          <a:p>
            <a:pPr lvl="1">
              <a:lnSpc>
                <a:spcPct val="110000"/>
              </a:lnSpc>
              <a:spcBef>
                <a:spcPts val="600"/>
              </a:spcBef>
              <a:spcAft>
                <a:spcPts val="600"/>
              </a:spcAft>
            </a:pPr>
            <a:r>
              <a:rPr lang="en-US" sz="3200" dirty="0"/>
              <a:t>has an </a:t>
            </a:r>
            <a:r>
              <a:rPr lang="en-US" sz="3200" b="1" dirty="0"/>
              <a:t>obvious disability</a:t>
            </a:r>
            <a:r>
              <a:rPr lang="en-US" sz="3200" dirty="0"/>
              <a:t> and wants to address any concerns in the beginning.</a:t>
            </a:r>
          </a:p>
          <a:p>
            <a:pPr lvl="1">
              <a:lnSpc>
                <a:spcPct val="110000"/>
              </a:lnSpc>
              <a:spcBef>
                <a:spcPts val="600"/>
              </a:spcBef>
              <a:spcAft>
                <a:spcPts val="600"/>
              </a:spcAft>
            </a:pPr>
            <a:r>
              <a:rPr lang="en-US" sz="3200" dirty="0"/>
              <a:t>has a need for an accommodation to allow him/her to </a:t>
            </a:r>
            <a:r>
              <a:rPr lang="en-US" sz="3200" b="1" dirty="0"/>
              <a:t>participate in the interview or do the job</a:t>
            </a:r>
            <a:r>
              <a:rPr lang="en-US" sz="3200" dirty="0"/>
              <a:t>.</a:t>
            </a:r>
          </a:p>
          <a:p>
            <a:pPr lvl="1">
              <a:lnSpc>
                <a:spcPct val="110000"/>
              </a:lnSpc>
              <a:spcBef>
                <a:spcPts val="600"/>
              </a:spcBef>
              <a:spcAft>
                <a:spcPts val="600"/>
              </a:spcAft>
            </a:pPr>
            <a:r>
              <a:rPr lang="en-US" sz="3200" dirty="0"/>
              <a:t>wants to bring his/her “whole self” to work.</a:t>
            </a:r>
          </a:p>
          <a:p>
            <a:pPr lvl="1">
              <a:lnSpc>
                <a:spcPct val="110000"/>
              </a:lnSpc>
              <a:spcBef>
                <a:spcPts val="600"/>
              </a:spcBef>
              <a:spcAft>
                <a:spcPts val="600"/>
              </a:spcAft>
            </a:pPr>
            <a:endParaRPr lang="en-US" sz="3200" dirty="0"/>
          </a:p>
        </p:txBody>
      </p:sp>
      <p:sp>
        <p:nvSpPr>
          <p:cNvPr id="4" name="Slide Number Placeholder 3"/>
          <p:cNvSpPr>
            <a:spLocks noGrp="1"/>
          </p:cNvSpPr>
          <p:nvPr>
            <p:ph type="sldNum" sz="quarter" idx="12"/>
          </p:nvPr>
        </p:nvSpPr>
        <p:spPr/>
        <p:txBody>
          <a:bodyPr/>
          <a:lstStyle/>
          <a:p>
            <a:fld id="{5D070C15-CD4F-45AD-A160-F4D49C727C22}" type="slidenum">
              <a:rPr lang="en-US" smtClean="0"/>
              <a:pPr/>
              <a:t>26</a:t>
            </a:fld>
            <a:endParaRPr lang="en-US" dirty="0"/>
          </a:p>
        </p:txBody>
      </p:sp>
    </p:spTree>
    <p:extLst>
      <p:ext uri="{BB962C8B-B14F-4D97-AF65-F5344CB8AC3E}">
        <p14:creationId xmlns:p14="http://schemas.microsoft.com/office/powerpoint/2010/main" val="733484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325562"/>
          </a:xfrm>
        </p:spPr>
        <p:txBody>
          <a:bodyPr>
            <a:normAutofit/>
          </a:bodyPr>
          <a:lstStyle/>
          <a:p>
            <a:r>
              <a:rPr lang="en-US" dirty="0"/>
              <a:t>More Reasons a Person May Choose to Disclose Disability in Pre-Employment</a:t>
            </a:r>
            <a:endParaRPr lang="en-US" sz="1300" dirty="0"/>
          </a:p>
        </p:txBody>
      </p:sp>
      <p:sp>
        <p:nvSpPr>
          <p:cNvPr id="3" name="Content Placeholder 2"/>
          <p:cNvSpPr>
            <a:spLocks noGrp="1"/>
          </p:cNvSpPr>
          <p:nvPr>
            <p:ph idx="1"/>
          </p:nvPr>
        </p:nvSpPr>
        <p:spPr>
          <a:xfrm>
            <a:off x="381000" y="2133600"/>
            <a:ext cx="10972800" cy="3962400"/>
          </a:xfrm>
        </p:spPr>
        <p:txBody>
          <a:bodyPr>
            <a:normAutofit/>
          </a:bodyPr>
          <a:lstStyle/>
          <a:p>
            <a:pPr>
              <a:lnSpc>
                <a:spcPct val="110000"/>
              </a:lnSpc>
              <a:spcBef>
                <a:spcPts val="600"/>
              </a:spcBef>
              <a:spcAft>
                <a:spcPts val="600"/>
              </a:spcAft>
            </a:pPr>
            <a:r>
              <a:rPr lang="en-US" sz="3000" dirty="0"/>
              <a:t>Disclosure may offer a </a:t>
            </a:r>
            <a:r>
              <a:rPr lang="en-US" sz="3000" b="1" i="1" dirty="0"/>
              <a:t>competitive advantage</a:t>
            </a:r>
            <a:r>
              <a:rPr lang="en-US" sz="3000" dirty="0"/>
              <a:t> in the selection process.</a:t>
            </a:r>
          </a:p>
          <a:p>
            <a:pPr>
              <a:lnSpc>
                <a:spcPct val="110000"/>
              </a:lnSpc>
              <a:spcBef>
                <a:spcPts val="600"/>
              </a:spcBef>
              <a:spcAft>
                <a:spcPts val="600"/>
              </a:spcAft>
            </a:pPr>
            <a:r>
              <a:rPr lang="en-US" sz="3000" dirty="0"/>
              <a:t>Explains the participation of a </a:t>
            </a:r>
            <a:r>
              <a:rPr lang="en-US" sz="3000" b="1" i="1" dirty="0"/>
              <a:t>job coach or supported employment specialist</a:t>
            </a:r>
            <a:r>
              <a:rPr lang="en-US" sz="3000" dirty="0"/>
              <a:t> in the process.</a:t>
            </a:r>
          </a:p>
        </p:txBody>
      </p:sp>
      <p:sp>
        <p:nvSpPr>
          <p:cNvPr id="4" name="Slide Number Placeholder 3"/>
          <p:cNvSpPr>
            <a:spLocks noGrp="1"/>
          </p:cNvSpPr>
          <p:nvPr>
            <p:ph type="sldNum" sz="quarter" idx="12"/>
          </p:nvPr>
        </p:nvSpPr>
        <p:spPr/>
        <p:txBody>
          <a:bodyPr/>
          <a:lstStyle/>
          <a:p>
            <a:fld id="{5D070C15-CD4F-45AD-A160-F4D49C727C22}" type="slidenum">
              <a:rPr lang="en-US" smtClean="0"/>
              <a:pPr/>
              <a:t>27</a:t>
            </a:fld>
            <a:endParaRPr lang="en-US" dirty="0"/>
          </a:p>
        </p:txBody>
      </p:sp>
    </p:spTree>
    <p:extLst>
      <p:ext uri="{BB962C8B-B14F-4D97-AF65-F5344CB8AC3E}">
        <p14:creationId xmlns:p14="http://schemas.microsoft.com/office/powerpoint/2010/main" val="27593537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When Should a Person Disclose a Disability?</a:t>
            </a:r>
          </a:p>
        </p:txBody>
      </p:sp>
      <p:sp>
        <p:nvSpPr>
          <p:cNvPr id="3" name="Content Placeholder 2"/>
          <p:cNvSpPr>
            <a:spLocks noGrp="1"/>
          </p:cNvSpPr>
          <p:nvPr>
            <p:ph idx="1"/>
          </p:nvPr>
        </p:nvSpPr>
        <p:spPr/>
        <p:txBody>
          <a:bodyPr/>
          <a:lstStyle/>
          <a:p>
            <a:r>
              <a:rPr lang="en-US" dirty="0"/>
              <a:t>What do you think?</a:t>
            </a:r>
          </a:p>
          <a:p>
            <a:pPr marL="0" indent="0">
              <a:buNone/>
            </a:pPr>
            <a:endParaRPr lang="en-US" dirty="0"/>
          </a:p>
        </p:txBody>
      </p:sp>
      <p:sp>
        <p:nvSpPr>
          <p:cNvPr id="4" name="Slide Number Placeholder 3"/>
          <p:cNvSpPr>
            <a:spLocks noGrp="1"/>
          </p:cNvSpPr>
          <p:nvPr>
            <p:ph type="sldNum" sz="quarter" idx="12"/>
          </p:nvPr>
        </p:nvSpPr>
        <p:spPr/>
        <p:txBody>
          <a:bodyPr/>
          <a:lstStyle/>
          <a:p>
            <a:fld id="{5D070C15-CD4F-45AD-A160-F4D49C727C22}" type="slidenum">
              <a:rPr lang="en-US" smtClean="0"/>
              <a:pPr/>
              <a:t>28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30909218"/>
              </p:ext>
            </p:extLst>
          </p:nvPr>
        </p:nvGraphicFramePr>
        <p:xfrm>
          <a:off x="2032000" y="2368730"/>
          <a:ext cx="8127999" cy="3943170"/>
        </p:xfrm>
        <a:graphic>
          <a:graphicData uri="http://schemas.openxmlformats.org/drawingml/2006/table">
            <a:tbl>
              <a:tblPr firstRow="1" bandRow="1">
                <a:tableStyleId>{5C22544A-7EE6-4342-B048-85BDC9FD1C3A}</a:tableStyleId>
              </a:tblPr>
              <a:tblGrid>
                <a:gridCol w="6093097">
                  <a:extLst>
                    <a:ext uri="{9D8B030D-6E8A-4147-A177-3AD203B41FA5}">
                      <a16:colId xmlns:a16="http://schemas.microsoft.com/office/drawing/2014/main" val="57317888"/>
                    </a:ext>
                  </a:extLst>
                </a:gridCol>
                <a:gridCol w="1062446">
                  <a:extLst>
                    <a:ext uri="{9D8B030D-6E8A-4147-A177-3AD203B41FA5}">
                      <a16:colId xmlns:a16="http://schemas.microsoft.com/office/drawing/2014/main" val="3027793627"/>
                    </a:ext>
                  </a:extLst>
                </a:gridCol>
                <a:gridCol w="972456">
                  <a:extLst>
                    <a:ext uri="{9D8B030D-6E8A-4147-A177-3AD203B41FA5}">
                      <a16:colId xmlns:a16="http://schemas.microsoft.com/office/drawing/2014/main" val="965722900"/>
                    </a:ext>
                  </a:extLst>
                </a:gridCol>
              </a:tblGrid>
              <a:tr h="56331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26671646"/>
                  </a:ext>
                </a:extLst>
              </a:tr>
              <a:tr h="563310">
                <a:tc>
                  <a:txBody>
                    <a:bodyPr/>
                    <a:lstStyle/>
                    <a:p>
                      <a:r>
                        <a:rPr lang="en-US" sz="2800" b="1" dirty="0"/>
                        <a:t>Cover letter or resume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455363888"/>
                  </a:ext>
                </a:extLst>
              </a:tr>
              <a:tr h="563310">
                <a:tc>
                  <a:txBody>
                    <a:bodyPr/>
                    <a:lstStyle/>
                    <a:p>
                      <a:r>
                        <a:rPr lang="en-US" sz="2800" b="1" dirty="0"/>
                        <a:t>Before an interview</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9852395"/>
                  </a:ext>
                </a:extLst>
              </a:tr>
              <a:tr h="563310">
                <a:tc>
                  <a:txBody>
                    <a:bodyPr/>
                    <a:lstStyle/>
                    <a:p>
                      <a:r>
                        <a:rPr lang="en-US" sz="2800" b="1" dirty="0"/>
                        <a:t>At the interview</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29695086"/>
                  </a:ext>
                </a:extLst>
              </a:tr>
              <a:tr h="563310">
                <a:tc>
                  <a:txBody>
                    <a:bodyPr/>
                    <a:lstStyle/>
                    <a:p>
                      <a:r>
                        <a:rPr lang="en-US" sz="2800" b="1" dirty="0"/>
                        <a:t>Before starting a job</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87973497"/>
                  </a:ext>
                </a:extLst>
              </a:tr>
              <a:tr h="563310">
                <a:tc>
                  <a:txBody>
                    <a:bodyPr/>
                    <a:lstStyle/>
                    <a:p>
                      <a:r>
                        <a:rPr lang="en-US" sz="2800" b="1" dirty="0"/>
                        <a:t>After starting a job</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43019381"/>
                  </a:ext>
                </a:extLst>
              </a:tr>
              <a:tr h="563310">
                <a:tc>
                  <a:txBody>
                    <a:bodyPr/>
                    <a:lstStyle/>
                    <a:p>
                      <a:r>
                        <a:rPr lang="en-US" sz="2800" b="1" dirty="0"/>
                        <a:t>Never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52302892"/>
                  </a:ext>
                </a:extLst>
              </a:tr>
            </a:tbl>
          </a:graphicData>
        </a:graphic>
      </p:graphicFrame>
      <p:sp>
        <p:nvSpPr>
          <p:cNvPr id="6" name="Plus 5"/>
          <p:cNvSpPr/>
          <p:nvPr/>
        </p:nvSpPr>
        <p:spPr>
          <a:xfrm>
            <a:off x="8281850" y="2324280"/>
            <a:ext cx="766355" cy="640080"/>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Minus 6"/>
          <p:cNvSpPr/>
          <p:nvPr/>
        </p:nvSpPr>
        <p:spPr>
          <a:xfrm>
            <a:off x="9326880" y="2324280"/>
            <a:ext cx="679269" cy="640080"/>
          </a:xfrm>
          <a:prstGeom prst="mathMin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86888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 Whom Do I Disclose?</a:t>
            </a:r>
          </a:p>
        </p:txBody>
      </p:sp>
      <p:sp>
        <p:nvSpPr>
          <p:cNvPr id="3" name="Content Placeholder 2"/>
          <p:cNvSpPr>
            <a:spLocks noGrp="1"/>
          </p:cNvSpPr>
          <p:nvPr>
            <p:ph idx="1"/>
          </p:nvPr>
        </p:nvSpPr>
        <p:spPr>
          <a:xfrm>
            <a:off x="304800" y="1524000"/>
            <a:ext cx="11201400" cy="4572000"/>
          </a:xfrm>
        </p:spPr>
        <p:txBody>
          <a:bodyPr>
            <a:noAutofit/>
          </a:bodyPr>
          <a:lstStyle/>
          <a:p>
            <a:pPr>
              <a:spcBef>
                <a:spcPts val="1000"/>
              </a:spcBef>
              <a:spcAft>
                <a:spcPts val="1000"/>
              </a:spcAft>
            </a:pPr>
            <a:r>
              <a:rPr lang="en-US" sz="3600" b="1" dirty="0"/>
              <a:t>Varies greatly </a:t>
            </a:r>
            <a:r>
              <a:rPr lang="en-US" sz="3600" dirty="0"/>
              <a:t>depending on the employer and the situation.</a:t>
            </a:r>
          </a:p>
          <a:p>
            <a:pPr>
              <a:spcBef>
                <a:spcPts val="1000"/>
              </a:spcBef>
              <a:spcAft>
                <a:spcPts val="1000"/>
              </a:spcAft>
            </a:pPr>
            <a:r>
              <a:rPr lang="en-US" sz="3600" b="1" dirty="0"/>
              <a:t>Possible audiences</a:t>
            </a:r>
            <a:r>
              <a:rPr lang="en-US" sz="3600" dirty="0"/>
              <a:t>: recruiters, hiring managers, supervisors, managers, human resources staff, EEO staff, co-workers, health and safety staff</a:t>
            </a:r>
          </a:p>
          <a:p>
            <a:pPr>
              <a:spcBef>
                <a:spcPts val="1000"/>
              </a:spcBef>
              <a:spcAft>
                <a:spcPts val="1000"/>
              </a:spcAft>
            </a:pPr>
            <a:r>
              <a:rPr lang="en-US" sz="3600" b="1" i="1" dirty="0"/>
              <a:t>IMPORTANT</a:t>
            </a:r>
            <a:r>
              <a:rPr lang="en-US" sz="3600" dirty="0"/>
              <a:t> – only tell the people </a:t>
            </a:r>
            <a:r>
              <a:rPr lang="en-US" sz="3600" b="1" i="1" dirty="0"/>
              <a:t>who need to know</a:t>
            </a:r>
            <a:r>
              <a:rPr lang="en-US" sz="3600" dirty="0"/>
              <a:t>!</a:t>
            </a:r>
          </a:p>
        </p:txBody>
      </p:sp>
      <p:sp>
        <p:nvSpPr>
          <p:cNvPr id="4" name="Slide Number Placeholder 3"/>
          <p:cNvSpPr>
            <a:spLocks noGrp="1"/>
          </p:cNvSpPr>
          <p:nvPr>
            <p:ph type="sldNum" sz="quarter" idx="12"/>
          </p:nvPr>
        </p:nvSpPr>
        <p:spPr/>
        <p:txBody>
          <a:bodyPr/>
          <a:lstStyle/>
          <a:p>
            <a:fld id="{5D070C15-CD4F-45AD-A160-F4D49C727C22}" type="slidenum">
              <a:rPr lang="en-US" smtClean="0"/>
              <a:pPr/>
              <a:t>29</a:t>
            </a:fld>
            <a:endParaRPr lang="en-US" dirty="0"/>
          </a:p>
        </p:txBody>
      </p:sp>
    </p:spTree>
    <p:extLst>
      <p:ext uri="{BB962C8B-B14F-4D97-AF65-F5344CB8AC3E}">
        <p14:creationId xmlns:p14="http://schemas.microsoft.com/office/powerpoint/2010/main" val="1521903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11047F-AF8E-6348-B621-16D8CFE8451B}"/>
              </a:ext>
            </a:extLst>
          </p:cNvPr>
          <p:cNvSpPr>
            <a:spLocks noGrp="1"/>
          </p:cNvSpPr>
          <p:nvPr>
            <p:ph type="title"/>
          </p:nvPr>
        </p:nvSpPr>
        <p:spPr/>
        <p:txBody>
          <a:bodyPr/>
          <a:lstStyle/>
          <a:p>
            <a:r>
              <a:rPr lang="en-US" dirty="0"/>
              <a:t>Disclaimer</a:t>
            </a:r>
          </a:p>
        </p:txBody>
      </p:sp>
      <p:sp>
        <p:nvSpPr>
          <p:cNvPr id="5" name="Content Placeholder 4">
            <a:extLst>
              <a:ext uri="{FF2B5EF4-FFF2-40B4-BE49-F238E27FC236}">
                <a16:creationId xmlns:a16="http://schemas.microsoft.com/office/drawing/2014/main" id="{BF477145-3D42-7449-8DD3-C45288EE81D7}"/>
              </a:ext>
            </a:extLst>
          </p:cNvPr>
          <p:cNvSpPr>
            <a:spLocks noGrp="1"/>
          </p:cNvSpPr>
          <p:nvPr>
            <p:ph idx="1"/>
          </p:nvPr>
        </p:nvSpPr>
        <p:spPr/>
        <p:txBody>
          <a:bodyPr>
            <a:normAutofit fontScale="62500" lnSpcReduction="20000"/>
          </a:bodyPr>
          <a:lstStyle/>
          <a:p>
            <a:pPr marL="109537" indent="0">
              <a:buNone/>
              <a:defRPr/>
            </a:pPr>
            <a:r>
              <a:rPr lang="en-US" altLang="en-US" b="1" dirty="0">
                <a:latin typeface="Century Gothic" panose="020B0502020202020204" pitchFamily="34" charset="0"/>
                <a:cs typeface="Calibri" panose="020F0502020204030204" pitchFamily="34" charset="0"/>
              </a:rPr>
              <a:t>DISCLAIMER</a:t>
            </a:r>
            <a:r>
              <a:rPr lang="en-US" altLang="en-US" dirty="0">
                <a:latin typeface="Century Gothic" panose="020B0502020202020204" pitchFamily="34" charset="0"/>
                <a:cs typeface="Calibri" panose="020F0502020204030204" pitchFamily="34" charset="0"/>
              </a:rPr>
              <a:t>:  </a:t>
            </a:r>
            <a:r>
              <a:rPr lang="en-US" dirty="0">
                <a:latin typeface="Century Gothic" panose="020B0502020202020204" pitchFamily="34" charset="0"/>
                <a:cs typeface="Calibri" panose="020F0502020204030204" pitchFamily="34" charset="0"/>
              </a:rPr>
              <a:t>The contents of this presentation were developed under a grant from the National Institute on Disability, Independent Living, and Rehabilitation Research (NIDILRR grant number 90DP0090-01-00). NIDILRR is a Center within the Administration for Community Living (ACL), Department of Health and Human Services (HHS). The contents of this publication do not necessarily represent the policy of NIDILRR, ACL, HHS, and you should not assume endorsement by the Federal Government.</a:t>
            </a:r>
          </a:p>
          <a:p>
            <a:pPr>
              <a:defRPr/>
            </a:pPr>
            <a:endParaRPr lang="en-US" dirty="0">
              <a:latin typeface="Century Gothic" panose="020B0502020202020204" pitchFamily="34" charset="0"/>
              <a:cs typeface="Calibri" panose="020F0502020204030204" pitchFamily="34" charset="0"/>
            </a:endParaRPr>
          </a:p>
          <a:p>
            <a:pPr marL="109537" indent="0">
              <a:buNone/>
              <a:defRPr/>
            </a:pPr>
            <a:r>
              <a:rPr lang="en-US" dirty="0">
                <a:latin typeface="Century Gothic" panose="020B0502020202020204" pitchFamily="34" charset="0"/>
                <a:cs typeface="Calibri" panose="020F0502020204030204" pitchFamily="34" charset="0"/>
              </a:rPr>
              <a:t>The information, materials, and/or technical assistance provided by the Southeast ADA Center are intended solely as informal guidance, and are neither a determination of your legal rights or responsibilities under the ADA, nor binding on any agency with enforcement responsibility under the ADA. The Southeast ADA Center does not warrant the accuracy of any information contained herein. Furthermore, in order to effectively provide technical assistance to all individuals and entities covered by the ADA, NIDILRR requires the Southeast ADA Center to assure confidentiality of communications between those covered and the Center. Any links to non-Southeast ADA Center information are provided as a courtesy, and are neither intended to, nor do they constitute, an endorsement of the linked materials.</a:t>
            </a:r>
          </a:p>
          <a:p>
            <a:pPr>
              <a:defRPr/>
            </a:pPr>
            <a:endParaRPr lang="en-US" dirty="0">
              <a:latin typeface="Century Gothic" panose="020B0502020202020204" pitchFamily="34" charset="0"/>
              <a:cs typeface="Calibri" panose="020F0502020204030204" pitchFamily="34" charset="0"/>
            </a:endParaRPr>
          </a:p>
          <a:p>
            <a:pPr marL="109537" indent="0">
              <a:buNone/>
              <a:defRPr/>
            </a:pPr>
            <a:r>
              <a:rPr lang="en-US" dirty="0">
                <a:latin typeface="Century Gothic" panose="020B0502020202020204" pitchFamily="34" charset="0"/>
                <a:cs typeface="Calibri" panose="020F0502020204030204" pitchFamily="34" charset="0"/>
              </a:rPr>
              <a:t>You should be aware that NIDILRR is not responsible for enforcement of the ADA. For more information or assistance, please contact the Southeast ADA Center via its web site at </a:t>
            </a:r>
            <a:r>
              <a:rPr lang="en-US" u="sng" dirty="0">
                <a:latin typeface="Century Gothic" panose="020B0502020202020204" pitchFamily="34" charset="0"/>
                <a:cs typeface="Calibri" panose="020F0502020204030204" pitchFamily="34" charset="0"/>
                <a:hlinkClick r:id="rId3"/>
              </a:rPr>
              <a:t>adasoutheast.org</a:t>
            </a:r>
            <a:r>
              <a:rPr lang="en-US" dirty="0">
                <a:latin typeface="Century Gothic" panose="020B0502020202020204" pitchFamily="34" charset="0"/>
                <a:cs typeface="Calibri" panose="020F0502020204030204" pitchFamily="34" charset="0"/>
              </a:rPr>
              <a:t> or by calling 1-800-949-4232 or 404-541-9001.</a:t>
            </a:r>
          </a:p>
          <a:p>
            <a:endParaRPr lang="en-US" dirty="0"/>
          </a:p>
        </p:txBody>
      </p:sp>
      <p:sp>
        <p:nvSpPr>
          <p:cNvPr id="7" name="Slide Number Placeholder 6">
            <a:extLst>
              <a:ext uri="{FF2B5EF4-FFF2-40B4-BE49-F238E27FC236}">
                <a16:creationId xmlns:a16="http://schemas.microsoft.com/office/drawing/2014/main" id="{6708C7EE-0254-0C47-A9AB-D38655483566}"/>
              </a:ext>
            </a:extLst>
          </p:cNvPr>
          <p:cNvSpPr>
            <a:spLocks noGrp="1"/>
          </p:cNvSpPr>
          <p:nvPr>
            <p:ph type="sldNum" sz="quarter" idx="12"/>
          </p:nvPr>
        </p:nvSpPr>
        <p:spPr/>
        <p:txBody>
          <a:bodyPr/>
          <a:lstStyle/>
          <a:p>
            <a:fld id="{1585F92A-5ADF-405E-BA6B-15618F260B89}" type="slidenum">
              <a:rPr lang="en-US" smtClean="0"/>
              <a:pPr/>
              <a:t>3</a:t>
            </a:fld>
            <a:endParaRPr lang="en-US" dirty="0"/>
          </a:p>
        </p:txBody>
      </p:sp>
    </p:spTree>
    <p:extLst>
      <p:ext uri="{BB962C8B-B14F-4D97-AF65-F5344CB8AC3E}">
        <p14:creationId xmlns:p14="http://schemas.microsoft.com/office/powerpoint/2010/main" val="3978639992"/>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Should I Disclose? Disclosure Tips</a:t>
            </a:r>
            <a:br>
              <a:rPr lang="en-US" dirty="0"/>
            </a:br>
            <a:r>
              <a:rPr lang="en-US" sz="1300" dirty="0"/>
              <a:t>(slide 1 of 2)</a:t>
            </a:r>
          </a:p>
        </p:txBody>
      </p:sp>
      <p:sp>
        <p:nvSpPr>
          <p:cNvPr id="3" name="Content Placeholder 2"/>
          <p:cNvSpPr>
            <a:spLocks noGrp="1"/>
          </p:cNvSpPr>
          <p:nvPr>
            <p:ph idx="1"/>
          </p:nvPr>
        </p:nvSpPr>
        <p:spPr>
          <a:xfrm>
            <a:off x="838200" y="1690688"/>
            <a:ext cx="10704226" cy="4665662"/>
          </a:xfrm>
        </p:spPr>
        <p:txBody>
          <a:bodyPr>
            <a:noAutofit/>
          </a:bodyPr>
          <a:lstStyle/>
          <a:p>
            <a:pPr>
              <a:spcBef>
                <a:spcPts val="1000"/>
              </a:spcBef>
              <a:spcAft>
                <a:spcPts val="1000"/>
              </a:spcAft>
            </a:pPr>
            <a:r>
              <a:rPr lang="en-US" sz="3600" b="1" dirty="0"/>
              <a:t>Focus on needs</a:t>
            </a:r>
            <a:r>
              <a:rPr lang="en-US" sz="3600" dirty="0"/>
              <a:t>. </a:t>
            </a:r>
          </a:p>
          <a:p>
            <a:pPr lvl="1">
              <a:spcBef>
                <a:spcPts val="1000"/>
              </a:spcBef>
              <a:spcAft>
                <a:spcPts val="1000"/>
              </a:spcAft>
            </a:pPr>
            <a:r>
              <a:rPr lang="en-US" sz="3200" dirty="0"/>
              <a:t>Be </a:t>
            </a:r>
            <a:r>
              <a:rPr lang="en-US" sz="3200" b="1" dirty="0"/>
              <a:t>specific</a:t>
            </a:r>
            <a:r>
              <a:rPr lang="en-US" sz="3200" dirty="0"/>
              <a:t>. </a:t>
            </a:r>
          </a:p>
          <a:p>
            <a:pPr lvl="1">
              <a:spcBef>
                <a:spcPts val="1000"/>
              </a:spcBef>
              <a:spcAft>
                <a:spcPts val="1000"/>
              </a:spcAft>
            </a:pPr>
            <a:r>
              <a:rPr lang="en-US" sz="3200" dirty="0"/>
              <a:t>How does the disability affect my ability to perform </a:t>
            </a:r>
            <a:r>
              <a:rPr lang="en-US" sz="3200" b="1" dirty="0"/>
              <a:t>essential job functions?</a:t>
            </a:r>
          </a:p>
          <a:p>
            <a:pPr>
              <a:spcBef>
                <a:spcPts val="1000"/>
              </a:spcBef>
              <a:spcAft>
                <a:spcPts val="1000"/>
              </a:spcAft>
            </a:pPr>
            <a:r>
              <a:rPr lang="en-US" sz="3600" b="1" dirty="0"/>
              <a:t>Avoid medical terms and labels</a:t>
            </a:r>
            <a:r>
              <a:rPr lang="en-US" sz="3600" dirty="0"/>
              <a:t>.</a:t>
            </a:r>
            <a:endParaRPr lang="en-US" sz="3600" b="1" dirty="0"/>
          </a:p>
          <a:p>
            <a:pPr>
              <a:spcBef>
                <a:spcPts val="1000"/>
              </a:spcBef>
              <a:spcAft>
                <a:spcPts val="1000"/>
              </a:spcAft>
            </a:pPr>
            <a:r>
              <a:rPr lang="en-US" sz="3600" dirty="0"/>
              <a:t>Discuss </a:t>
            </a:r>
            <a:r>
              <a:rPr lang="en-US" sz="3600" b="1" dirty="0"/>
              <a:t>work barriers</a:t>
            </a:r>
            <a:r>
              <a:rPr lang="en-US" sz="3600" dirty="0"/>
              <a:t>, not medical diagnoses.</a:t>
            </a:r>
          </a:p>
        </p:txBody>
      </p:sp>
      <p:sp>
        <p:nvSpPr>
          <p:cNvPr id="4" name="Slide Number Placeholder 3"/>
          <p:cNvSpPr>
            <a:spLocks noGrp="1"/>
          </p:cNvSpPr>
          <p:nvPr>
            <p:ph type="sldNum" sz="quarter" idx="12"/>
          </p:nvPr>
        </p:nvSpPr>
        <p:spPr/>
        <p:txBody>
          <a:bodyPr/>
          <a:lstStyle/>
          <a:p>
            <a:fld id="{5D070C15-CD4F-45AD-A160-F4D49C727C22}" type="slidenum">
              <a:rPr lang="en-US" smtClean="0"/>
              <a:pPr/>
              <a:t>30</a:t>
            </a:fld>
            <a:endParaRPr lang="en-US" dirty="0"/>
          </a:p>
        </p:txBody>
      </p:sp>
      <p:pic>
        <p:nvPicPr>
          <p:cNvPr id="6" name="Picture 5" descr="Magnifiying glass with the word disclosure" title="Disclosure">
            <a:extLst>
              <a:ext uri="{FF2B5EF4-FFF2-40B4-BE49-F238E27FC236}">
                <a16:creationId xmlns:a16="http://schemas.microsoft.com/office/drawing/2014/main" id="{2B094B7B-FB76-4C48-875D-7092F964BEFC}"/>
              </a:ext>
            </a:extLst>
          </p:cNvPr>
          <p:cNvPicPr>
            <a:picLocks noChangeAspect="1"/>
          </p:cNvPicPr>
          <p:nvPr/>
        </p:nvPicPr>
        <p:blipFill>
          <a:blip r:embed="rId2"/>
          <a:stretch>
            <a:fillRect/>
          </a:stretch>
        </p:blipFill>
        <p:spPr>
          <a:xfrm>
            <a:off x="7620000" y="1371600"/>
            <a:ext cx="1905000" cy="1562100"/>
          </a:xfrm>
          <a:prstGeom prst="rect">
            <a:avLst/>
          </a:prstGeom>
        </p:spPr>
      </p:pic>
    </p:spTree>
    <p:extLst>
      <p:ext uri="{BB962C8B-B14F-4D97-AF65-F5344CB8AC3E}">
        <p14:creationId xmlns:p14="http://schemas.microsoft.com/office/powerpoint/2010/main" val="2451632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What Should I Disclose? Disclosure Tips</a:t>
            </a:r>
            <a:br>
              <a:rPr lang="en-US" dirty="0"/>
            </a:br>
            <a:r>
              <a:rPr lang="en-US" sz="1300" dirty="0"/>
              <a:t>(slide 1 of 2)</a:t>
            </a:r>
          </a:p>
        </p:txBody>
      </p:sp>
      <p:sp>
        <p:nvSpPr>
          <p:cNvPr id="3" name="Content Placeholder 2"/>
          <p:cNvSpPr>
            <a:spLocks noGrp="1"/>
          </p:cNvSpPr>
          <p:nvPr>
            <p:ph idx="1"/>
          </p:nvPr>
        </p:nvSpPr>
        <p:spPr>
          <a:xfrm>
            <a:off x="457200" y="1371600"/>
            <a:ext cx="11277600" cy="4953000"/>
          </a:xfrm>
        </p:spPr>
        <p:txBody>
          <a:bodyPr>
            <a:noAutofit/>
          </a:bodyPr>
          <a:lstStyle/>
          <a:p>
            <a:pPr>
              <a:spcBef>
                <a:spcPts val="1000"/>
              </a:spcBef>
              <a:spcAft>
                <a:spcPts val="1000"/>
              </a:spcAft>
            </a:pPr>
            <a:r>
              <a:rPr lang="en-US" sz="3600" dirty="0"/>
              <a:t>Focus on </a:t>
            </a:r>
            <a:r>
              <a:rPr lang="en-US" sz="3600" b="1" dirty="0"/>
              <a:t>job qualifications</a:t>
            </a:r>
            <a:r>
              <a:rPr lang="en-US" sz="3600" dirty="0"/>
              <a:t>, not the disability.</a:t>
            </a:r>
          </a:p>
          <a:p>
            <a:pPr>
              <a:spcBef>
                <a:spcPts val="1000"/>
              </a:spcBef>
              <a:spcAft>
                <a:spcPts val="1000"/>
              </a:spcAft>
            </a:pPr>
            <a:r>
              <a:rPr lang="en-US" sz="3600" dirty="0"/>
              <a:t>Provide </a:t>
            </a:r>
            <a:r>
              <a:rPr lang="en-US" sz="3600" b="1" dirty="0"/>
              <a:t>suggestions</a:t>
            </a:r>
            <a:r>
              <a:rPr lang="en-US" sz="3600" dirty="0"/>
              <a:t> for reasonable accommodations.</a:t>
            </a:r>
          </a:p>
          <a:p>
            <a:pPr>
              <a:spcBef>
                <a:spcPts val="1000"/>
              </a:spcBef>
              <a:spcAft>
                <a:spcPts val="1000"/>
              </a:spcAft>
            </a:pPr>
            <a:r>
              <a:rPr lang="en-US" sz="3600" dirty="0"/>
              <a:t>Focuses on the “</a:t>
            </a:r>
            <a:r>
              <a:rPr lang="en-US" sz="3600" b="1" dirty="0"/>
              <a:t>here and now</a:t>
            </a:r>
            <a:r>
              <a:rPr lang="en-US" sz="3600" dirty="0"/>
              <a:t>,” not past negative experiences.</a:t>
            </a:r>
          </a:p>
          <a:p>
            <a:pPr>
              <a:spcBef>
                <a:spcPts val="1000"/>
              </a:spcBef>
              <a:spcAft>
                <a:spcPts val="1000"/>
              </a:spcAft>
            </a:pPr>
            <a:r>
              <a:rPr lang="en-US" sz="3600" dirty="0"/>
              <a:t>Stay </a:t>
            </a:r>
            <a:r>
              <a:rPr lang="en-US" sz="3600" b="1" dirty="0"/>
              <a:t>positive</a:t>
            </a:r>
            <a:r>
              <a:rPr lang="en-US" sz="3600" dirty="0"/>
              <a:t>.</a:t>
            </a:r>
            <a:endParaRPr lang="en-US" sz="3600" b="1" dirty="0"/>
          </a:p>
          <a:p>
            <a:pPr>
              <a:spcBef>
                <a:spcPts val="1000"/>
              </a:spcBef>
              <a:spcAft>
                <a:spcPts val="1000"/>
              </a:spcAft>
            </a:pPr>
            <a:endParaRPr lang="en-US" sz="3600" dirty="0"/>
          </a:p>
        </p:txBody>
      </p:sp>
      <p:sp>
        <p:nvSpPr>
          <p:cNvPr id="4" name="Slide Number Placeholder 3"/>
          <p:cNvSpPr>
            <a:spLocks noGrp="1"/>
          </p:cNvSpPr>
          <p:nvPr>
            <p:ph type="sldNum" sz="quarter" idx="12"/>
          </p:nvPr>
        </p:nvSpPr>
        <p:spPr/>
        <p:txBody>
          <a:bodyPr/>
          <a:lstStyle/>
          <a:p>
            <a:fld id="{5D070C15-CD4F-45AD-A160-F4D49C727C22}" type="slidenum">
              <a:rPr lang="en-US" smtClean="0"/>
              <a:pPr/>
              <a:t>31</a:t>
            </a:fld>
            <a:endParaRPr lang="en-US" dirty="0"/>
          </a:p>
        </p:txBody>
      </p:sp>
    </p:spTree>
    <p:extLst>
      <p:ext uri="{BB962C8B-B14F-4D97-AF65-F5344CB8AC3E}">
        <p14:creationId xmlns:p14="http://schemas.microsoft.com/office/powerpoint/2010/main" val="1565611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Things to Remember about Disclosure</a:t>
            </a:r>
          </a:p>
        </p:txBody>
      </p:sp>
      <p:sp>
        <p:nvSpPr>
          <p:cNvPr id="3" name="Content Placeholder 2"/>
          <p:cNvSpPr>
            <a:spLocks noGrp="1"/>
          </p:cNvSpPr>
          <p:nvPr>
            <p:ph idx="1"/>
          </p:nvPr>
        </p:nvSpPr>
        <p:spPr>
          <a:xfrm>
            <a:off x="381000" y="1524001"/>
            <a:ext cx="11658600" cy="4648200"/>
          </a:xfrm>
        </p:spPr>
        <p:txBody>
          <a:bodyPr>
            <a:normAutofit/>
          </a:bodyPr>
          <a:lstStyle/>
          <a:p>
            <a:pPr>
              <a:spcBef>
                <a:spcPts val="1000"/>
              </a:spcBef>
              <a:spcAft>
                <a:spcPts val="1000"/>
              </a:spcAft>
            </a:pPr>
            <a:r>
              <a:rPr lang="en-US" sz="3600" dirty="0"/>
              <a:t>Disclosure </a:t>
            </a:r>
            <a:r>
              <a:rPr lang="en-US" sz="3600" b="1" u="sng" dirty="0"/>
              <a:t>is not</a:t>
            </a:r>
            <a:r>
              <a:rPr lang="en-US" sz="3600" b="1" dirty="0"/>
              <a:t> </a:t>
            </a:r>
            <a:r>
              <a:rPr lang="en-US" sz="3600" dirty="0"/>
              <a:t>required under the ADA </a:t>
            </a:r>
            <a:r>
              <a:rPr lang="en-US" sz="3600" b="1" i="1" dirty="0"/>
              <a:t>unless</a:t>
            </a:r>
            <a:r>
              <a:rPr lang="en-US" sz="3600" dirty="0"/>
              <a:t> requesting reasonable accommodation(s).</a:t>
            </a:r>
          </a:p>
          <a:p>
            <a:pPr>
              <a:spcBef>
                <a:spcPts val="1000"/>
              </a:spcBef>
              <a:spcAft>
                <a:spcPts val="1000"/>
              </a:spcAft>
            </a:pPr>
            <a:r>
              <a:rPr lang="en-US" sz="3600" dirty="0"/>
              <a:t>Disclosure may occur </a:t>
            </a:r>
            <a:r>
              <a:rPr lang="en-US" sz="3600" b="1" u="sng" dirty="0"/>
              <a:t>at any time</a:t>
            </a:r>
            <a:r>
              <a:rPr lang="en-US" sz="3600" b="1" dirty="0"/>
              <a:t> </a:t>
            </a:r>
            <a:r>
              <a:rPr lang="en-US" sz="3600" dirty="0"/>
              <a:t>during the employment relationship.</a:t>
            </a:r>
          </a:p>
          <a:p>
            <a:pPr>
              <a:spcBef>
                <a:spcPts val="1000"/>
              </a:spcBef>
              <a:spcAft>
                <a:spcPts val="1000"/>
              </a:spcAft>
            </a:pPr>
            <a:r>
              <a:rPr lang="en-US" sz="3600" dirty="0"/>
              <a:t>Individuals cannot be retaliated against for disclosure-related issues.</a:t>
            </a:r>
          </a:p>
          <a:p>
            <a:pPr marL="0" indent="0">
              <a:buNone/>
            </a:pPr>
            <a:endParaRPr lang="en-US" dirty="0"/>
          </a:p>
        </p:txBody>
      </p:sp>
      <p:sp>
        <p:nvSpPr>
          <p:cNvPr id="4" name="Slide Number Placeholder 3"/>
          <p:cNvSpPr>
            <a:spLocks noGrp="1"/>
          </p:cNvSpPr>
          <p:nvPr>
            <p:ph type="sldNum" sz="quarter" idx="12"/>
          </p:nvPr>
        </p:nvSpPr>
        <p:spPr/>
        <p:txBody>
          <a:bodyPr/>
          <a:lstStyle/>
          <a:p>
            <a:fld id="{5D070C15-CD4F-45AD-A160-F4D49C727C22}" type="slidenum">
              <a:rPr lang="en-US" smtClean="0"/>
              <a:pPr/>
              <a:t>32</a:t>
            </a:fld>
            <a:endParaRPr lang="en-US" dirty="0"/>
          </a:p>
        </p:txBody>
      </p:sp>
    </p:spTree>
    <p:extLst>
      <p:ext uri="{BB962C8B-B14F-4D97-AF65-F5344CB8AC3E}">
        <p14:creationId xmlns:p14="http://schemas.microsoft.com/office/powerpoint/2010/main" val="2279827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The Employer’s Responsibilities</a:t>
            </a:r>
            <a:br>
              <a:rPr lang="en-US" dirty="0"/>
            </a:br>
            <a:r>
              <a:rPr lang="en-US" sz="1300" b="0" dirty="0"/>
              <a:t>(slide 1 of 2)</a:t>
            </a:r>
          </a:p>
        </p:txBody>
      </p:sp>
      <p:sp>
        <p:nvSpPr>
          <p:cNvPr id="3" name="Content Placeholder 2"/>
          <p:cNvSpPr>
            <a:spLocks noGrp="1"/>
          </p:cNvSpPr>
          <p:nvPr>
            <p:ph idx="1"/>
          </p:nvPr>
        </p:nvSpPr>
        <p:spPr>
          <a:xfrm>
            <a:off x="614597" y="1600200"/>
            <a:ext cx="10739203" cy="4664272"/>
          </a:xfrm>
        </p:spPr>
        <p:txBody>
          <a:bodyPr>
            <a:normAutofit lnSpcReduction="10000"/>
          </a:bodyPr>
          <a:lstStyle/>
          <a:p>
            <a:pPr>
              <a:spcBef>
                <a:spcPts val="1000"/>
              </a:spcBef>
              <a:spcAft>
                <a:spcPts val="1000"/>
              </a:spcAft>
            </a:pPr>
            <a:r>
              <a:rPr lang="en-US" sz="3600" b="1" dirty="0"/>
              <a:t>Recognize that a request for a reasonable accommodation </a:t>
            </a:r>
            <a:r>
              <a:rPr lang="en-US" sz="3600" dirty="0"/>
              <a:t>has been made.</a:t>
            </a:r>
          </a:p>
          <a:p>
            <a:pPr>
              <a:spcBef>
                <a:spcPts val="1000"/>
              </a:spcBef>
              <a:spcAft>
                <a:spcPts val="1000"/>
              </a:spcAft>
            </a:pPr>
            <a:r>
              <a:rPr lang="en-US" sz="3600" dirty="0"/>
              <a:t>Begin an </a:t>
            </a:r>
            <a:r>
              <a:rPr lang="en-US" sz="3600" b="1" dirty="0"/>
              <a:t>interactive process</a:t>
            </a:r>
            <a:r>
              <a:rPr lang="en-US" sz="3600" dirty="0"/>
              <a:t> with the employee.</a:t>
            </a:r>
          </a:p>
          <a:p>
            <a:pPr>
              <a:spcBef>
                <a:spcPts val="1000"/>
              </a:spcBef>
              <a:spcAft>
                <a:spcPts val="1000"/>
              </a:spcAft>
            </a:pPr>
            <a:r>
              <a:rPr lang="en-US" sz="3600" b="1" dirty="0"/>
              <a:t>Confirm</a:t>
            </a:r>
            <a:r>
              <a:rPr lang="en-US" sz="3600" dirty="0"/>
              <a:t> the existence of a disability.</a:t>
            </a:r>
          </a:p>
          <a:p>
            <a:pPr>
              <a:spcBef>
                <a:spcPts val="1000"/>
              </a:spcBef>
              <a:spcAft>
                <a:spcPts val="1000"/>
              </a:spcAft>
            </a:pPr>
            <a:r>
              <a:rPr lang="en-US" sz="3600" b="1" dirty="0"/>
              <a:t>Determine the essential functions and marginal functions </a:t>
            </a:r>
            <a:r>
              <a:rPr lang="en-US" sz="3600" dirty="0"/>
              <a:t>of the job.</a:t>
            </a:r>
          </a:p>
          <a:p>
            <a:pPr>
              <a:spcBef>
                <a:spcPts val="1000"/>
              </a:spcBef>
              <a:spcAft>
                <a:spcPts val="1000"/>
              </a:spcAft>
            </a:pPr>
            <a:endParaRPr lang="en-US" sz="3600" dirty="0"/>
          </a:p>
        </p:txBody>
      </p:sp>
      <p:sp>
        <p:nvSpPr>
          <p:cNvPr id="6" name="Slide Number Placeholder 5">
            <a:extLst>
              <a:ext uri="{FF2B5EF4-FFF2-40B4-BE49-F238E27FC236}">
                <a16:creationId xmlns:a16="http://schemas.microsoft.com/office/drawing/2014/main" id="{6BCA1F6A-45F8-E449-BD6C-A76413A73A1F}"/>
              </a:ext>
            </a:extLst>
          </p:cNvPr>
          <p:cNvSpPr>
            <a:spLocks noGrp="1"/>
          </p:cNvSpPr>
          <p:nvPr>
            <p:ph type="sldNum" sz="quarter" idx="12"/>
          </p:nvPr>
        </p:nvSpPr>
        <p:spPr/>
        <p:txBody>
          <a:bodyPr/>
          <a:lstStyle/>
          <a:p>
            <a:fld id="{1585F92A-5ADF-405E-BA6B-15618F260B89}" type="slidenum">
              <a:rPr lang="en-US" smtClean="0"/>
              <a:pPr/>
              <a:t>33</a:t>
            </a:fld>
            <a:endParaRPr lang="en-US" dirty="0"/>
          </a:p>
        </p:txBody>
      </p:sp>
    </p:spTree>
    <p:extLst>
      <p:ext uri="{BB962C8B-B14F-4D97-AF65-F5344CB8AC3E}">
        <p14:creationId xmlns:p14="http://schemas.microsoft.com/office/powerpoint/2010/main" val="902176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The Employer’s Responsibilities</a:t>
            </a:r>
            <a:br>
              <a:rPr lang="en-US" dirty="0"/>
            </a:br>
            <a:r>
              <a:rPr lang="en-US" sz="1300" dirty="0"/>
              <a:t>(slide 2 of 2)</a:t>
            </a:r>
          </a:p>
        </p:txBody>
      </p:sp>
      <p:sp>
        <p:nvSpPr>
          <p:cNvPr id="3" name="Content Placeholder 2"/>
          <p:cNvSpPr>
            <a:spLocks noGrp="1"/>
          </p:cNvSpPr>
          <p:nvPr>
            <p:ph idx="1"/>
          </p:nvPr>
        </p:nvSpPr>
        <p:spPr>
          <a:xfrm>
            <a:off x="614597" y="1600200"/>
            <a:ext cx="10739203" cy="4664272"/>
          </a:xfrm>
        </p:spPr>
        <p:txBody>
          <a:bodyPr>
            <a:normAutofit/>
          </a:bodyPr>
          <a:lstStyle/>
          <a:p>
            <a:pPr>
              <a:spcBef>
                <a:spcPts val="1000"/>
              </a:spcBef>
              <a:spcAft>
                <a:spcPts val="1000"/>
              </a:spcAft>
            </a:pPr>
            <a:r>
              <a:rPr lang="en-US" sz="3600" b="1" dirty="0"/>
              <a:t>Investigate</a:t>
            </a:r>
            <a:r>
              <a:rPr lang="en-US" sz="3600" dirty="0"/>
              <a:t> accommodation </a:t>
            </a:r>
            <a:r>
              <a:rPr lang="en-US" sz="3600" b="1" dirty="0"/>
              <a:t>solutions</a:t>
            </a:r>
            <a:r>
              <a:rPr lang="en-US" sz="3600" dirty="0"/>
              <a:t>.</a:t>
            </a:r>
          </a:p>
          <a:p>
            <a:pPr>
              <a:spcBef>
                <a:spcPts val="1000"/>
              </a:spcBef>
              <a:spcAft>
                <a:spcPts val="1000"/>
              </a:spcAft>
            </a:pPr>
            <a:r>
              <a:rPr lang="en-US" sz="3600" b="1" dirty="0"/>
              <a:t>Implement</a:t>
            </a:r>
            <a:r>
              <a:rPr lang="en-US" sz="3600" dirty="0"/>
              <a:t> the accommodation.</a:t>
            </a:r>
          </a:p>
          <a:p>
            <a:pPr>
              <a:spcBef>
                <a:spcPts val="1000"/>
              </a:spcBef>
              <a:spcAft>
                <a:spcPts val="1000"/>
              </a:spcAft>
            </a:pPr>
            <a:r>
              <a:rPr lang="en-US" sz="3600" b="1" dirty="0"/>
              <a:t>Document</a:t>
            </a:r>
            <a:r>
              <a:rPr lang="en-US" sz="3600" dirty="0"/>
              <a:t> the accommodation.</a:t>
            </a:r>
          </a:p>
          <a:p>
            <a:pPr>
              <a:spcBef>
                <a:spcPts val="1000"/>
              </a:spcBef>
              <a:spcAft>
                <a:spcPts val="1000"/>
              </a:spcAft>
            </a:pPr>
            <a:r>
              <a:rPr lang="en-US" sz="3600" b="1" dirty="0"/>
              <a:t>Follow up </a:t>
            </a:r>
            <a:r>
              <a:rPr lang="en-US" sz="3600" dirty="0"/>
              <a:t>with employee to ensure that the accommodation is effective.</a:t>
            </a:r>
          </a:p>
        </p:txBody>
      </p:sp>
      <p:sp>
        <p:nvSpPr>
          <p:cNvPr id="5" name="Slide Number Placeholder 4">
            <a:extLst>
              <a:ext uri="{FF2B5EF4-FFF2-40B4-BE49-F238E27FC236}">
                <a16:creationId xmlns:a16="http://schemas.microsoft.com/office/drawing/2014/main" id="{64E8B1AF-33B0-3C45-A85C-3EB970FF1005}"/>
              </a:ext>
            </a:extLst>
          </p:cNvPr>
          <p:cNvSpPr>
            <a:spLocks noGrp="1"/>
          </p:cNvSpPr>
          <p:nvPr>
            <p:ph type="sldNum" sz="quarter" idx="12"/>
          </p:nvPr>
        </p:nvSpPr>
        <p:spPr/>
        <p:txBody>
          <a:bodyPr/>
          <a:lstStyle/>
          <a:p>
            <a:fld id="{1585F92A-5ADF-405E-BA6B-15618F260B89}" type="slidenum">
              <a:rPr lang="en-US" smtClean="0"/>
              <a:pPr/>
              <a:t>34</a:t>
            </a:fld>
            <a:endParaRPr lang="en-US" dirty="0"/>
          </a:p>
        </p:txBody>
      </p:sp>
    </p:spTree>
    <p:extLst>
      <p:ext uri="{BB962C8B-B14F-4D97-AF65-F5344CB8AC3E}">
        <p14:creationId xmlns:p14="http://schemas.microsoft.com/office/powerpoint/2010/main" val="18278238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The Employer’s Rights</a:t>
            </a:r>
          </a:p>
        </p:txBody>
      </p:sp>
      <p:sp>
        <p:nvSpPr>
          <p:cNvPr id="3" name="Content Placeholder 2"/>
          <p:cNvSpPr>
            <a:spLocks noGrp="1"/>
          </p:cNvSpPr>
          <p:nvPr>
            <p:ph idx="1"/>
          </p:nvPr>
        </p:nvSpPr>
        <p:spPr>
          <a:xfrm>
            <a:off x="304800" y="1600200"/>
            <a:ext cx="11049000" cy="4664272"/>
          </a:xfrm>
        </p:spPr>
        <p:txBody>
          <a:bodyPr>
            <a:normAutofit/>
          </a:bodyPr>
          <a:lstStyle/>
          <a:p>
            <a:r>
              <a:rPr lang="en-US" sz="3900" dirty="0"/>
              <a:t>Employers are </a:t>
            </a:r>
            <a:r>
              <a:rPr lang="en-US" sz="3900" b="1" dirty="0"/>
              <a:t>not required to honor requests</a:t>
            </a:r>
            <a:r>
              <a:rPr lang="en-US" sz="3900" dirty="0"/>
              <a:t> that:</a:t>
            </a:r>
            <a:endParaRPr lang="en-US" sz="2800" dirty="0"/>
          </a:p>
          <a:p>
            <a:pPr lvl="1">
              <a:spcBef>
                <a:spcPts val="1000"/>
              </a:spcBef>
              <a:spcAft>
                <a:spcPts val="1000"/>
              </a:spcAft>
            </a:pPr>
            <a:r>
              <a:rPr lang="en-US" sz="3200" dirty="0"/>
              <a:t>create an </a:t>
            </a:r>
            <a:r>
              <a:rPr lang="en-US" sz="3200" b="1" dirty="0"/>
              <a:t>undue hardship</a:t>
            </a:r>
            <a:r>
              <a:rPr lang="en-US" sz="3200" dirty="0"/>
              <a:t> for the business;</a:t>
            </a:r>
          </a:p>
          <a:p>
            <a:pPr lvl="1">
              <a:spcBef>
                <a:spcPts val="1000"/>
              </a:spcBef>
              <a:spcAft>
                <a:spcPts val="1000"/>
              </a:spcAft>
            </a:pPr>
            <a:r>
              <a:rPr lang="en-US" sz="3200" dirty="0"/>
              <a:t>are </a:t>
            </a:r>
            <a:r>
              <a:rPr lang="en-US" sz="3200" b="1" dirty="0"/>
              <a:t>extensive</a:t>
            </a:r>
            <a:r>
              <a:rPr lang="en-US" sz="3200" dirty="0"/>
              <a:t>, </a:t>
            </a:r>
            <a:r>
              <a:rPr lang="en-US" sz="3200" b="1" dirty="0"/>
              <a:t>disruptive</a:t>
            </a:r>
            <a:r>
              <a:rPr lang="en-US" sz="3200" dirty="0"/>
              <a:t>, </a:t>
            </a:r>
            <a:r>
              <a:rPr lang="en-US" sz="3200" b="1" dirty="0"/>
              <a:t>too costly </a:t>
            </a:r>
            <a:r>
              <a:rPr lang="en-US" sz="3200" dirty="0"/>
              <a:t>or </a:t>
            </a:r>
            <a:r>
              <a:rPr lang="en-US" sz="3200" b="1" dirty="0"/>
              <a:t>fundamentally changes</a:t>
            </a:r>
            <a:r>
              <a:rPr lang="en-US" sz="3200" dirty="0"/>
              <a:t> the essential functions of the job; and/or</a:t>
            </a:r>
          </a:p>
          <a:p>
            <a:pPr lvl="1">
              <a:spcBef>
                <a:spcPts val="1000"/>
              </a:spcBef>
              <a:spcAft>
                <a:spcPts val="1000"/>
              </a:spcAft>
            </a:pPr>
            <a:r>
              <a:rPr lang="en-US" sz="3200" dirty="0"/>
              <a:t>are </a:t>
            </a:r>
            <a:r>
              <a:rPr lang="en-US" sz="3200" b="1" dirty="0"/>
              <a:t>dangerous or illegal</a:t>
            </a:r>
            <a:r>
              <a:rPr lang="en-US" sz="3200" dirty="0"/>
              <a:t>.</a:t>
            </a:r>
            <a:endParaRPr lang="en-US" sz="3200" b="1" dirty="0"/>
          </a:p>
        </p:txBody>
      </p:sp>
      <p:sp>
        <p:nvSpPr>
          <p:cNvPr id="5" name="Slide Number Placeholder 4">
            <a:extLst>
              <a:ext uri="{FF2B5EF4-FFF2-40B4-BE49-F238E27FC236}">
                <a16:creationId xmlns:a16="http://schemas.microsoft.com/office/drawing/2014/main" id="{EFF6CFDB-406E-F04B-AD63-CD03A2146976}"/>
              </a:ext>
            </a:extLst>
          </p:cNvPr>
          <p:cNvSpPr>
            <a:spLocks noGrp="1"/>
          </p:cNvSpPr>
          <p:nvPr>
            <p:ph type="sldNum" sz="quarter" idx="12"/>
          </p:nvPr>
        </p:nvSpPr>
        <p:spPr/>
        <p:txBody>
          <a:bodyPr/>
          <a:lstStyle/>
          <a:p>
            <a:fld id="{1585F92A-5ADF-405E-BA6B-15618F260B89}" type="slidenum">
              <a:rPr lang="en-US" smtClean="0"/>
              <a:pPr/>
              <a:t>35</a:t>
            </a:fld>
            <a:endParaRPr lang="en-US" dirty="0"/>
          </a:p>
        </p:txBody>
      </p:sp>
    </p:spTree>
    <p:extLst>
      <p:ext uri="{BB962C8B-B14F-4D97-AF65-F5344CB8AC3E}">
        <p14:creationId xmlns:p14="http://schemas.microsoft.com/office/powerpoint/2010/main" val="1695371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Cyber Disclosure</a:t>
            </a:r>
            <a:br>
              <a:rPr lang="en-US" dirty="0"/>
            </a:br>
            <a:r>
              <a:rPr lang="en-US" sz="1300" b="0" dirty="0"/>
              <a:t>(slide 1 of 2)</a:t>
            </a:r>
          </a:p>
        </p:txBody>
      </p:sp>
      <p:sp>
        <p:nvSpPr>
          <p:cNvPr id="3" name="Content Placeholder 2"/>
          <p:cNvSpPr>
            <a:spLocks noGrp="1"/>
          </p:cNvSpPr>
          <p:nvPr>
            <p:ph idx="1"/>
          </p:nvPr>
        </p:nvSpPr>
        <p:spPr>
          <a:xfrm>
            <a:off x="2971800" y="1981200"/>
            <a:ext cx="7728679" cy="3962400"/>
          </a:xfrm>
        </p:spPr>
        <p:txBody>
          <a:bodyPr>
            <a:normAutofit fontScale="77500" lnSpcReduction="20000"/>
          </a:bodyPr>
          <a:lstStyle/>
          <a:p>
            <a:pPr>
              <a:spcBef>
                <a:spcPts val="1000"/>
              </a:spcBef>
              <a:spcAft>
                <a:spcPts val="1000"/>
              </a:spcAft>
            </a:pPr>
            <a:r>
              <a:rPr lang="en-US" sz="3600" dirty="0"/>
              <a:t>Employers may use </a:t>
            </a:r>
            <a:r>
              <a:rPr lang="en-US" sz="3600" b="1" dirty="0"/>
              <a:t>social media</a:t>
            </a:r>
            <a:r>
              <a:rPr lang="en-US" sz="3600" dirty="0"/>
              <a:t> to seek out information on a job candidate.</a:t>
            </a:r>
          </a:p>
          <a:p>
            <a:pPr>
              <a:spcBef>
                <a:spcPts val="1000"/>
              </a:spcBef>
              <a:spcAft>
                <a:spcPts val="1000"/>
              </a:spcAft>
            </a:pPr>
            <a:r>
              <a:rPr lang="en-US" sz="3600" b="1" dirty="0"/>
              <a:t>Be aware that what you post on social media</a:t>
            </a:r>
            <a:r>
              <a:rPr lang="en-US" sz="3600" dirty="0"/>
              <a:t>. It may unintentionally disclose a disability.</a:t>
            </a:r>
          </a:p>
          <a:p>
            <a:pPr lvl="1">
              <a:spcBef>
                <a:spcPts val="1000"/>
              </a:spcBef>
              <a:spcAft>
                <a:spcPts val="1000"/>
              </a:spcAft>
            </a:pPr>
            <a:r>
              <a:rPr lang="en-US" sz="3200" dirty="0"/>
              <a:t>Pictures</a:t>
            </a:r>
          </a:p>
          <a:p>
            <a:pPr lvl="1">
              <a:spcBef>
                <a:spcPts val="1000"/>
              </a:spcBef>
              <a:spcAft>
                <a:spcPts val="1000"/>
              </a:spcAft>
            </a:pPr>
            <a:r>
              <a:rPr lang="en-US" sz="3200" dirty="0"/>
              <a:t>Comments</a:t>
            </a:r>
          </a:p>
          <a:p>
            <a:pPr lvl="1">
              <a:spcBef>
                <a:spcPts val="1000"/>
              </a:spcBef>
              <a:spcAft>
                <a:spcPts val="1000"/>
              </a:spcAft>
            </a:pPr>
            <a:r>
              <a:rPr lang="en-US" sz="3200" dirty="0"/>
              <a:t>Are there things that can be misinterpreted?</a:t>
            </a:r>
          </a:p>
        </p:txBody>
      </p:sp>
      <p:pic>
        <p:nvPicPr>
          <p:cNvPr id="5" name="Picture 4" descr="Talk Bubbles with the words like, share, follow. They are clipped to a line with clothespins." title="Social Media">
            <a:extLst>
              <a:ext uri="{FF2B5EF4-FFF2-40B4-BE49-F238E27FC236}">
                <a16:creationId xmlns:a16="http://schemas.microsoft.com/office/drawing/2014/main" id="{58BD7C86-DE65-6048-9590-4ED2903E5E9A}"/>
              </a:ext>
            </a:extLst>
          </p:cNvPr>
          <p:cNvPicPr>
            <a:picLocks noChangeAspect="1"/>
          </p:cNvPicPr>
          <p:nvPr/>
        </p:nvPicPr>
        <p:blipFill>
          <a:blip r:embed="rId2"/>
          <a:stretch>
            <a:fillRect/>
          </a:stretch>
        </p:blipFill>
        <p:spPr>
          <a:xfrm>
            <a:off x="304800" y="2819400"/>
            <a:ext cx="2514600" cy="1676400"/>
          </a:xfrm>
          <a:prstGeom prst="rect">
            <a:avLst/>
          </a:prstGeom>
        </p:spPr>
      </p:pic>
      <p:sp>
        <p:nvSpPr>
          <p:cNvPr id="7" name="Slide Number Placeholder 6">
            <a:extLst>
              <a:ext uri="{FF2B5EF4-FFF2-40B4-BE49-F238E27FC236}">
                <a16:creationId xmlns:a16="http://schemas.microsoft.com/office/drawing/2014/main" id="{DFDD7E0F-8F3E-9444-82C8-2DE2C3725A39}"/>
              </a:ext>
            </a:extLst>
          </p:cNvPr>
          <p:cNvSpPr>
            <a:spLocks noGrp="1"/>
          </p:cNvSpPr>
          <p:nvPr>
            <p:ph type="sldNum" sz="quarter" idx="12"/>
          </p:nvPr>
        </p:nvSpPr>
        <p:spPr/>
        <p:txBody>
          <a:bodyPr/>
          <a:lstStyle/>
          <a:p>
            <a:fld id="{1585F92A-5ADF-405E-BA6B-15618F260B89}" type="slidenum">
              <a:rPr lang="en-US" smtClean="0"/>
              <a:pPr/>
              <a:t>36</a:t>
            </a:fld>
            <a:endParaRPr lang="en-US" dirty="0"/>
          </a:p>
        </p:txBody>
      </p:sp>
    </p:spTree>
    <p:extLst>
      <p:ext uri="{BB962C8B-B14F-4D97-AF65-F5344CB8AC3E}">
        <p14:creationId xmlns:p14="http://schemas.microsoft.com/office/powerpoint/2010/main" val="34975770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Cyber Disclosure</a:t>
            </a:r>
            <a:br>
              <a:rPr lang="en-US" dirty="0"/>
            </a:br>
            <a:r>
              <a:rPr lang="en-US" sz="1300" b="0" dirty="0"/>
              <a:t>(slide 2 of 2)</a:t>
            </a:r>
          </a:p>
        </p:txBody>
      </p:sp>
      <p:sp>
        <p:nvSpPr>
          <p:cNvPr id="3" name="Content Placeholder 2"/>
          <p:cNvSpPr>
            <a:spLocks noGrp="1"/>
          </p:cNvSpPr>
          <p:nvPr>
            <p:ph idx="1"/>
          </p:nvPr>
        </p:nvSpPr>
        <p:spPr>
          <a:xfrm>
            <a:off x="718279" y="1495841"/>
            <a:ext cx="10515600" cy="5189772"/>
          </a:xfrm>
        </p:spPr>
        <p:txBody>
          <a:bodyPr>
            <a:noAutofit/>
          </a:bodyPr>
          <a:lstStyle/>
          <a:p>
            <a:pPr>
              <a:spcBef>
                <a:spcPts val="1000"/>
              </a:spcBef>
              <a:spcAft>
                <a:spcPts val="1000"/>
              </a:spcAft>
            </a:pPr>
            <a:r>
              <a:rPr lang="en-US" sz="3600" dirty="0"/>
              <a:t>Be </a:t>
            </a:r>
            <a:r>
              <a:rPr lang="en-US" sz="3600" b="1" dirty="0"/>
              <a:t>thoughtful</a:t>
            </a:r>
            <a:r>
              <a:rPr lang="en-US" sz="3600" dirty="0"/>
              <a:t> and </a:t>
            </a:r>
            <a:r>
              <a:rPr lang="en-US" sz="3600" b="1" dirty="0"/>
              <a:t>respectful</a:t>
            </a:r>
            <a:r>
              <a:rPr lang="en-US" sz="3600" dirty="0"/>
              <a:t> in your posts.</a:t>
            </a:r>
          </a:p>
          <a:p>
            <a:pPr>
              <a:spcBef>
                <a:spcPts val="1000"/>
              </a:spcBef>
              <a:spcAft>
                <a:spcPts val="1000"/>
              </a:spcAft>
            </a:pPr>
            <a:r>
              <a:rPr lang="en-US" sz="3600" b="1" dirty="0"/>
              <a:t>Know the information</a:t>
            </a:r>
            <a:r>
              <a:rPr lang="en-US" sz="3600" dirty="0"/>
              <a:t> about you that can be found on-line.</a:t>
            </a:r>
          </a:p>
          <a:p>
            <a:pPr>
              <a:spcBef>
                <a:spcPts val="1000"/>
              </a:spcBef>
              <a:spcAft>
                <a:spcPts val="1000"/>
              </a:spcAft>
            </a:pPr>
            <a:r>
              <a:rPr lang="en-US" sz="3600" dirty="0"/>
              <a:t>Remember, once posted on-line, </a:t>
            </a:r>
            <a:r>
              <a:rPr lang="en-US" sz="3600" b="1" dirty="0"/>
              <a:t>it may never go away</a:t>
            </a:r>
            <a:r>
              <a:rPr lang="en-US" sz="3600" dirty="0"/>
              <a:t>.</a:t>
            </a:r>
          </a:p>
        </p:txBody>
      </p:sp>
      <p:sp>
        <p:nvSpPr>
          <p:cNvPr id="5" name="Slide Number Placeholder 4">
            <a:extLst>
              <a:ext uri="{FF2B5EF4-FFF2-40B4-BE49-F238E27FC236}">
                <a16:creationId xmlns:a16="http://schemas.microsoft.com/office/drawing/2014/main" id="{27F41F75-EC29-3141-8802-4060B33FB546}"/>
              </a:ext>
            </a:extLst>
          </p:cNvPr>
          <p:cNvSpPr>
            <a:spLocks noGrp="1"/>
          </p:cNvSpPr>
          <p:nvPr>
            <p:ph type="sldNum" sz="quarter" idx="12"/>
          </p:nvPr>
        </p:nvSpPr>
        <p:spPr/>
        <p:txBody>
          <a:bodyPr/>
          <a:lstStyle/>
          <a:p>
            <a:fld id="{1585F92A-5ADF-405E-BA6B-15618F260B89}" type="slidenum">
              <a:rPr lang="en-US" smtClean="0"/>
              <a:pPr/>
              <a:t>37</a:t>
            </a:fld>
            <a:endParaRPr lang="en-US" dirty="0"/>
          </a:p>
        </p:txBody>
      </p:sp>
    </p:spTree>
    <p:extLst>
      <p:ext uri="{BB962C8B-B14F-4D97-AF65-F5344CB8AC3E}">
        <p14:creationId xmlns:p14="http://schemas.microsoft.com/office/powerpoint/2010/main" val="358862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9824" y="1665522"/>
            <a:ext cx="11353800" cy="3043002"/>
          </a:xfrm>
        </p:spPr>
        <p:txBody>
          <a:bodyPr>
            <a:normAutofit/>
          </a:bodyPr>
          <a:lstStyle/>
          <a:p>
            <a:pPr algn="ctr"/>
            <a:r>
              <a:rPr lang="en-US" dirty="0"/>
              <a:t>The Role of the </a:t>
            </a:r>
            <a:br>
              <a:rPr lang="en-US" dirty="0"/>
            </a:br>
            <a:r>
              <a:rPr lang="en-US" dirty="0"/>
              <a:t>Supported Employment Professional in Disclosure</a:t>
            </a:r>
          </a:p>
        </p:txBody>
      </p:sp>
      <p:sp>
        <p:nvSpPr>
          <p:cNvPr id="2" name="Slide Number Placeholder 1"/>
          <p:cNvSpPr>
            <a:spLocks noGrp="1"/>
          </p:cNvSpPr>
          <p:nvPr>
            <p:ph type="sldNum" sz="quarter" idx="12"/>
          </p:nvPr>
        </p:nvSpPr>
        <p:spPr/>
        <p:txBody>
          <a:bodyPr/>
          <a:lstStyle/>
          <a:p>
            <a:fld id="{5D070C15-CD4F-45AD-A160-F4D49C727C22}" type="slidenum">
              <a:rPr lang="en-US" smtClean="0"/>
              <a:pPr/>
              <a:t>38</a:t>
            </a:fld>
            <a:endParaRPr lang="en-US" dirty="0"/>
          </a:p>
        </p:txBody>
      </p:sp>
    </p:spTree>
    <p:extLst>
      <p:ext uri="{BB962C8B-B14F-4D97-AF65-F5344CB8AC3E}">
        <p14:creationId xmlns:p14="http://schemas.microsoft.com/office/powerpoint/2010/main" val="3790081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274638"/>
            <a:ext cx="11049000" cy="1477962"/>
          </a:xfrm>
        </p:spPr>
        <p:txBody>
          <a:bodyPr>
            <a:normAutofit/>
          </a:bodyPr>
          <a:lstStyle/>
          <a:p>
            <a:pPr algn="ctr"/>
            <a:r>
              <a:rPr lang="en-US" dirty="0"/>
              <a:t>Primary Role of the </a:t>
            </a:r>
            <a:br>
              <a:rPr lang="en-US" dirty="0"/>
            </a:br>
            <a:r>
              <a:rPr lang="en-US" dirty="0"/>
              <a:t>Supported Employment Professional</a:t>
            </a:r>
          </a:p>
        </p:txBody>
      </p:sp>
      <p:sp>
        <p:nvSpPr>
          <p:cNvPr id="2" name="Content Placeholder 1"/>
          <p:cNvSpPr>
            <a:spLocks noGrp="1"/>
          </p:cNvSpPr>
          <p:nvPr>
            <p:ph idx="1"/>
          </p:nvPr>
        </p:nvSpPr>
        <p:spPr>
          <a:xfrm>
            <a:off x="838200" y="2038661"/>
            <a:ext cx="10515600" cy="4138301"/>
          </a:xfrm>
        </p:spPr>
        <p:txBody>
          <a:bodyPr>
            <a:normAutofit lnSpcReduction="10000"/>
          </a:bodyPr>
          <a:lstStyle/>
          <a:p>
            <a:pPr>
              <a:spcBef>
                <a:spcPts val="1000"/>
              </a:spcBef>
              <a:spcAft>
                <a:spcPts val="1000"/>
              </a:spcAft>
            </a:pPr>
            <a:r>
              <a:rPr lang="en-US" sz="3200" dirty="0"/>
              <a:t>Help the individual to </a:t>
            </a:r>
            <a:r>
              <a:rPr lang="en-US" sz="3200" b="1" dirty="0"/>
              <a:t>weigh all of the factors and provide guidance so that he/she can make a decision</a:t>
            </a:r>
            <a:r>
              <a:rPr lang="en-US" sz="3200" dirty="0"/>
              <a:t>.</a:t>
            </a:r>
          </a:p>
          <a:p>
            <a:pPr>
              <a:spcBef>
                <a:spcPts val="1000"/>
              </a:spcBef>
              <a:spcAft>
                <a:spcPts val="1000"/>
              </a:spcAft>
            </a:pPr>
            <a:r>
              <a:rPr lang="en-US" sz="3200" b="1" dirty="0"/>
              <a:t>Show support </a:t>
            </a:r>
            <a:r>
              <a:rPr lang="en-US" sz="3200" dirty="0"/>
              <a:t>by respecting the person’s decision to disclose or not.</a:t>
            </a:r>
          </a:p>
          <a:p>
            <a:pPr>
              <a:spcBef>
                <a:spcPts val="1000"/>
              </a:spcBef>
              <a:spcAft>
                <a:spcPts val="1000"/>
              </a:spcAft>
            </a:pPr>
            <a:r>
              <a:rPr lang="en-US" sz="3200" b="1" dirty="0"/>
              <a:t>Offer advice</a:t>
            </a:r>
            <a:r>
              <a:rPr lang="en-US" sz="3200" dirty="0"/>
              <a:t> about how, when, and to whom to disclose.</a:t>
            </a:r>
          </a:p>
          <a:p>
            <a:pPr marL="0"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5D070C15-CD4F-45AD-A160-F4D49C727C22}" type="slidenum">
              <a:rPr lang="en-US" smtClean="0"/>
              <a:pPr/>
              <a:t>39</a:t>
            </a:fld>
            <a:endParaRPr lang="en-US" dirty="0"/>
          </a:p>
        </p:txBody>
      </p:sp>
    </p:spTree>
    <p:extLst>
      <p:ext uri="{BB962C8B-B14F-4D97-AF65-F5344CB8AC3E}">
        <p14:creationId xmlns:p14="http://schemas.microsoft.com/office/powerpoint/2010/main" val="12237539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ACL Logo" title="Administration of Community Living"/>
          <p:cNvPicPr>
            <a:picLocks noChangeAspect="1"/>
          </p:cNvPicPr>
          <p:nvPr/>
        </p:nvPicPr>
        <p:blipFill>
          <a:blip r:embed="rId2"/>
          <a:stretch>
            <a:fillRect/>
          </a:stretch>
        </p:blipFill>
        <p:spPr>
          <a:xfrm>
            <a:off x="1837804" y="3272237"/>
            <a:ext cx="3282554" cy="1028700"/>
          </a:xfrm>
          <a:prstGeom prst="rect">
            <a:avLst/>
          </a:prstGeom>
        </p:spPr>
      </p:pic>
      <p:pic>
        <p:nvPicPr>
          <p:cNvPr id="3" name="Picture 2" descr="National Institute on Disability, Independent Living, and Rehabilitation Research (NIDILRR)" title="National Institute on Disability, Independent Living, and Rehabilitation Research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7190" y="2860757"/>
            <a:ext cx="2783669" cy="1440180"/>
          </a:xfrm>
          <a:prstGeom prst="rect">
            <a:avLst/>
          </a:prstGeom>
        </p:spPr>
      </p:pic>
      <p:sp>
        <p:nvSpPr>
          <p:cNvPr id="7" name="Title 6">
            <a:extLst>
              <a:ext uri="{FF2B5EF4-FFF2-40B4-BE49-F238E27FC236}">
                <a16:creationId xmlns:a16="http://schemas.microsoft.com/office/drawing/2014/main" id="{DA16A8DD-C28D-4900-B4F6-F89511D35327}"/>
              </a:ext>
            </a:extLst>
          </p:cNvPr>
          <p:cNvSpPr>
            <a:spLocks noGrp="1"/>
          </p:cNvSpPr>
          <p:nvPr>
            <p:ph type="title"/>
          </p:nvPr>
        </p:nvSpPr>
        <p:spPr/>
        <p:txBody>
          <a:bodyPr>
            <a:noAutofit/>
          </a:bodyPr>
          <a:lstStyle/>
          <a:p>
            <a:pPr algn="ctr"/>
            <a:r>
              <a:rPr lang="en-US" sz="4000" b="1" dirty="0"/>
              <a:t>Funding</a:t>
            </a:r>
          </a:p>
        </p:txBody>
      </p:sp>
      <p:sp>
        <p:nvSpPr>
          <p:cNvPr id="6" name="Slide Number Placeholder 5">
            <a:extLst>
              <a:ext uri="{FF2B5EF4-FFF2-40B4-BE49-F238E27FC236}">
                <a16:creationId xmlns:a16="http://schemas.microsoft.com/office/drawing/2014/main" id="{794E1D4A-F7FB-B546-A132-8D64AA998630}"/>
              </a:ext>
            </a:extLst>
          </p:cNvPr>
          <p:cNvSpPr>
            <a:spLocks noGrp="1"/>
          </p:cNvSpPr>
          <p:nvPr>
            <p:ph type="sldNum" sz="quarter" idx="12"/>
          </p:nvPr>
        </p:nvSpPr>
        <p:spPr/>
        <p:txBody>
          <a:bodyPr/>
          <a:lstStyle/>
          <a:p>
            <a:fld id="{1585F92A-5ADF-405E-BA6B-15618F260B89}" type="slidenum">
              <a:rPr lang="en-US" smtClean="0"/>
              <a:pPr/>
              <a:t>4</a:t>
            </a:fld>
            <a:endParaRPr lang="en-US" dirty="0"/>
          </a:p>
        </p:txBody>
      </p:sp>
    </p:spTree>
    <p:extLst>
      <p:ext uri="{BB962C8B-B14F-4D97-AF65-F5344CB8AC3E}">
        <p14:creationId xmlns:p14="http://schemas.microsoft.com/office/powerpoint/2010/main" val="38192642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dirty="0"/>
              <a:t>Important Reminder!</a:t>
            </a:r>
          </a:p>
        </p:txBody>
      </p:sp>
      <p:sp>
        <p:nvSpPr>
          <p:cNvPr id="2" name="Content Placeholder 1"/>
          <p:cNvSpPr>
            <a:spLocks noGrp="1"/>
          </p:cNvSpPr>
          <p:nvPr>
            <p:ph idx="1"/>
          </p:nvPr>
        </p:nvSpPr>
        <p:spPr>
          <a:xfrm>
            <a:off x="685800" y="3581400"/>
            <a:ext cx="10515600" cy="2286000"/>
          </a:xfrm>
        </p:spPr>
        <p:txBody>
          <a:bodyPr anchor="ctr">
            <a:normAutofit/>
          </a:bodyPr>
          <a:lstStyle/>
          <a:p>
            <a:pPr marL="0" indent="0" algn="ctr">
              <a:buNone/>
            </a:pPr>
            <a:r>
              <a:rPr lang="en-US" sz="3800" b="1" dirty="0"/>
              <a:t>The decision to disclose a disability can only be made by the </a:t>
            </a:r>
            <a:br>
              <a:rPr lang="en-US" sz="3800" b="1" dirty="0"/>
            </a:br>
            <a:r>
              <a:rPr lang="en-US" sz="3800" b="1" dirty="0"/>
              <a:t>person with the disability!</a:t>
            </a:r>
          </a:p>
        </p:txBody>
      </p:sp>
      <p:sp>
        <p:nvSpPr>
          <p:cNvPr id="3" name="Slide Number Placeholder 2"/>
          <p:cNvSpPr>
            <a:spLocks noGrp="1"/>
          </p:cNvSpPr>
          <p:nvPr>
            <p:ph type="sldNum" sz="quarter" idx="12"/>
          </p:nvPr>
        </p:nvSpPr>
        <p:spPr/>
        <p:txBody>
          <a:bodyPr/>
          <a:lstStyle/>
          <a:p>
            <a:fld id="{5D070C15-CD4F-45AD-A160-F4D49C727C22}" type="slidenum">
              <a:rPr lang="en-US" smtClean="0"/>
              <a:pPr/>
              <a:t>40</a:t>
            </a:fld>
            <a:endParaRPr lang="en-US" dirty="0"/>
          </a:p>
        </p:txBody>
      </p:sp>
      <p:pic>
        <p:nvPicPr>
          <p:cNvPr id="4" name="Picture 3" descr="Read sign with white text stating Attention, Read Me" title="Attention! Read Me">
            <a:extLst>
              <a:ext uri="{FF2B5EF4-FFF2-40B4-BE49-F238E27FC236}">
                <a16:creationId xmlns:a16="http://schemas.microsoft.com/office/drawing/2014/main" id="{80ED65A4-0592-884E-BDA0-F6753E8E5F61}"/>
              </a:ext>
            </a:extLst>
          </p:cNvPr>
          <p:cNvPicPr>
            <a:picLocks noChangeAspect="1"/>
          </p:cNvPicPr>
          <p:nvPr/>
        </p:nvPicPr>
        <p:blipFill>
          <a:blip r:embed="rId3"/>
          <a:stretch>
            <a:fillRect/>
          </a:stretch>
        </p:blipFill>
        <p:spPr>
          <a:xfrm>
            <a:off x="4876800" y="1447800"/>
            <a:ext cx="2197100" cy="2197100"/>
          </a:xfrm>
          <a:prstGeom prst="rect">
            <a:avLst/>
          </a:prstGeom>
        </p:spPr>
      </p:pic>
    </p:spTree>
    <p:extLst>
      <p:ext uri="{BB962C8B-B14F-4D97-AF65-F5344CB8AC3E}">
        <p14:creationId xmlns:p14="http://schemas.microsoft.com/office/powerpoint/2010/main" val="3723126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Communicating with an Employer…</a:t>
            </a:r>
            <a:br>
              <a:rPr lang="en-US" dirty="0"/>
            </a:br>
            <a:r>
              <a:rPr lang="en-US" sz="1300" b="0" dirty="0"/>
              <a:t>(slide 1 of 2)</a:t>
            </a:r>
          </a:p>
        </p:txBody>
      </p:sp>
      <p:sp>
        <p:nvSpPr>
          <p:cNvPr id="3" name="Content Placeholder 2"/>
          <p:cNvSpPr>
            <a:spLocks noGrp="1"/>
          </p:cNvSpPr>
          <p:nvPr>
            <p:ph idx="1"/>
          </p:nvPr>
        </p:nvSpPr>
        <p:spPr>
          <a:xfrm>
            <a:off x="609600" y="1905000"/>
            <a:ext cx="10755443" cy="3773566"/>
          </a:xfrm>
        </p:spPr>
        <p:txBody>
          <a:bodyPr>
            <a:normAutofit/>
          </a:bodyPr>
          <a:lstStyle/>
          <a:p>
            <a:pPr>
              <a:spcBef>
                <a:spcPts val="1000"/>
              </a:spcBef>
              <a:spcAft>
                <a:spcPts val="1000"/>
              </a:spcAft>
            </a:pPr>
            <a:r>
              <a:rPr lang="en-US" sz="3200" dirty="0"/>
              <a:t>Focus on the </a:t>
            </a:r>
            <a:r>
              <a:rPr lang="en-US" sz="3200" b="1" dirty="0"/>
              <a:t>person’s abilities.</a:t>
            </a:r>
          </a:p>
          <a:p>
            <a:pPr>
              <a:spcBef>
                <a:spcPts val="1000"/>
              </a:spcBef>
              <a:spcAft>
                <a:spcPts val="1000"/>
              </a:spcAft>
            </a:pPr>
            <a:r>
              <a:rPr lang="en-US" sz="3200" dirty="0"/>
              <a:t>Offer </a:t>
            </a:r>
            <a:r>
              <a:rPr lang="en-US" sz="3200" b="1" dirty="0"/>
              <a:t>proposed solutions</a:t>
            </a:r>
            <a:r>
              <a:rPr lang="en-US" sz="3200" dirty="0"/>
              <a:t> that allows the person to complete the job tasks.</a:t>
            </a:r>
          </a:p>
          <a:p>
            <a:pPr>
              <a:spcBef>
                <a:spcPts val="1000"/>
              </a:spcBef>
              <a:spcAft>
                <a:spcPts val="1000"/>
              </a:spcAft>
            </a:pPr>
            <a:r>
              <a:rPr lang="en-US" sz="3200" dirty="0"/>
              <a:t>Discuss the </a:t>
            </a:r>
            <a:r>
              <a:rPr lang="en-US" sz="3200" b="1" dirty="0"/>
              <a:t>advantages</a:t>
            </a:r>
            <a:r>
              <a:rPr lang="en-US" sz="3200" dirty="0"/>
              <a:t> of hiring a person who has access to supported employment services.</a:t>
            </a:r>
          </a:p>
        </p:txBody>
      </p:sp>
      <p:sp>
        <p:nvSpPr>
          <p:cNvPr id="4" name="Slide Number Placeholder 3"/>
          <p:cNvSpPr>
            <a:spLocks noGrp="1"/>
          </p:cNvSpPr>
          <p:nvPr>
            <p:ph type="sldNum" sz="quarter" idx="12"/>
          </p:nvPr>
        </p:nvSpPr>
        <p:spPr/>
        <p:txBody>
          <a:bodyPr/>
          <a:lstStyle/>
          <a:p>
            <a:fld id="{5D070C15-CD4F-45AD-A160-F4D49C727C22}" type="slidenum">
              <a:rPr lang="en-US" smtClean="0"/>
              <a:pPr/>
              <a:t>41</a:t>
            </a:fld>
            <a:endParaRPr lang="en-US" dirty="0"/>
          </a:p>
        </p:txBody>
      </p:sp>
    </p:spTree>
    <p:extLst>
      <p:ext uri="{BB962C8B-B14F-4D97-AF65-F5344CB8AC3E}">
        <p14:creationId xmlns:p14="http://schemas.microsoft.com/office/powerpoint/2010/main" val="3674109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Communicating with an Employer…</a:t>
            </a:r>
            <a:br>
              <a:rPr lang="en-US" dirty="0"/>
            </a:br>
            <a:r>
              <a:rPr lang="en-US" sz="1300" b="0" dirty="0"/>
              <a:t>(slide 2 of 2)</a:t>
            </a:r>
          </a:p>
        </p:txBody>
      </p:sp>
      <p:sp>
        <p:nvSpPr>
          <p:cNvPr id="3" name="Content Placeholder 2"/>
          <p:cNvSpPr>
            <a:spLocks noGrp="1"/>
          </p:cNvSpPr>
          <p:nvPr>
            <p:ph idx="1"/>
          </p:nvPr>
        </p:nvSpPr>
        <p:spPr>
          <a:xfrm>
            <a:off x="609600" y="2209800"/>
            <a:ext cx="10755443" cy="4002166"/>
          </a:xfrm>
        </p:spPr>
        <p:txBody>
          <a:bodyPr>
            <a:normAutofit/>
          </a:bodyPr>
          <a:lstStyle/>
          <a:p>
            <a:pPr>
              <a:spcBef>
                <a:spcPts val="1000"/>
              </a:spcBef>
              <a:spcAft>
                <a:spcPts val="1000"/>
              </a:spcAft>
            </a:pPr>
            <a:r>
              <a:rPr lang="en-US" sz="3200" b="1" dirty="0"/>
              <a:t>Avoid labels. </a:t>
            </a:r>
            <a:r>
              <a:rPr lang="en-US" sz="3200" dirty="0"/>
              <a:t>Focus on </a:t>
            </a:r>
            <a:r>
              <a:rPr lang="en-US" sz="3200" b="1" dirty="0"/>
              <a:t>functional limitations </a:t>
            </a:r>
            <a:r>
              <a:rPr lang="en-US" sz="3200" dirty="0"/>
              <a:t>and strategies for addressing them</a:t>
            </a:r>
          </a:p>
          <a:p>
            <a:pPr>
              <a:spcBef>
                <a:spcPts val="1000"/>
              </a:spcBef>
              <a:spcAft>
                <a:spcPts val="1000"/>
              </a:spcAft>
            </a:pPr>
            <a:r>
              <a:rPr lang="en-US" sz="3200" b="1" dirty="0"/>
              <a:t>Focus on past success and personal life experiences </a:t>
            </a:r>
            <a:r>
              <a:rPr lang="en-US" sz="3200" dirty="0"/>
              <a:t>that demonstrate skills and abilities.</a:t>
            </a:r>
          </a:p>
          <a:p>
            <a:pPr>
              <a:spcBef>
                <a:spcPts val="1000"/>
              </a:spcBef>
              <a:spcAft>
                <a:spcPts val="1000"/>
              </a:spcAft>
            </a:pPr>
            <a:r>
              <a:rPr lang="en-US" sz="3200" b="1" dirty="0"/>
              <a:t>Be prepared </a:t>
            </a:r>
            <a:r>
              <a:rPr lang="en-US" sz="3200" dirty="0"/>
              <a:t>to answer questions about a specific disability.</a:t>
            </a:r>
          </a:p>
        </p:txBody>
      </p:sp>
      <p:sp>
        <p:nvSpPr>
          <p:cNvPr id="4" name="Slide Number Placeholder 3"/>
          <p:cNvSpPr>
            <a:spLocks noGrp="1"/>
          </p:cNvSpPr>
          <p:nvPr>
            <p:ph type="sldNum" sz="quarter" idx="12"/>
          </p:nvPr>
        </p:nvSpPr>
        <p:spPr/>
        <p:txBody>
          <a:bodyPr/>
          <a:lstStyle/>
          <a:p>
            <a:fld id="{5D070C15-CD4F-45AD-A160-F4D49C727C22}" type="slidenum">
              <a:rPr lang="en-US" smtClean="0"/>
              <a:pPr/>
              <a:t>42</a:t>
            </a:fld>
            <a:endParaRPr lang="en-US" dirty="0"/>
          </a:p>
        </p:txBody>
      </p:sp>
    </p:spTree>
    <p:extLst>
      <p:ext uri="{BB962C8B-B14F-4D97-AF65-F5344CB8AC3E}">
        <p14:creationId xmlns:p14="http://schemas.microsoft.com/office/powerpoint/2010/main" val="12989874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How Do You Prepare?</a:t>
            </a:r>
            <a:br>
              <a:rPr lang="en-US" dirty="0"/>
            </a:br>
            <a:r>
              <a:rPr lang="en-US" sz="1300" b="0" dirty="0"/>
              <a:t>(slide 1 of 2)</a:t>
            </a:r>
          </a:p>
        </p:txBody>
      </p:sp>
      <p:sp>
        <p:nvSpPr>
          <p:cNvPr id="3" name="Content Placeholder 2"/>
          <p:cNvSpPr>
            <a:spLocks noGrp="1"/>
          </p:cNvSpPr>
          <p:nvPr>
            <p:ph idx="1"/>
          </p:nvPr>
        </p:nvSpPr>
        <p:spPr/>
        <p:txBody>
          <a:bodyPr>
            <a:normAutofit/>
          </a:bodyPr>
          <a:lstStyle/>
          <a:p>
            <a:pPr>
              <a:spcAft>
                <a:spcPts val="1000"/>
              </a:spcAft>
            </a:pPr>
            <a:r>
              <a:rPr lang="en-US" sz="3200" dirty="0"/>
              <a:t>Get </a:t>
            </a:r>
            <a:r>
              <a:rPr lang="en-US" sz="3200" b="1" dirty="0"/>
              <a:t>permission</a:t>
            </a:r>
            <a:r>
              <a:rPr lang="en-US" sz="3200" dirty="0"/>
              <a:t> to share about disability.</a:t>
            </a:r>
          </a:p>
          <a:p>
            <a:pPr>
              <a:spcAft>
                <a:spcPts val="1000"/>
              </a:spcAft>
            </a:pPr>
            <a:r>
              <a:rPr lang="en-US" sz="3200" dirty="0"/>
              <a:t>Think about ways to address an </a:t>
            </a:r>
            <a:r>
              <a:rPr lang="en-US" sz="3200" b="1" dirty="0"/>
              <a:t>obvious disability</a:t>
            </a:r>
            <a:r>
              <a:rPr lang="en-US" sz="3200" dirty="0"/>
              <a:t>.</a:t>
            </a:r>
          </a:p>
          <a:p>
            <a:pPr>
              <a:spcAft>
                <a:spcPts val="1000"/>
              </a:spcAft>
            </a:pPr>
            <a:r>
              <a:rPr lang="en-US" sz="3200" dirty="0"/>
              <a:t>List ways to </a:t>
            </a:r>
            <a:r>
              <a:rPr lang="en-US" sz="3200" b="1" dirty="0"/>
              <a:t>explain gaps in work history</a:t>
            </a:r>
            <a:r>
              <a:rPr lang="en-US" sz="3200" dirty="0"/>
              <a:t>.</a:t>
            </a:r>
          </a:p>
          <a:p>
            <a:pPr>
              <a:spcAft>
                <a:spcPts val="1000"/>
              </a:spcAft>
            </a:pPr>
            <a:r>
              <a:rPr lang="en-US" sz="3200" dirty="0"/>
              <a:t>Help an employer </a:t>
            </a:r>
            <a:r>
              <a:rPr lang="en-US" sz="3200" b="1" dirty="0"/>
              <a:t>focus on qualifications</a:t>
            </a:r>
            <a:r>
              <a:rPr lang="en-US" sz="3200" dirty="0"/>
              <a:t>, not limitations.</a:t>
            </a:r>
          </a:p>
          <a:p>
            <a:pPr>
              <a:spcAft>
                <a:spcPts val="1000"/>
              </a:spcAft>
            </a:pPr>
            <a:r>
              <a:rPr lang="en-US" sz="3200" dirty="0"/>
              <a:t>Focus on the skills that the potential employee has to </a:t>
            </a:r>
            <a:r>
              <a:rPr lang="en-US" sz="3200" b="1" dirty="0"/>
              <a:t>offer an employer</a:t>
            </a:r>
            <a:r>
              <a:rPr lang="en-US" sz="3200" dirty="0"/>
              <a:t>.</a:t>
            </a:r>
          </a:p>
        </p:txBody>
      </p:sp>
      <p:sp>
        <p:nvSpPr>
          <p:cNvPr id="4" name="Slide Number Placeholder 3"/>
          <p:cNvSpPr>
            <a:spLocks noGrp="1"/>
          </p:cNvSpPr>
          <p:nvPr>
            <p:ph type="sldNum" sz="quarter" idx="12"/>
          </p:nvPr>
        </p:nvSpPr>
        <p:spPr/>
        <p:txBody>
          <a:bodyPr/>
          <a:lstStyle/>
          <a:p>
            <a:fld id="{5D070C15-CD4F-45AD-A160-F4D49C727C22}" type="slidenum">
              <a:rPr lang="en-US" smtClean="0"/>
              <a:pPr/>
              <a:t>43</a:t>
            </a:fld>
            <a:endParaRPr lang="en-US" dirty="0"/>
          </a:p>
        </p:txBody>
      </p:sp>
    </p:spTree>
    <p:extLst>
      <p:ext uri="{BB962C8B-B14F-4D97-AF65-F5344CB8AC3E}">
        <p14:creationId xmlns:p14="http://schemas.microsoft.com/office/powerpoint/2010/main" val="21748356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How Do You Prepare?</a:t>
            </a:r>
            <a:br>
              <a:rPr lang="en-US" dirty="0"/>
            </a:br>
            <a:r>
              <a:rPr lang="en-US" sz="1300" b="0" dirty="0"/>
              <a:t>(slide 2 of 2)</a:t>
            </a:r>
          </a:p>
        </p:txBody>
      </p:sp>
      <p:sp>
        <p:nvSpPr>
          <p:cNvPr id="3" name="Content Placeholder 2"/>
          <p:cNvSpPr>
            <a:spLocks noGrp="1"/>
          </p:cNvSpPr>
          <p:nvPr>
            <p:ph idx="1"/>
          </p:nvPr>
        </p:nvSpPr>
        <p:spPr/>
        <p:txBody>
          <a:bodyPr>
            <a:normAutofit/>
          </a:bodyPr>
          <a:lstStyle/>
          <a:p>
            <a:pPr>
              <a:spcAft>
                <a:spcPts val="1000"/>
              </a:spcAft>
            </a:pPr>
            <a:r>
              <a:rPr lang="en-US" sz="3200" dirty="0"/>
              <a:t>Be prepared for </a:t>
            </a:r>
            <a:r>
              <a:rPr lang="en-US" sz="3200" b="1" dirty="0"/>
              <a:t>non-compliant interview questions</a:t>
            </a:r>
            <a:r>
              <a:rPr lang="en-US" sz="3200" dirty="0"/>
              <a:t>.</a:t>
            </a:r>
          </a:p>
          <a:p>
            <a:pPr>
              <a:spcAft>
                <a:spcPts val="1000"/>
              </a:spcAft>
            </a:pPr>
            <a:r>
              <a:rPr lang="en-US" sz="3200" dirty="0"/>
              <a:t>Recognize </a:t>
            </a:r>
            <a:r>
              <a:rPr lang="en-US" sz="3200" b="1" dirty="0"/>
              <a:t>essential functions vs. marginal functions </a:t>
            </a:r>
            <a:r>
              <a:rPr lang="en-US" sz="3200" dirty="0"/>
              <a:t>of the job.</a:t>
            </a:r>
          </a:p>
          <a:p>
            <a:pPr>
              <a:spcAft>
                <a:spcPts val="1000"/>
              </a:spcAft>
            </a:pPr>
            <a:r>
              <a:rPr lang="en-US" sz="3200" dirty="0"/>
              <a:t>Prepare for </a:t>
            </a:r>
            <a:r>
              <a:rPr lang="en-US" sz="3200" b="1" dirty="0"/>
              <a:t>pre-employment testing</a:t>
            </a:r>
            <a:r>
              <a:rPr lang="en-US" sz="3200" dirty="0"/>
              <a:t>.</a:t>
            </a:r>
          </a:p>
          <a:p>
            <a:pPr>
              <a:spcAft>
                <a:spcPts val="1000"/>
              </a:spcAft>
            </a:pPr>
            <a:r>
              <a:rPr lang="en-US" sz="3200" b="1" dirty="0"/>
              <a:t>Never share personal information</a:t>
            </a:r>
            <a:r>
              <a:rPr lang="en-US" sz="3200" dirty="0"/>
              <a:t> about the job seeker with supervisors and co-workers at a job site.</a:t>
            </a:r>
          </a:p>
          <a:p>
            <a:pPr>
              <a:spcAft>
                <a:spcPts val="1000"/>
              </a:spcAft>
            </a:pPr>
            <a:r>
              <a:rPr lang="en-US" sz="3200" b="1" dirty="0"/>
              <a:t>Be careful what you share with your co-workers</a:t>
            </a:r>
            <a:r>
              <a:rPr lang="en-US" sz="3200" dirty="0"/>
              <a:t>.</a:t>
            </a:r>
          </a:p>
        </p:txBody>
      </p:sp>
      <p:sp>
        <p:nvSpPr>
          <p:cNvPr id="4" name="Slide Number Placeholder 3"/>
          <p:cNvSpPr>
            <a:spLocks noGrp="1"/>
          </p:cNvSpPr>
          <p:nvPr>
            <p:ph type="sldNum" sz="quarter" idx="12"/>
          </p:nvPr>
        </p:nvSpPr>
        <p:spPr/>
        <p:txBody>
          <a:bodyPr/>
          <a:lstStyle/>
          <a:p>
            <a:fld id="{5D070C15-CD4F-45AD-A160-F4D49C727C22}" type="slidenum">
              <a:rPr lang="en-US" smtClean="0"/>
              <a:pPr/>
              <a:t>44</a:t>
            </a:fld>
            <a:endParaRPr lang="en-US" dirty="0"/>
          </a:p>
        </p:txBody>
      </p:sp>
    </p:spTree>
    <p:extLst>
      <p:ext uri="{BB962C8B-B14F-4D97-AF65-F5344CB8AC3E}">
        <p14:creationId xmlns:p14="http://schemas.microsoft.com/office/powerpoint/2010/main" val="12045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81200" y="838200"/>
            <a:ext cx="7772400" cy="1038539"/>
          </a:xfrm>
        </p:spPr>
        <p:txBody>
          <a:bodyPr anchor="ctr">
            <a:normAutofit/>
          </a:bodyPr>
          <a:lstStyle/>
          <a:p>
            <a:pPr algn="ctr"/>
            <a:r>
              <a:rPr lang="en-US" dirty="0"/>
              <a:t>Tools You Can Use</a:t>
            </a:r>
          </a:p>
        </p:txBody>
      </p:sp>
      <p:sp>
        <p:nvSpPr>
          <p:cNvPr id="2" name="Slide Number Placeholder 1"/>
          <p:cNvSpPr>
            <a:spLocks noGrp="1"/>
          </p:cNvSpPr>
          <p:nvPr>
            <p:ph type="sldNum" sz="quarter" idx="12"/>
          </p:nvPr>
        </p:nvSpPr>
        <p:spPr/>
        <p:txBody>
          <a:bodyPr/>
          <a:lstStyle/>
          <a:p>
            <a:fld id="{5D070C15-CD4F-45AD-A160-F4D49C727C22}" type="slidenum">
              <a:rPr lang="en-US" smtClean="0"/>
              <a:pPr/>
              <a:t>45</a:t>
            </a:fld>
            <a:endParaRPr lang="en-US" dirty="0"/>
          </a:p>
        </p:txBody>
      </p:sp>
      <p:pic>
        <p:nvPicPr>
          <p:cNvPr id="3" name="Picture 2" descr="Red Toolbox with white text stating What's in your toolbox?" title="Tool Box">
            <a:extLst>
              <a:ext uri="{FF2B5EF4-FFF2-40B4-BE49-F238E27FC236}">
                <a16:creationId xmlns:a16="http://schemas.microsoft.com/office/drawing/2014/main" id="{B681ED10-B841-214A-8997-FC251365FE14}"/>
              </a:ext>
            </a:extLst>
          </p:cNvPr>
          <p:cNvPicPr>
            <a:picLocks noChangeAspect="1"/>
          </p:cNvPicPr>
          <p:nvPr/>
        </p:nvPicPr>
        <p:blipFill>
          <a:blip r:embed="rId2"/>
          <a:stretch>
            <a:fillRect/>
          </a:stretch>
        </p:blipFill>
        <p:spPr>
          <a:xfrm>
            <a:off x="4343400" y="2286000"/>
            <a:ext cx="3581400" cy="3581400"/>
          </a:xfrm>
          <a:prstGeom prst="rect">
            <a:avLst/>
          </a:prstGeom>
        </p:spPr>
      </p:pic>
    </p:spTree>
    <p:extLst>
      <p:ext uri="{BB962C8B-B14F-4D97-AF65-F5344CB8AC3E}">
        <p14:creationId xmlns:p14="http://schemas.microsoft.com/office/powerpoint/2010/main" val="5065935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Disclosure Tools </a:t>
            </a:r>
            <a:br>
              <a:rPr lang="en-US" dirty="0"/>
            </a:br>
            <a:r>
              <a:rPr lang="en-US" sz="1300" b="0" dirty="0"/>
              <a:t>(slide 1 of 3)</a:t>
            </a:r>
          </a:p>
        </p:txBody>
      </p:sp>
      <p:sp>
        <p:nvSpPr>
          <p:cNvPr id="3" name="Content Placeholder 2"/>
          <p:cNvSpPr>
            <a:spLocks noGrp="1"/>
          </p:cNvSpPr>
          <p:nvPr>
            <p:ph idx="1"/>
          </p:nvPr>
        </p:nvSpPr>
        <p:spPr/>
        <p:txBody>
          <a:bodyPr>
            <a:normAutofit fontScale="92500" lnSpcReduction="20000"/>
          </a:bodyPr>
          <a:lstStyle/>
          <a:p>
            <a:pPr>
              <a:lnSpc>
                <a:spcPct val="110000"/>
              </a:lnSpc>
              <a:spcBef>
                <a:spcPts val="1000"/>
              </a:spcBef>
              <a:spcAft>
                <a:spcPts val="1000"/>
              </a:spcAft>
            </a:pPr>
            <a:r>
              <a:rPr lang="en-US" sz="2900" b="1" u="sng" dirty="0">
                <a:hlinkClick r:id="rId2" tooltip="The 411 on Disability Disclosure: A Workbook for Youth with Disabilities"/>
              </a:rPr>
              <a:t>The 411 on Disability Disclosure: A Workbook for Youth with Disabilities</a:t>
            </a:r>
            <a:br>
              <a:rPr lang="en-US" sz="2900" u="sng" dirty="0"/>
            </a:br>
            <a:r>
              <a:rPr lang="en-US" sz="2900" dirty="0"/>
              <a:t>ncwd-youth.info/publications/the-411-on-disability-disclosure-a-workbook-for-youth-with-disabilities/</a:t>
            </a:r>
            <a:br>
              <a:rPr lang="en-US" sz="2900" dirty="0"/>
            </a:br>
            <a:r>
              <a:rPr lang="en-US" sz="2900" b="1" dirty="0"/>
              <a:t>Source</a:t>
            </a:r>
            <a:r>
              <a:rPr lang="en-US" sz="2900" dirty="0"/>
              <a:t>: National Collaborative on Workforce and Disability for Youth</a:t>
            </a:r>
          </a:p>
          <a:p>
            <a:pPr>
              <a:lnSpc>
                <a:spcPct val="110000"/>
              </a:lnSpc>
              <a:spcBef>
                <a:spcPts val="1000"/>
              </a:spcBef>
              <a:spcAft>
                <a:spcPts val="1000"/>
              </a:spcAft>
            </a:pPr>
            <a:r>
              <a:rPr lang="en-US" sz="2900" b="1" u="sng" dirty="0">
                <a:hlinkClick r:id="rId3"/>
              </a:rPr>
              <a:t>Youth, Disclosure, and the Workplace Why, When, What, and How</a:t>
            </a:r>
            <a:br>
              <a:rPr lang="en-US" sz="2900" u="sng" dirty="0"/>
            </a:br>
            <a:r>
              <a:rPr lang="en-US" sz="2900" dirty="0"/>
              <a:t>dol.gov/odep/pubs/fact/ydw.htm</a:t>
            </a:r>
            <a:br>
              <a:rPr lang="en-US" sz="2900" dirty="0"/>
            </a:br>
            <a:r>
              <a:rPr lang="en-US" sz="2900" b="1" dirty="0"/>
              <a:t>Source</a:t>
            </a:r>
            <a:r>
              <a:rPr lang="en-US" sz="2900" dirty="0"/>
              <a:t>: U.S. Department of Labor - Office of Disability Employment Policy (ODEP)</a:t>
            </a:r>
          </a:p>
        </p:txBody>
      </p:sp>
      <p:sp>
        <p:nvSpPr>
          <p:cNvPr id="4" name="Slide Number Placeholder 3"/>
          <p:cNvSpPr>
            <a:spLocks noGrp="1"/>
          </p:cNvSpPr>
          <p:nvPr>
            <p:ph type="sldNum" sz="quarter" idx="12"/>
          </p:nvPr>
        </p:nvSpPr>
        <p:spPr/>
        <p:txBody>
          <a:bodyPr/>
          <a:lstStyle/>
          <a:p>
            <a:fld id="{5D070C15-CD4F-45AD-A160-F4D49C727C22}" type="slidenum">
              <a:rPr lang="en-US" smtClean="0"/>
              <a:pPr/>
              <a:t>46</a:t>
            </a:fld>
            <a:endParaRPr lang="en-US" dirty="0"/>
          </a:p>
        </p:txBody>
      </p:sp>
    </p:spTree>
    <p:extLst>
      <p:ext uri="{BB962C8B-B14F-4D97-AF65-F5344CB8AC3E}">
        <p14:creationId xmlns:p14="http://schemas.microsoft.com/office/powerpoint/2010/main" val="3312413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Disclosure Tools</a:t>
            </a:r>
            <a:br>
              <a:rPr lang="en-US" dirty="0"/>
            </a:br>
            <a:r>
              <a:rPr lang="en-US" sz="1300" b="0" dirty="0"/>
              <a:t>(slide 2 of 3)</a:t>
            </a:r>
            <a:endParaRPr lang="en-US" sz="1300" dirty="0"/>
          </a:p>
        </p:txBody>
      </p:sp>
      <p:sp>
        <p:nvSpPr>
          <p:cNvPr id="3" name="Content Placeholder 2"/>
          <p:cNvSpPr>
            <a:spLocks noGrp="1"/>
          </p:cNvSpPr>
          <p:nvPr>
            <p:ph idx="1"/>
          </p:nvPr>
        </p:nvSpPr>
        <p:spPr/>
        <p:txBody>
          <a:bodyPr>
            <a:normAutofit/>
          </a:bodyPr>
          <a:lstStyle/>
          <a:p>
            <a:pPr>
              <a:spcBef>
                <a:spcPts val="1000"/>
              </a:spcBef>
              <a:spcAft>
                <a:spcPts val="1000"/>
              </a:spcAft>
            </a:pPr>
            <a:r>
              <a:rPr lang="en-US" b="1" u="sng" dirty="0">
                <a:hlinkClick r:id="rId2" tooltip="Advising Youth with Disabilities on Disclosure: Tips for Service Providers"/>
              </a:rPr>
              <a:t>Advising Youth with Disabilities on Disclosure: Tips for Service Providers</a:t>
            </a:r>
            <a:br>
              <a:rPr lang="en-US" u="sng" dirty="0"/>
            </a:br>
            <a:r>
              <a:rPr lang="en-US" dirty="0"/>
              <a:t>dol.gov/odep/pubs/fact/advising.htm</a:t>
            </a:r>
            <a:br>
              <a:rPr lang="en-US" dirty="0"/>
            </a:br>
            <a:r>
              <a:rPr lang="en-US" b="1" dirty="0"/>
              <a:t>Source</a:t>
            </a:r>
            <a:r>
              <a:rPr lang="en-US" dirty="0"/>
              <a:t>: U.S. Department of Labor - Office of Disability Employment Policy (ODEP)</a:t>
            </a:r>
          </a:p>
          <a:p>
            <a:pPr>
              <a:spcBef>
                <a:spcPts val="1000"/>
              </a:spcBef>
              <a:spcAft>
                <a:spcPts val="1000"/>
              </a:spcAft>
            </a:pPr>
            <a:r>
              <a:rPr lang="en-US" b="1" u="sng" dirty="0">
                <a:hlinkClick r:id="rId3" tooltip="The Art of Disclosing Your Disability"/>
              </a:rPr>
              <a:t>The Art of Disclosing Your Disability</a:t>
            </a:r>
            <a:br>
              <a:rPr lang="en-US" u="sng" dirty="0"/>
            </a:br>
            <a:r>
              <a:rPr lang="en-US" dirty="0"/>
              <a:t>miltwright.com/articles/artofdisclosingyourdisability.pdf</a:t>
            </a:r>
            <a:br>
              <a:rPr lang="en-US" dirty="0"/>
            </a:br>
            <a:r>
              <a:rPr lang="en-US" dirty="0"/>
              <a:t>Author: Richard Pimentel</a:t>
            </a:r>
          </a:p>
          <a:p>
            <a:endParaRPr lang="en-US" dirty="0"/>
          </a:p>
          <a:p>
            <a:pPr marL="109537" indent="0">
              <a:buNone/>
            </a:pPr>
            <a:endParaRPr lang="en-US" dirty="0"/>
          </a:p>
        </p:txBody>
      </p:sp>
      <p:sp>
        <p:nvSpPr>
          <p:cNvPr id="4" name="Slide Number Placeholder 3"/>
          <p:cNvSpPr>
            <a:spLocks noGrp="1"/>
          </p:cNvSpPr>
          <p:nvPr>
            <p:ph type="sldNum" sz="quarter" idx="12"/>
          </p:nvPr>
        </p:nvSpPr>
        <p:spPr/>
        <p:txBody>
          <a:bodyPr/>
          <a:lstStyle/>
          <a:p>
            <a:fld id="{5D070C15-CD4F-45AD-A160-F4D49C727C22}" type="slidenum">
              <a:rPr lang="en-US" smtClean="0"/>
              <a:pPr/>
              <a:t>47</a:t>
            </a:fld>
            <a:endParaRPr lang="en-US" dirty="0"/>
          </a:p>
        </p:txBody>
      </p:sp>
    </p:spTree>
    <p:extLst>
      <p:ext uri="{BB962C8B-B14F-4D97-AF65-F5344CB8AC3E}">
        <p14:creationId xmlns:p14="http://schemas.microsoft.com/office/powerpoint/2010/main" val="21874167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Disclosure Tools</a:t>
            </a:r>
            <a:br>
              <a:rPr lang="en-US" dirty="0"/>
            </a:br>
            <a:r>
              <a:rPr lang="en-US" sz="1300" b="0" dirty="0"/>
              <a:t>(slide 3 of 3)</a:t>
            </a:r>
            <a:endParaRPr lang="en-US" sz="1300" dirty="0"/>
          </a:p>
        </p:txBody>
      </p:sp>
      <p:sp>
        <p:nvSpPr>
          <p:cNvPr id="3" name="Content Placeholder 2"/>
          <p:cNvSpPr>
            <a:spLocks noGrp="1"/>
          </p:cNvSpPr>
          <p:nvPr>
            <p:ph idx="1"/>
          </p:nvPr>
        </p:nvSpPr>
        <p:spPr/>
        <p:txBody>
          <a:bodyPr>
            <a:normAutofit/>
          </a:bodyPr>
          <a:lstStyle/>
          <a:p>
            <a:pPr>
              <a:spcBef>
                <a:spcPts val="1000"/>
              </a:spcBef>
              <a:spcAft>
                <a:spcPts val="1000"/>
              </a:spcAft>
            </a:pPr>
            <a:r>
              <a:rPr lang="en-US" b="1" u="sng" dirty="0">
                <a:hlinkClick r:id="rId2" tooltip="Disclosure Decisions: To Get The Job"/>
              </a:rPr>
              <a:t>Disclosure Decisions: To Get The Job</a:t>
            </a:r>
            <a:br>
              <a:rPr lang="en-US" u="sng" dirty="0"/>
            </a:br>
            <a:r>
              <a:rPr lang="en-US" dirty="0"/>
              <a:t>vcurrtc.org/resources/viewContent.cfm/585</a:t>
            </a:r>
            <a:br>
              <a:rPr lang="en-US" dirty="0"/>
            </a:br>
            <a:r>
              <a:rPr lang="en-US" b="1" dirty="0"/>
              <a:t>Source</a:t>
            </a:r>
            <a:r>
              <a:rPr lang="en-US" dirty="0"/>
              <a:t>: Virginia Commonwealth University Rehabilitation Research &amp; Training Center (VCU-RRTC)</a:t>
            </a:r>
          </a:p>
          <a:p>
            <a:pPr>
              <a:spcBef>
                <a:spcPts val="1000"/>
              </a:spcBef>
              <a:spcAft>
                <a:spcPts val="1000"/>
              </a:spcAft>
            </a:pPr>
            <a:r>
              <a:rPr lang="en-US" b="1" u="sng" dirty="0">
                <a:hlinkClick r:id="rId3" tooltip="Disclosure Tools"/>
              </a:rPr>
              <a:t>Disclosure Tools</a:t>
            </a:r>
            <a:r>
              <a:rPr lang="en-US" b="1" dirty="0"/>
              <a:t> </a:t>
            </a:r>
            <a:br>
              <a:rPr lang="en-US" dirty="0"/>
            </a:br>
            <a:r>
              <a:rPr lang="en-US" dirty="0"/>
              <a:t>askjan.org/topics/discl.htm</a:t>
            </a:r>
            <a:br>
              <a:rPr lang="en-US" dirty="0"/>
            </a:br>
            <a:r>
              <a:rPr lang="en-US" b="1" dirty="0"/>
              <a:t>Source</a:t>
            </a:r>
            <a:r>
              <a:rPr lang="en-US" dirty="0"/>
              <a:t>: Job Accommodation Network</a:t>
            </a:r>
          </a:p>
          <a:p>
            <a:endParaRPr lang="en-US" dirty="0"/>
          </a:p>
          <a:p>
            <a:pPr marL="109537" indent="0">
              <a:buNone/>
            </a:pPr>
            <a:endParaRPr lang="en-US" dirty="0"/>
          </a:p>
        </p:txBody>
      </p:sp>
      <p:sp>
        <p:nvSpPr>
          <p:cNvPr id="4" name="Slide Number Placeholder 3"/>
          <p:cNvSpPr>
            <a:spLocks noGrp="1"/>
          </p:cNvSpPr>
          <p:nvPr>
            <p:ph type="sldNum" sz="quarter" idx="12"/>
          </p:nvPr>
        </p:nvSpPr>
        <p:spPr/>
        <p:txBody>
          <a:bodyPr/>
          <a:lstStyle/>
          <a:p>
            <a:fld id="{5D070C15-CD4F-45AD-A160-F4D49C727C22}" type="slidenum">
              <a:rPr lang="en-US" smtClean="0"/>
              <a:pPr/>
              <a:t>48</a:t>
            </a:fld>
            <a:endParaRPr lang="en-US" dirty="0"/>
          </a:p>
        </p:txBody>
      </p:sp>
    </p:spTree>
    <p:extLst>
      <p:ext uri="{BB962C8B-B14F-4D97-AF65-F5344CB8AC3E}">
        <p14:creationId xmlns:p14="http://schemas.microsoft.com/office/powerpoint/2010/main" val="66149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ADA Resources</a:t>
            </a:r>
          </a:p>
        </p:txBody>
      </p:sp>
      <p:sp>
        <p:nvSpPr>
          <p:cNvPr id="3" name="Content Placeholder 2"/>
          <p:cNvSpPr>
            <a:spLocks noGrp="1"/>
          </p:cNvSpPr>
          <p:nvPr>
            <p:ph idx="1"/>
          </p:nvPr>
        </p:nvSpPr>
        <p:spPr/>
        <p:txBody>
          <a:bodyPr/>
          <a:lstStyle/>
          <a:p>
            <a:pPr>
              <a:spcBef>
                <a:spcPts val="1000"/>
              </a:spcBef>
              <a:spcAft>
                <a:spcPts val="1000"/>
              </a:spcAft>
            </a:pPr>
            <a:r>
              <a:rPr lang="en-US" b="1" u="sng" dirty="0">
                <a:hlinkClick r:id="rId2" tooltip="EEOC Enforcement Guidance: Preemployment Disability-Related Questions and Medical Examinations"/>
              </a:rPr>
              <a:t>EEOC Enforcement Guidance: Preemployment Disability-Related Questions and Medical Examinations</a:t>
            </a:r>
            <a:br>
              <a:rPr lang="en-US" b="1" dirty="0"/>
            </a:br>
            <a:r>
              <a:rPr lang="en-US" dirty="0"/>
              <a:t>eeoc.gov/policy/docs/preemp.html</a:t>
            </a:r>
            <a:br>
              <a:rPr lang="en-US" dirty="0"/>
            </a:br>
            <a:r>
              <a:rPr lang="en-US" b="1" dirty="0"/>
              <a:t>Source</a:t>
            </a:r>
            <a:r>
              <a:rPr lang="en-US" dirty="0"/>
              <a:t>: U.S. Equal Employment Opportunity Commission</a:t>
            </a:r>
          </a:p>
          <a:p>
            <a:pPr>
              <a:spcBef>
                <a:spcPts val="1000"/>
              </a:spcBef>
              <a:spcAft>
                <a:spcPts val="1000"/>
              </a:spcAft>
            </a:pPr>
            <a:r>
              <a:rPr lang="en-US" b="1" u="sng" dirty="0">
                <a:hlinkClick r:id="rId3" tooltip="EEOC Enforcement Guidance on Disability-Related Inquiries and Medical Examinations of Employees Under the Americans with Disabilities Act (ADA)"/>
              </a:rPr>
              <a:t>EEOC Enforcement Guidance on Disability-Related Inquiries and Medical Examinations of Employees Under the Americans with Disabilities Act (ADA)</a:t>
            </a:r>
            <a:br>
              <a:rPr lang="en-US" b="1" dirty="0"/>
            </a:br>
            <a:r>
              <a:rPr lang="en-US" dirty="0"/>
              <a:t>eeoc.gov/policy/docs/guidance-inquiries.html</a:t>
            </a:r>
            <a:br>
              <a:rPr lang="en-US" b="1" dirty="0"/>
            </a:br>
            <a:r>
              <a:rPr lang="en-US" b="1" dirty="0"/>
              <a:t>Source</a:t>
            </a:r>
            <a:r>
              <a:rPr lang="en-US" dirty="0"/>
              <a:t>: U.S. Equal Employment Opportunity Commission</a:t>
            </a:r>
          </a:p>
          <a:p>
            <a:endParaRPr lang="en-US" dirty="0"/>
          </a:p>
        </p:txBody>
      </p:sp>
      <p:sp>
        <p:nvSpPr>
          <p:cNvPr id="4" name="Slide Number Placeholder 3"/>
          <p:cNvSpPr>
            <a:spLocks noGrp="1"/>
          </p:cNvSpPr>
          <p:nvPr>
            <p:ph type="sldNum" sz="quarter" idx="12"/>
          </p:nvPr>
        </p:nvSpPr>
        <p:spPr/>
        <p:txBody>
          <a:bodyPr/>
          <a:lstStyle/>
          <a:p>
            <a:fld id="{5D070C15-CD4F-45AD-A160-F4D49C727C22}" type="slidenum">
              <a:rPr lang="en-US" smtClean="0"/>
              <a:pPr/>
              <a:t>49</a:t>
            </a:fld>
            <a:endParaRPr lang="en-US" dirty="0"/>
          </a:p>
        </p:txBody>
      </p:sp>
    </p:spTree>
    <p:extLst>
      <p:ext uri="{BB962C8B-B14F-4D97-AF65-F5344CB8AC3E}">
        <p14:creationId xmlns:p14="http://schemas.microsoft.com/office/powerpoint/2010/main" val="856990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Today’s Topics</a:t>
            </a:r>
          </a:p>
        </p:txBody>
      </p:sp>
      <p:sp>
        <p:nvSpPr>
          <p:cNvPr id="3" name="Content Placeholder 2"/>
          <p:cNvSpPr>
            <a:spLocks noGrp="1"/>
          </p:cNvSpPr>
          <p:nvPr>
            <p:ph idx="1"/>
          </p:nvPr>
        </p:nvSpPr>
        <p:spPr>
          <a:xfrm>
            <a:off x="304800" y="1481138"/>
            <a:ext cx="11277600" cy="4462462"/>
          </a:xfrm>
        </p:spPr>
        <p:txBody>
          <a:bodyPr>
            <a:normAutofit/>
          </a:bodyPr>
          <a:lstStyle/>
          <a:p>
            <a:pPr marL="852487" indent="-742950">
              <a:spcBef>
                <a:spcPts val="1000"/>
              </a:spcBef>
              <a:spcAft>
                <a:spcPts val="1000"/>
              </a:spcAft>
              <a:buClr>
                <a:schemeClr val="accent4">
                  <a:lumMod val="75000"/>
                </a:schemeClr>
              </a:buClr>
              <a:buSzPct val="100000"/>
              <a:buFont typeface="+mj-lt"/>
              <a:buAutoNum type="arabicPeriod"/>
            </a:pPr>
            <a:r>
              <a:rPr lang="en-US" sz="3600" dirty="0"/>
              <a:t>Overview of the Americans with Disabilities Act (ADA)</a:t>
            </a:r>
          </a:p>
          <a:p>
            <a:pPr marL="852487" indent="-742950">
              <a:spcBef>
                <a:spcPts val="1000"/>
              </a:spcBef>
              <a:spcAft>
                <a:spcPts val="1000"/>
              </a:spcAft>
              <a:buClr>
                <a:schemeClr val="accent4">
                  <a:lumMod val="75000"/>
                </a:schemeClr>
              </a:buClr>
              <a:buSzPct val="100000"/>
              <a:buFont typeface="+mj-lt"/>
              <a:buAutoNum type="arabicPeriod"/>
            </a:pPr>
            <a:r>
              <a:rPr lang="en-US" sz="3600" dirty="0"/>
              <a:t>Disclosure Decisions and the ADA</a:t>
            </a:r>
          </a:p>
          <a:p>
            <a:pPr marL="852487" indent="-742950">
              <a:spcBef>
                <a:spcPts val="1000"/>
              </a:spcBef>
              <a:spcAft>
                <a:spcPts val="1000"/>
              </a:spcAft>
              <a:buClr>
                <a:schemeClr val="accent4">
                  <a:lumMod val="75000"/>
                </a:schemeClr>
              </a:buClr>
              <a:buSzPct val="100000"/>
              <a:buFont typeface="+mj-lt"/>
              <a:buAutoNum type="arabicPeriod"/>
            </a:pPr>
            <a:r>
              <a:rPr lang="en-US" sz="3600" dirty="0"/>
              <a:t>The Role of the Supported Employment Professional in Disclosure</a:t>
            </a:r>
          </a:p>
          <a:p>
            <a:pPr marL="852487" indent="-742950">
              <a:spcBef>
                <a:spcPts val="1000"/>
              </a:spcBef>
              <a:spcAft>
                <a:spcPts val="1000"/>
              </a:spcAft>
              <a:buClr>
                <a:schemeClr val="accent4">
                  <a:lumMod val="75000"/>
                </a:schemeClr>
              </a:buClr>
              <a:buSzPct val="100000"/>
              <a:buFont typeface="+mj-lt"/>
              <a:buAutoNum type="arabicPeriod"/>
            </a:pPr>
            <a:r>
              <a:rPr lang="en-US" sz="3600" dirty="0"/>
              <a:t>Tools You Can Use</a:t>
            </a:r>
          </a:p>
        </p:txBody>
      </p:sp>
      <p:sp>
        <p:nvSpPr>
          <p:cNvPr id="4" name="Slide Number Placeholder 3"/>
          <p:cNvSpPr>
            <a:spLocks noGrp="1"/>
          </p:cNvSpPr>
          <p:nvPr>
            <p:ph type="sldNum" sz="quarter" idx="12"/>
          </p:nvPr>
        </p:nvSpPr>
        <p:spPr/>
        <p:txBody>
          <a:bodyPr/>
          <a:lstStyle/>
          <a:p>
            <a:fld id="{E45F90C9-AB26-4327-98AD-02F2D0C9BAE3}" type="slidenum">
              <a:rPr lang="en-US" smtClean="0"/>
              <a:pPr/>
              <a:t>5</a:t>
            </a:fld>
            <a:endParaRPr lang="en-US" dirty="0"/>
          </a:p>
        </p:txBody>
      </p:sp>
    </p:spTree>
    <p:extLst>
      <p:ext uri="{BB962C8B-B14F-4D97-AF65-F5344CB8AC3E}">
        <p14:creationId xmlns:p14="http://schemas.microsoft.com/office/powerpoint/2010/main" val="8810963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2057400" y="609600"/>
            <a:ext cx="7772400" cy="1143000"/>
          </a:xfrm>
          <a:noFill/>
        </p:spPr>
        <p:txBody>
          <a:bodyPr>
            <a:normAutofit fontScale="90000"/>
          </a:bodyPr>
          <a:lstStyle/>
          <a:p>
            <a:pPr algn="ctr" eaLnBrk="1" hangingPunct="1"/>
            <a:r>
              <a:rPr lang="en-US" sz="4000" dirty="0"/>
              <a:t>Still Have Questions?</a:t>
            </a:r>
            <a:br>
              <a:rPr lang="en-US" sz="4000" dirty="0"/>
            </a:br>
            <a:br>
              <a:rPr lang="en-US" sz="2000" dirty="0"/>
            </a:br>
            <a:br>
              <a:rPr lang="en-US" sz="2000" dirty="0"/>
            </a:br>
            <a:r>
              <a:rPr lang="en-US" sz="3600" b="1" dirty="0">
                <a:solidFill>
                  <a:schemeClr val="accent2"/>
                </a:solidFill>
                <a:latin typeface="Arial" pitchFamily="34" charset="0"/>
              </a:rPr>
              <a:t>Contact the Southeast ADA Center</a:t>
            </a:r>
          </a:p>
        </p:txBody>
      </p:sp>
      <p:sp>
        <p:nvSpPr>
          <p:cNvPr id="44036" name="Rectangle 3"/>
          <p:cNvSpPr>
            <a:spLocks noGrp="1" noChangeArrowheads="1"/>
          </p:cNvSpPr>
          <p:nvPr>
            <p:ph type="body" sz="half" idx="2"/>
          </p:nvPr>
        </p:nvSpPr>
        <p:spPr>
          <a:xfrm>
            <a:off x="4648200" y="2209800"/>
            <a:ext cx="6934200" cy="4191000"/>
          </a:xfrm>
        </p:spPr>
        <p:txBody>
          <a:bodyPr/>
          <a:lstStyle/>
          <a:p>
            <a:pPr eaLnBrk="1" hangingPunct="1">
              <a:lnSpc>
                <a:spcPct val="90000"/>
              </a:lnSpc>
              <a:buFontTx/>
              <a:buNone/>
            </a:pPr>
            <a:r>
              <a:rPr lang="en-US" sz="2800" b="1" dirty="0"/>
              <a:t>Telephone</a:t>
            </a:r>
          </a:p>
          <a:p>
            <a:pPr>
              <a:lnSpc>
                <a:spcPct val="90000"/>
              </a:lnSpc>
              <a:buNone/>
            </a:pPr>
            <a:r>
              <a:rPr lang="en-US" sz="2800" dirty="0"/>
              <a:t>800-949-4232 (toll free)</a:t>
            </a:r>
          </a:p>
          <a:p>
            <a:pPr>
              <a:lnSpc>
                <a:spcPct val="90000"/>
              </a:lnSpc>
              <a:buNone/>
            </a:pPr>
            <a:r>
              <a:rPr lang="en-US" sz="2800" dirty="0"/>
              <a:t>404-541-9001 	</a:t>
            </a:r>
          </a:p>
          <a:p>
            <a:pPr eaLnBrk="1" hangingPunct="1">
              <a:lnSpc>
                <a:spcPct val="90000"/>
              </a:lnSpc>
              <a:buFontTx/>
              <a:buNone/>
            </a:pPr>
            <a:r>
              <a:rPr lang="en-US" sz="2800" dirty="0"/>
              <a:t>711 (relay)</a:t>
            </a:r>
          </a:p>
          <a:p>
            <a:pPr eaLnBrk="1" hangingPunct="1">
              <a:lnSpc>
                <a:spcPct val="90000"/>
              </a:lnSpc>
              <a:buFontTx/>
              <a:buNone/>
            </a:pPr>
            <a:r>
              <a:rPr lang="en-US" sz="2800" b="1" dirty="0"/>
              <a:t>E-mail</a:t>
            </a:r>
          </a:p>
          <a:p>
            <a:pPr eaLnBrk="1" hangingPunct="1">
              <a:lnSpc>
                <a:spcPct val="90000"/>
              </a:lnSpc>
              <a:buFontTx/>
              <a:buNone/>
            </a:pPr>
            <a:r>
              <a:rPr lang="en-US" sz="2800" dirty="0"/>
              <a:t>	</a:t>
            </a:r>
            <a:r>
              <a:rPr lang="en-US" sz="2800" dirty="0">
                <a:hlinkClick r:id="rId3"/>
              </a:rPr>
              <a:t>adasoutheast@law.syr.edu</a:t>
            </a:r>
            <a:endParaRPr lang="en-US" sz="2800" dirty="0"/>
          </a:p>
          <a:p>
            <a:pPr eaLnBrk="1" hangingPunct="1">
              <a:lnSpc>
                <a:spcPct val="90000"/>
              </a:lnSpc>
              <a:buFontTx/>
              <a:buNone/>
            </a:pPr>
            <a:r>
              <a:rPr lang="en-US" sz="2800" b="1" dirty="0"/>
              <a:t>Website</a:t>
            </a:r>
          </a:p>
          <a:p>
            <a:pPr eaLnBrk="1" hangingPunct="1">
              <a:lnSpc>
                <a:spcPct val="90000"/>
              </a:lnSpc>
              <a:buFontTx/>
              <a:buNone/>
            </a:pPr>
            <a:r>
              <a:rPr lang="en-US" sz="2800" dirty="0"/>
              <a:t>	</a:t>
            </a:r>
            <a:r>
              <a:rPr lang="en-US" sz="2800" dirty="0">
                <a:hlinkClick r:id="rId4"/>
              </a:rPr>
              <a:t>www.adasoutheast.org</a:t>
            </a:r>
            <a:r>
              <a:rPr lang="en-US" sz="2800" dirty="0"/>
              <a:t>  </a:t>
            </a:r>
          </a:p>
        </p:txBody>
      </p:sp>
      <p:sp>
        <p:nvSpPr>
          <p:cNvPr id="44037" name="Rectangle 4"/>
          <p:cNvSpPr>
            <a:spLocks noChangeArrowheads="1"/>
          </p:cNvSpPr>
          <p:nvPr/>
        </p:nvSpPr>
        <p:spPr bwMode="auto">
          <a:xfrm>
            <a:off x="4419600" y="7162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p>
        </p:txBody>
      </p:sp>
      <p:sp>
        <p:nvSpPr>
          <p:cNvPr id="44038" name="Rectangle 5"/>
          <p:cNvSpPr>
            <a:spLocks noChangeArrowheads="1"/>
          </p:cNvSpPr>
          <p:nvPr/>
        </p:nvSpPr>
        <p:spPr bwMode="auto">
          <a:xfrm>
            <a:off x="4419600" y="7162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p>
        </p:txBody>
      </p:sp>
      <p:sp>
        <p:nvSpPr>
          <p:cNvPr id="44039" name="Line 6"/>
          <p:cNvSpPr>
            <a:spLocks noChangeShapeType="1"/>
          </p:cNvSpPr>
          <p:nvPr/>
        </p:nvSpPr>
        <p:spPr bwMode="auto">
          <a:xfrm>
            <a:off x="1524000" y="1143000"/>
            <a:ext cx="9144000" cy="0"/>
          </a:xfrm>
          <a:prstGeom prst="line">
            <a:avLst/>
          </a:prstGeom>
          <a:noFill/>
          <a:ln w="635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2" name="Picture 1"/>
          <p:cNvPicPr>
            <a:picLocks noChangeAspect="1"/>
          </p:cNvPicPr>
          <p:nvPr/>
        </p:nvPicPr>
        <p:blipFill>
          <a:blip r:embed="rId5"/>
          <a:stretch>
            <a:fillRect/>
          </a:stretch>
        </p:blipFill>
        <p:spPr>
          <a:xfrm>
            <a:off x="381000" y="1981200"/>
            <a:ext cx="3542676" cy="3542676"/>
          </a:xfrm>
          <a:prstGeom prst="rect">
            <a:avLst/>
          </a:prstGeom>
        </p:spPr>
      </p:pic>
      <p:pic>
        <p:nvPicPr>
          <p:cNvPr id="4" name="Picture 3" descr="Southeast ADA Center Logo" title="Southeast ADA Center">
            <a:extLst>
              <a:ext uri="{FF2B5EF4-FFF2-40B4-BE49-F238E27FC236}">
                <a16:creationId xmlns:a16="http://schemas.microsoft.com/office/drawing/2014/main" id="{9971FFED-5B5C-7F4C-943E-90E84341924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686800" y="5715000"/>
            <a:ext cx="3294185" cy="905901"/>
          </a:xfrm>
          <a:prstGeom prst="rect">
            <a:avLst/>
          </a:prstGeom>
        </p:spPr>
      </p:pic>
    </p:spTree>
    <p:extLst>
      <p:ext uri="{BB962C8B-B14F-4D97-AF65-F5344CB8AC3E}">
        <p14:creationId xmlns:p14="http://schemas.microsoft.com/office/powerpoint/2010/main" val="283685572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0CE8-6DC0-B04C-BD5E-57528F68F443}"/>
              </a:ext>
            </a:extLst>
          </p:cNvPr>
          <p:cNvSpPr>
            <a:spLocks noGrp="1"/>
          </p:cNvSpPr>
          <p:nvPr>
            <p:ph type="title"/>
          </p:nvPr>
        </p:nvSpPr>
        <p:spPr>
          <a:xfrm>
            <a:off x="762000" y="2971800"/>
            <a:ext cx="10363200" cy="1828800"/>
          </a:xfrm>
        </p:spPr>
        <p:txBody>
          <a:bodyPr anchor="ctr">
            <a:normAutofit fontScale="90000"/>
          </a:bodyPr>
          <a:lstStyle/>
          <a:p>
            <a:pPr algn="ctr"/>
            <a:r>
              <a:rPr lang="en-US" dirty="0"/>
              <a:t>Overview of the </a:t>
            </a:r>
            <a:br>
              <a:rPr lang="en-US" dirty="0"/>
            </a:br>
            <a:r>
              <a:rPr lang="en-US" dirty="0"/>
              <a:t>Americans with Disabilities Act (ADA)</a:t>
            </a:r>
          </a:p>
        </p:txBody>
      </p:sp>
      <p:sp>
        <p:nvSpPr>
          <p:cNvPr id="4" name="Slide Number Placeholder 3">
            <a:extLst>
              <a:ext uri="{FF2B5EF4-FFF2-40B4-BE49-F238E27FC236}">
                <a16:creationId xmlns:a16="http://schemas.microsoft.com/office/drawing/2014/main" id="{8C4AA9C8-8E03-1F43-8F55-6C2C4DA966D8}"/>
              </a:ext>
            </a:extLst>
          </p:cNvPr>
          <p:cNvSpPr>
            <a:spLocks noGrp="1"/>
          </p:cNvSpPr>
          <p:nvPr>
            <p:ph type="sldNum" sz="quarter" idx="12"/>
          </p:nvPr>
        </p:nvSpPr>
        <p:spPr/>
        <p:txBody>
          <a:bodyPr/>
          <a:lstStyle/>
          <a:p>
            <a:fld id="{1585F92A-5ADF-405E-BA6B-15618F260B89}" type="slidenum">
              <a:rPr lang="en-US" smtClean="0"/>
              <a:pPr/>
              <a:t>6</a:t>
            </a:fld>
            <a:endParaRPr lang="en-US" dirty="0"/>
          </a:p>
        </p:txBody>
      </p:sp>
      <p:pic>
        <p:nvPicPr>
          <p:cNvPr id="5" name="Picture 4" descr="Three building blocks with the letters A, D, A in text, sign language, and braille. Underneath the blocks, the words &quot;Americans with Disabilties Act&quot; listed." title="ADA Basics">
            <a:extLst>
              <a:ext uri="{FF2B5EF4-FFF2-40B4-BE49-F238E27FC236}">
                <a16:creationId xmlns:a16="http://schemas.microsoft.com/office/drawing/2014/main" id="{A1ED7E3D-0D81-1741-BEB6-3F1FDAEA9A2C}"/>
              </a:ext>
            </a:extLst>
          </p:cNvPr>
          <p:cNvPicPr>
            <a:picLocks noChangeAspect="1"/>
          </p:cNvPicPr>
          <p:nvPr/>
        </p:nvPicPr>
        <p:blipFill>
          <a:blip r:embed="rId2"/>
          <a:stretch>
            <a:fillRect/>
          </a:stretch>
        </p:blipFill>
        <p:spPr>
          <a:xfrm>
            <a:off x="3810000" y="1219200"/>
            <a:ext cx="4114800" cy="1723292"/>
          </a:xfrm>
          <a:prstGeom prst="rect">
            <a:avLst/>
          </a:prstGeom>
        </p:spPr>
      </p:pic>
    </p:spTree>
    <p:extLst>
      <p:ext uri="{BB962C8B-B14F-4D97-AF65-F5344CB8AC3E}">
        <p14:creationId xmlns:p14="http://schemas.microsoft.com/office/powerpoint/2010/main" val="710171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4B7EC3-B647-4CB8-9C44-49EF662467CA}"/>
              </a:ext>
            </a:extLst>
          </p:cNvPr>
          <p:cNvSpPr>
            <a:spLocks noGrp="1"/>
          </p:cNvSpPr>
          <p:nvPr>
            <p:ph sz="half" idx="1"/>
          </p:nvPr>
        </p:nvSpPr>
        <p:spPr>
          <a:xfrm>
            <a:off x="3962400" y="1295400"/>
            <a:ext cx="7696200" cy="4953000"/>
          </a:xfrm>
        </p:spPr>
        <p:txBody>
          <a:bodyPr>
            <a:normAutofit lnSpcReduction="10000"/>
          </a:bodyPr>
          <a:lstStyle/>
          <a:p>
            <a:pPr marL="109537" indent="0" algn="ctr">
              <a:lnSpc>
                <a:spcPct val="150000"/>
              </a:lnSpc>
              <a:spcBef>
                <a:spcPts val="1000"/>
              </a:spcBef>
              <a:spcAft>
                <a:spcPts val="1000"/>
              </a:spcAft>
              <a:buNone/>
            </a:pPr>
            <a:r>
              <a:rPr lang="en-US" sz="3600" dirty="0"/>
              <a:t>Landmark </a:t>
            </a:r>
            <a:r>
              <a:rPr lang="en-US" sz="3600" b="1" dirty="0"/>
              <a:t>civil rights law</a:t>
            </a:r>
            <a:r>
              <a:rPr lang="en-US" sz="3600" dirty="0"/>
              <a:t> that </a:t>
            </a:r>
            <a:br>
              <a:rPr lang="en-US" sz="3600" dirty="0"/>
            </a:br>
            <a:r>
              <a:rPr lang="en-US" sz="3600" b="1" dirty="0"/>
              <a:t>guarantees equal treatment</a:t>
            </a:r>
            <a:r>
              <a:rPr lang="en-US" sz="3600" dirty="0"/>
              <a:t> </a:t>
            </a:r>
            <a:br>
              <a:rPr lang="en-US" sz="3600" dirty="0"/>
            </a:br>
            <a:r>
              <a:rPr lang="en-US" sz="3600" dirty="0"/>
              <a:t>for people with all disabilities </a:t>
            </a:r>
            <a:br>
              <a:rPr lang="en-US" sz="3600" dirty="0"/>
            </a:br>
            <a:r>
              <a:rPr lang="en-US" sz="3600" dirty="0"/>
              <a:t>or individuals who have an association or relationship with someone who has a disability.</a:t>
            </a:r>
          </a:p>
          <a:p>
            <a:endParaRPr lang="en-US" dirty="0"/>
          </a:p>
          <a:p>
            <a:endParaRPr lang="en-US" dirty="0"/>
          </a:p>
          <a:p>
            <a:endParaRPr lang="en-US" dirty="0"/>
          </a:p>
          <a:p>
            <a:endParaRPr lang="en-US" dirty="0"/>
          </a:p>
        </p:txBody>
      </p:sp>
      <p:pic>
        <p:nvPicPr>
          <p:cNvPr id="3" name="Content Placeholder 2" descr="Red square with a white equal sign in the middle" title="Equal Sign">
            <a:extLst>
              <a:ext uri="{FF2B5EF4-FFF2-40B4-BE49-F238E27FC236}">
                <a16:creationId xmlns:a16="http://schemas.microsoft.com/office/drawing/2014/main" id="{0260DF13-07E2-804A-A4B5-1FB9A3EE796C}"/>
              </a:ext>
            </a:extLst>
          </p:cNvPr>
          <p:cNvPicPr>
            <a:picLocks noGrp="1" noChangeAspect="1"/>
          </p:cNvPicPr>
          <p:nvPr>
            <p:ph sz="half" idx="2"/>
          </p:nvPr>
        </p:nvPicPr>
        <p:blipFill>
          <a:blip r:embed="rId3"/>
          <a:stretch>
            <a:fillRect/>
          </a:stretch>
        </p:blipFill>
        <p:spPr>
          <a:xfrm>
            <a:off x="381000" y="1828800"/>
            <a:ext cx="3581400" cy="3581400"/>
          </a:xfrm>
          <a:prstGeom prst="rect">
            <a:avLst/>
          </a:prstGeom>
        </p:spPr>
      </p:pic>
      <p:sp>
        <p:nvSpPr>
          <p:cNvPr id="6" name="Title 5">
            <a:extLst>
              <a:ext uri="{FF2B5EF4-FFF2-40B4-BE49-F238E27FC236}">
                <a16:creationId xmlns:a16="http://schemas.microsoft.com/office/drawing/2014/main" id="{FE611375-D31D-49F4-A3A8-E751395595E2}"/>
              </a:ext>
            </a:extLst>
          </p:cNvPr>
          <p:cNvSpPr>
            <a:spLocks noGrp="1"/>
          </p:cNvSpPr>
          <p:nvPr>
            <p:ph type="title"/>
          </p:nvPr>
        </p:nvSpPr>
        <p:spPr/>
        <p:txBody>
          <a:bodyPr>
            <a:normAutofit/>
          </a:bodyPr>
          <a:lstStyle/>
          <a:p>
            <a:pPr algn="ctr"/>
            <a:r>
              <a:rPr lang="en-US" sz="4000" b="1" dirty="0"/>
              <a:t>Americans with Disabilities Act Overview</a:t>
            </a:r>
          </a:p>
        </p:txBody>
      </p:sp>
      <p:sp>
        <p:nvSpPr>
          <p:cNvPr id="5" name="Slide Number Placeholder 4">
            <a:extLst>
              <a:ext uri="{FF2B5EF4-FFF2-40B4-BE49-F238E27FC236}">
                <a16:creationId xmlns:a16="http://schemas.microsoft.com/office/drawing/2014/main" id="{841DAF54-B6E0-044A-9B2F-FFAD530597DE}"/>
              </a:ext>
            </a:extLst>
          </p:cNvPr>
          <p:cNvSpPr>
            <a:spLocks noGrp="1"/>
          </p:cNvSpPr>
          <p:nvPr>
            <p:ph type="sldNum" sz="quarter" idx="12"/>
          </p:nvPr>
        </p:nvSpPr>
        <p:spPr/>
        <p:txBody>
          <a:bodyPr/>
          <a:lstStyle/>
          <a:p>
            <a:fld id="{1585F92A-5ADF-405E-BA6B-15618F260B89}" type="slidenum">
              <a:rPr lang="en-US" smtClean="0"/>
              <a:pPr/>
              <a:t>7</a:t>
            </a:fld>
            <a:endParaRPr lang="en-US" dirty="0"/>
          </a:p>
        </p:txBody>
      </p:sp>
    </p:spTree>
    <p:extLst>
      <p:ext uri="{BB962C8B-B14F-4D97-AF65-F5344CB8AC3E}">
        <p14:creationId xmlns:p14="http://schemas.microsoft.com/office/powerpoint/2010/main" val="3844176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4B7EC3-B647-4CB8-9C44-49EF662467CA}"/>
              </a:ext>
            </a:extLst>
          </p:cNvPr>
          <p:cNvSpPr>
            <a:spLocks noGrp="1"/>
          </p:cNvSpPr>
          <p:nvPr>
            <p:ph idx="1"/>
          </p:nvPr>
        </p:nvSpPr>
        <p:spPr/>
        <p:txBody>
          <a:bodyPr>
            <a:normAutofit lnSpcReduction="10000"/>
          </a:bodyPr>
          <a:lstStyle/>
          <a:p>
            <a:pPr>
              <a:lnSpc>
                <a:spcPct val="124000"/>
              </a:lnSpc>
              <a:spcBef>
                <a:spcPts val="600"/>
              </a:spcBef>
              <a:spcAft>
                <a:spcPts val="600"/>
              </a:spcAft>
            </a:pPr>
            <a:endParaRPr lang="en-US" sz="1800" dirty="0"/>
          </a:p>
          <a:p>
            <a:pPr marL="109537" indent="0">
              <a:lnSpc>
                <a:spcPct val="124000"/>
              </a:lnSpc>
              <a:spcBef>
                <a:spcPts val="600"/>
              </a:spcBef>
              <a:spcAft>
                <a:spcPts val="600"/>
              </a:spcAft>
              <a:buNone/>
            </a:pPr>
            <a:r>
              <a:rPr lang="en-US" sz="3400" b="1" dirty="0"/>
              <a:t>Title I</a:t>
            </a:r>
            <a:r>
              <a:rPr lang="en-US" sz="3400" dirty="0"/>
              <a:t>		Employment Protections</a:t>
            </a:r>
          </a:p>
          <a:p>
            <a:pPr marL="109537" indent="0">
              <a:lnSpc>
                <a:spcPct val="124000"/>
              </a:lnSpc>
              <a:spcBef>
                <a:spcPts val="600"/>
              </a:spcBef>
              <a:spcAft>
                <a:spcPts val="600"/>
              </a:spcAft>
              <a:buNone/>
            </a:pPr>
            <a:r>
              <a:rPr lang="en-US" sz="3400" b="1" dirty="0"/>
              <a:t>Title II</a:t>
            </a:r>
            <a:r>
              <a:rPr lang="en-US" sz="3400" dirty="0"/>
              <a:t>		Public Entities and Transportation</a:t>
            </a:r>
          </a:p>
          <a:p>
            <a:pPr marL="109537" indent="0">
              <a:lnSpc>
                <a:spcPct val="124000"/>
              </a:lnSpc>
              <a:spcBef>
                <a:spcPts val="600"/>
              </a:spcBef>
              <a:spcAft>
                <a:spcPts val="600"/>
              </a:spcAft>
              <a:buNone/>
            </a:pPr>
            <a:r>
              <a:rPr lang="en-US" sz="3400" b="1" dirty="0"/>
              <a:t>Title III</a:t>
            </a:r>
            <a:r>
              <a:rPr lang="en-US" sz="3400" dirty="0"/>
              <a:t>		Public Accommodation and 					Commercial Facilities</a:t>
            </a:r>
            <a:br>
              <a:rPr lang="en-US" sz="3400" dirty="0"/>
            </a:br>
            <a:r>
              <a:rPr lang="en-US" sz="3400" b="1" dirty="0"/>
              <a:t>Title IV</a:t>
            </a:r>
            <a:r>
              <a:rPr lang="en-US" sz="3400" dirty="0"/>
              <a:t>		Telecommunications</a:t>
            </a:r>
            <a:br>
              <a:rPr lang="en-US" sz="3400" dirty="0"/>
            </a:br>
            <a:r>
              <a:rPr lang="en-US" sz="3400" b="1" dirty="0"/>
              <a:t>Title V</a:t>
            </a:r>
            <a:r>
              <a:rPr lang="en-US" sz="3400" dirty="0"/>
              <a:t>		Technical Provisions</a:t>
            </a:r>
          </a:p>
        </p:txBody>
      </p:sp>
      <p:sp>
        <p:nvSpPr>
          <p:cNvPr id="6" name="Title 5">
            <a:extLst>
              <a:ext uri="{FF2B5EF4-FFF2-40B4-BE49-F238E27FC236}">
                <a16:creationId xmlns:a16="http://schemas.microsoft.com/office/drawing/2014/main" id="{FE611375-D31D-49F4-A3A8-E751395595E2}"/>
              </a:ext>
            </a:extLst>
          </p:cNvPr>
          <p:cNvSpPr>
            <a:spLocks noGrp="1"/>
          </p:cNvSpPr>
          <p:nvPr>
            <p:ph type="title"/>
          </p:nvPr>
        </p:nvSpPr>
        <p:spPr/>
        <p:txBody>
          <a:bodyPr>
            <a:normAutofit fontScale="90000"/>
          </a:bodyPr>
          <a:lstStyle/>
          <a:p>
            <a:pPr algn="ctr"/>
            <a:r>
              <a:rPr lang="en-US" sz="4000" b="1" dirty="0"/>
              <a:t>Americans with Disabilities Act</a:t>
            </a:r>
            <a:br>
              <a:rPr lang="en-US" sz="4000" b="1" dirty="0"/>
            </a:br>
            <a:r>
              <a:rPr lang="en-US" sz="4000" b="1" dirty="0"/>
              <a:t>What Does It Cover?</a:t>
            </a:r>
          </a:p>
        </p:txBody>
      </p:sp>
      <p:sp>
        <p:nvSpPr>
          <p:cNvPr id="3" name="Slide Number Placeholder 2">
            <a:extLst>
              <a:ext uri="{FF2B5EF4-FFF2-40B4-BE49-F238E27FC236}">
                <a16:creationId xmlns:a16="http://schemas.microsoft.com/office/drawing/2014/main" id="{09E4782A-F79B-A945-9092-D96E7B57E7B0}"/>
              </a:ext>
            </a:extLst>
          </p:cNvPr>
          <p:cNvSpPr>
            <a:spLocks noGrp="1"/>
          </p:cNvSpPr>
          <p:nvPr>
            <p:ph type="sldNum" sz="quarter" idx="12"/>
          </p:nvPr>
        </p:nvSpPr>
        <p:spPr/>
        <p:txBody>
          <a:bodyPr/>
          <a:lstStyle/>
          <a:p>
            <a:fld id="{1585F92A-5ADF-405E-BA6B-15618F260B89}" type="slidenum">
              <a:rPr lang="en-US" smtClean="0"/>
              <a:pPr/>
              <a:t>8</a:t>
            </a:fld>
            <a:endParaRPr lang="en-US" dirty="0"/>
          </a:p>
        </p:txBody>
      </p:sp>
    </p:spTree>
    <p:extLst>
      <p:ext uri="{BB962C8B-B14F-4D97-AF65-F5344CB8AC3E}">
        <p14:creationId xmlns:p14="http://schemas.microsoft.com/office/powerpoint/2010/main" val="18237508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23691458"/>
              </p:ext>
            </p:extLst>
          </p:nvPr>
        </p:nvGraphicFramePr>
        <p:xfrm>
          <a:off x="1600200" y="1219200"/>
          <a:ext cx="8322020" cy="4308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a:extLst>
              <a:ext uri="{FF2B5EF4-FFF2-40B4-BE49-F238E27FC236}">
                <a16:creationId xmlns:a16="http://schemas.microsoft.com/office/drawing/2014/main" id="{26261C98-4642-CF4E-8609-D689EC67786D}"/>
              </a:ext>
            </a:extLst>
          </p:cNvPr>
          <p:cNvSpPr>
            <a:spLocks noGrp="1"/>
          </p:cNvSpPr>
          <p:nvPr>
            <p:ph sz="half" idx="2"/>
          </p:nvPr>
        </p:nvSpPr>
        <p:spPr>
          <a:xfrm>
            <a:off x="5029200" y="5867400"/>
            <a:ext cx="6705600" cy="685800"/>
          </a:xfrm>
        </p:spPr>
        <p:txBody>
          <a:bodyPr>
            <a:normAutofit fontScale="47500" lnSpcReduction="20000"/>
          </a:bodyPr>
          <a:lstStyle/>
          <a:p>
            <a:pPr marL="109537" indent="0">
              <a:buNone/>
            </a:pPr>
            <a:r>
              <a:rPr lang="en-US" b="1" dirty="0"/>
              <a:t>Source</a:t>
            </a:r>
            <a:r>
              <a:rPr lang="en-US" dirty="0"/>
              <a:t>: </a:t>
            </a:r>
            <a:r>
              <a:rPr lang="en-US" dirty="0">
                <a:hlinkClick r:id="rId7" tooltip="U.S. Department of Labor Office of Disability Employment Policy (ODEP)"/>
              </a:rPr>
              <a:t>U.S. Department of Labor Office of Disability Employment Policy (ODEP)</a:t>
            </a:r>
            <a:endParaRPr lang="en-US" dirty="0"/>
          </a:p>
          <a:p>
            <a:pPr marL="109537" indent="0">
              <a:buNone/>
            </a:pPr>
            <a:r>
              <a:rPr lang="en-US" dirty="0"/>
              <a:t>April 2018 Disability Employment Statistics  - Ages 16 years and over</a:t>
            </a:r>
          </a:p>
          <a:p>
            <a:pPr marL="109537" indent="0">
              <a:buNone/>
            </a:pPr>
            <a:r>
              <a:rPr lang="en-US" dirty="0"/>
              <a:t>Link: dol.gov/odep/</a:t>
            </a:r>
          </a:p>
        </p:txBody>
      </p:sp>
      <p:sp>
        <p:nvSpPr>
          <p:cNvPr id="5" name="Title 4">
            <a:extLst>
              <a:ext uri="{FF2B5EF4-FFF2-40B4-BE49-F238E27FC236}">
                <a16:creationId xmlns:a16="http://schemas.microsoft.com/office/drawing/2014/main" id="{6A3D7F73-A652-4753-8AAD-7F3E00B83410}"/>
              </a:ext>
            </a:extLst>
          </p:cNvPr>
          <p:cNvSpPr>
            <a:spLocks noGrp="1"/>
          </p:cNvSpPr>
          <p:nvPr>
            <p:ph type="title"/>
          </p:nvPr>
        </p:nvSpPr>
        <p:spPr>
          <a:xfrm>
            <a:off x="609600" y="274638"/>
            <a:ext cx="10972800" cy="1143000"/>
          </a:xfrm>
        </p:spPr>
        <p:txBody>
          <a:bodyPr anchor="ctr">
            <a:normAutofit fontScale="90000"/>
          </a:bodyPr>
          <a:lstStyle/>
          <a:p>
            <a:pPr algn="ctr"/>
            <a:r>
              <a:rPr lang="en-US" b="1" dirty="0"/>
              <a:t>Unemployment vs. Labor Force Participation</a:t>
            </a:r>
            <a:endParaRPr lang="en-US" dirty="0"/>
          </a:p>
        </p:txBody>
      </p:sp>
      <p:sp>
        <p:nvSpPr>
          <p:cNvPr id="9" name="Slide Number Placeholder 8">
            <a:extLst>
              <a:ext uri="{FF2B5EF4-FFF2-40B4-BE49-F238E27FC236}">
                <a16:creationId xmlns:a16="http://schemas.microsoft.com/office/drawing/2014/main" id="{AC6AC9A9-C91C-E745-9915-34B940D8A21B}"/>
              </a:ext>
            </a:extLst>
          </p:cNvPr>
          <p:cNvSpPr>
            <a:spLocks noGrp="1"/>
          </p:cNvSpPr>
          <p:nvPr>
            <p:ph type="sldNum" sz="quarter" idx="12"/>
          </p:nvPr>
        </p:nvSpPr>
        <p:spPr/>
        <p:txBody>
          <a:bodyPr/>
          <a:lstStyle/>
          <a:p>
            <a:fld id="{1585F92A-5ADF-405E-BA6B-15618F260B89}" type="slidenum">
              <a:rPr lang="en-US" smtClean="0"/>
              <a:pPr/>
              <a:t>9</a:t>
            </a:fld>
            <a:endParaRPr lang="en-US" dirty="0"/>
          </a:p>
        </p:txBody>
      </p:sp>
    </p:spTree>
    <p:extLst>
      <p:ext uri="{BB962C8B-B14F-4D97-AF65-F5344CB8AC3E}">
        <p14:creationId xmlns:p14="http://schemas.microsoft.com/office/powerpoint/2010/main" val="25914566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1359</TotalTime>
  <Words>2495</Words>
  <Application>Microsoft Macintosh PowerPoint</Application>
  <PresentationFormat>Widescreen</PresentationFormat>
  <Paragraphs>364</Paragraphs>
  <Slides>50</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Century Gothic</vt:lpstr>
      <vt:lpstr>Lucida Sans Unicode</vt:lpstr>
      <vt:lpstr>Times New Roman</vt:lpstr>
      <vt:lpstr>Verdana</vt:lpstr>
      <vt:lpstr>Wingdings 2</vt:lpstr>
      <vt:lpstr>Wingdings 3</vt:lpstr>
      <vt:lpstr>Concourse</vt:lpstr>
      <vt:lpstr>The Disclosure Dialogue:  Strategies for Effective  Disability Disclosure to an Employer</vt:lpstr>
      <vt:lpstr>Presenter</vt:lpstr>
      <vt:lpstr>Disclaimer</vt:lpstr>
      <vt:lpstr>Funding</vt:lpstr>
      <vt:lpstr>Today’s Topics</vt:lpstr>
      <vt:lpstr>Overview of the  Americans with Disabilities Act (ADA)</vt:lpstr>
      <vt:lpstr>Americans with Disabilities Act Overview</vt:lpstr>
      <vt:lpstr>Americans with Disabilities Act What Does It Cover?</vt:lpstr>
      <vt:lpstr>Unemployment vs. Labor Force Participation</vt:lpstr>
      <vt:lpstr>Title I of the ADA – Employment Basics</vt:lpstr>
      <vt:lpstr>Exemptions Under ADA Title I</vt:lpstr>
      <vt:lpstr>ADA Title I - Qualified Applicant</vt:lpstr>
      <vt:lpstr>ADA Title I – Employment Provisions</vt:lpstr>
      <vt:lpstr>Essential Job Functions</vt:lpstr>
      <vt:lpstr>Defining Reasonable Accommodation An Important Part of the ADA</vt:lpstr>
      <vt:lpstr>Making a Reasonable Accommodation</vt:lpstr>
      <vt:lpstr>Reasonable Accommodations Things to Remember</vt:lpstr>
      <vt:lpstr>Disclosure Decisions The Five “Ws” and “H” - Unscrambled</vt:lpstr>
      <vt:lpstr>What is Disclosure?</vt:lpstr>
      <vt:lpstr>Disclosure vs. Self-Identification</vt:lpstr>
      <vt:lpstr>What is a Disability Inquiry?</vt:lpstr>
      <vt:lpstr>Phases of the Employment Process  and Disability Inquiries</vt:lpstr>
      <vt:lpstr>Employers May Ask Questions about:</vt:lpstr>
      <vt:lpstr>Employers May Not Ask Questions About:</vt:lpstr>
      <vt:lpstr>How do I disclose my disability?</vt:lpstr>
      <vt:lpstr>Why Might a Person Disclose Disability  in Pre-Employment?</vt:lpstr>
      <vt:lpstr>More Reasons a Person May Choose to Disclose Disability in Pre-Employment</vt:lpstr>
      <vt:lpstr>When Should a Person Disclose a Disability?</vt:lpstr>
      <vt:lpstr>To Whom Do I Disclose?</vt:lpstr>
      <vt:lpstr>What Should I Disclose? Disclosure Tips (slide 1 of 2)</vt:lpstr>
      <vt:lpstr>What Should I Disclose? Disclosure Tips (slide 1 of 2)</vt:lpstr>
      <vt:lpstr>Things to Remember about Disclosure</vt:lpstr>
      <vt:lpstr>The Employer’s Responsibilities (slide 1 of 2)</vt:lpstr>
      <vt:lpstr>The Employer’s Responsibilities (slide 2 of 2)</vt:lpstr>
      <vt:lpstr>The Employer’s Rights</vt:lpstr>
      <vt:lpstr>Cyber Disclosure (slide 1 of 2)</vt:lpstr>
      <vt:lpstr>Cyber Disclosure (slide 2 of 2)</vt:lpstr>
      <vt:lpstr>The Role of the  Supported Employment Professional in Disclosure</vt:lpstr>
      <vt:lpstr>Primary Role of the  Supported Employment Professional</vt:lpstr>
      <vt:lpstr>Important Reminder!</vt:lpstr>
      <vt:lpstr>Communicating with an Employer… (slide 1 of 2)</vt:lpstr>
      <vt:lpstr>Communicating with an Employer… (slide 2 of 2)</vt:lpstr>
      <vt:lpstr>How Do You Prepare? (slide 1 of 2)</vt:lpstr>
      <vt:lpstr>How Do You Prepare? (slide 2 of 2)</vt:lpstr>
      <vt:lpstr>Tools You Can Use</vt:lpstr>
      <vt:lpstr>Disclosure Tools  (slide 1 of 3)</vt:lpstr>
      <vt:lpstr>Disclosure Tools (slide 2 of 3)</vt:lpstr>
      <vt:lpstr>Disclosure Tools (slide 3 of 3)</vt:lpstr>
      <vt:lpstr>ADA Resources</vt:lpstr>
      <vt:lpstr>Still Have Questions?   Contact the Southeast ADA Center</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 Your Service: Welcoming Customers with Disabilities</dc:title>
  <dc:creator>Pam</dc:creator>
  <cp:lastModifiedBy>Pam Williamson</cp:lastModifiedBy>
  <cp:revision>391</cp:revision>
  <cp:lastPrinted>2018-06-01T21:01:07Z</cp:lastPrinted>
  <dcterms:created xsi:type="dcterms:W3CDTF">2014-06-16T04:54:12Z</dcterms:created>
  <dcterms:modified xsi:type="dcterms:W3CDTF">2018-06-01T21:01:27Z</dcterms:modified>
</cp:coreProperties>
</file>